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8" r:id="rId3"/>
    <p:sldId id="301" r:id="rId4"/>
    <p:sldId id="302" r:id="rId5"/>
    <p:sldId id="293" r:id="rId6"/>
    <p:sldId id="291" r:id="rId7"/>
    <p:sldId id="290" r:id="rId8"/>
    <p:sldId id="303" r:id="rId9"/>
    <p:sldId id="292" r:id="rId10"/>
    <p:sldId id="296" r:id="rId11"/>
    <p:sldId id="297" r:id="rId12"/>
    <p:sldId id="305" r:id="rId13"/>
    <p:sldId id="306" r:id="rId14"/>
    <p:sldId id="304" r:id="rId15"/>
    <p:sldId id="299" r:id="rId1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416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 snapToGrid="0">
      <p:cViewPr>
        <p:scale>
          <a:sx n="76" d="100"/>
          <a:sy n="76" d="100"/>
        </p:scale>
        <p:origin x="-36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8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0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0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6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8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8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0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B2D1-24E9-4C4C-8477-457D254B60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F8AA-C721-4F48-93E0-09C795C1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31733"/>
              </p:ext>
            </p:extLst>
          </p:nvPr>
        </p:nvGraphicFramePr>
        <p:xfrm>
          <a:off x="1" y="0"/>
          <a:ext cx="12192000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9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130" y="1714901"/>
            <a:ext cx="7438455" cy="28173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930416"/>
                </a:solidFill>
                <a:latin typeface="+mn-lt"/>
              </a:rPr>
              <a:t>Волонтерские направления деятельности </a:t>
            </a:r>
            <a:br>
              <a:rPr lang="ru-RU" sz="2800" b="1" dirty="0">
                <a:solidFill>
                  <a:srgbClr val="930416"/>
                </a:solidFill>
                <a:latin typeface="+mn-lt"/>
              </a:rPr>
            </a:br>
            <a:r>
              <a:rPr lang="ru-RU" sz="2800" b="1" dirty="0">
                <a:solidFill>
                  <a:srgbClr val="930416"/>
                </a:solidFill>
                <a:latin typeface="+mn-lt"/>
              </a:rPr>
              <a:t>Свердловского регионального отделения ООО «Российский Красный Крест»</a:t>
            </a:r>
            <a:r>
              <a:rPr lang="ru-RU" sz="2400" b="1" dirty="0">
                <a:solidFill>
                  <a:srgbClr val="930416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930416"/>
                </a:solidFill>
                <a:latin typeface="+mn-lt"/>
              </a:rPr>
            </a:br>
            <a:endParaRPr lang="ru-RU" sz="2400" b="1" dirty="0">
              <a:solidFill>
                <a:srgbClr val="93041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940" y="4794320"/>
            <a:ext cx="7258645" cy="1192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30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18921"/>
              </p:ext>
            </p:extLst>
          </p:nvPr>
        </p:nvGraphicFramePr>
        <p:xfrm>
          <a:off x="0" y="0"/>
          <a:ext cx="12355513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55513" cy="69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Обучение навыкам оказания первой помощи школьников и 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164" y="1976977"/>
            <a:ext cx="7274364" cy="3558850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sz="1600" dirty="0"/>
              <a:t>Обучение населения приемам оказания </a:t>
            </a:r>
            <a:r>
              <a:rPr lang="ru-RU" sz="1600" b="1" dirty="0"/>
              <a:t>первой помощи </a:t>
            </a:r>
            <a:r>
              <a:rPr lang="ru-RU" sz="1600" dirty="0"/>
              <a:t>является традиционным видом деятельности Международного Движения Красного Креста и Красного Полумесяца во всем мире. </a:t>
            </a:r>
          </a:p>
          <a:p>
            <a:pPr marL="0" indent="0" algn="just" fontAlgn="base">
              <a:buNone/>
            </a:pPr>
            <a:r>
              <a:rPr lang="ru-RU" sz="1600" dirty="0"/>
              <a:t>За полуторавековую историю сотни миллионов добровольцев по всему свету спасают жизни людей при стихийных бедствиях, в зоне вооруженных конфликтов и в других ситуациях, угрожающих жизни людей.</a:t>
            </a:r>
          </a:p>
          <a:p>
            <a:pPr marL="0" indent="0" algn="just" fontAlgn="base">
              <a:buNone/>
            </a:pPr>
            <a:r>
              <a:rPr lang="ru-RU" sz="1600" dirty="0"/>
              <a:t>Знания и навыки оказания первой помощи очень важны, так как в первые минуты после инцидента решается судьба здоровья и жизни пострадавшего человека. Правильно оказанная первая помощь сокращает время лечения, способствует быстрейшему заживлению ран и часто является решающим фактором при спасении жизни пострадавшего.</a:t>
            </a:r>
          </a:p>
          <a:p>
            <a:pPr marL="0" indent="0" algn="just" fontAlgn="base">
              <a:buNone/>
            </a:pPr>
            <a:r>
              <a:rPr lang="ru-RU" sz="1600" b="1" dirty="0">
                <a:solidFill>
                  <a:srgbClr val="FF0000"/>
                </a:solidFill>
              </a:rPr>
              <a:t>«Умение оказывать первую помощь… – это как умение читать и писать».</a:t>
            </a:r>
          </a:p>
          <a:p>
            <a:pPr marL="0" indent="0" algn="just" fontAlgn="base">
              <a:buNone/>
            </a:pPr>
            <a:r>
              <a:rPr lang="ru-RU" sz="1600" dirty="0"/>
              <a:t>Цель: научить, как сохранять жизнь пострадавшего до приезда скорой помощи.</a:t>
            </a:r>
          </a:p>
          <a:p>
            <a:pPr marL="0" indent="0" algn="just" fontAlgn="base">
              <a:buNone/>
            </a:pPr>
            <a:r>
              <a:rPr lang="ru-RU" sz="1600" dirty="0"/>
              <a:t> - </a:t>
            </a:r>
            <a:r>
              <a:rPr lang="ru-RU" sz="1600" b="1" dirty="0">
                <a:solidFill>
                  <a:srgbClr val="FF0000"/>
                </a:solidFill>
              </a:rPr>
              <a:t>создан Учебный центр ( Дом Добровольца, </a:t>
            </a:r>
            <a:r>
              <a:rPr lang="ru-RU" sz="1600" b="1" dirty="0" err="1">
                <a:solidFill>
                  <a:srgbClr val="FF0000"/>
                </a:solidFill>
              </a:rPr>
              <a:t>ул.Крылова</a:t>
            </a:r>
            <a:r>
              <a:rPr lang="ru-RU" sz="1600" b="1" dirty="0">
                <a:solidFill>
                  <a:srgbClr val="FF0000"/>
                </a:solidFill>
              </a:rPr>
              <a:t> 2) </a:t>
            </a:r>
          </a:p>
          <a:p>
            <a:pPr algn="just" fontAlgn="base"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</a:rPr>
              <a:t>Обучение инструкторов и тренеров для проведения мастер –классов </a:t>
            </a:r>
          </a:p>
          <a:p>
            <a:pPr algn="just" fontAlgn="base"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</a:rPr>
              <a:t>Формирование отряда волонтеров</a:t>
            </a:r>
          </a:p>
          <a:p>
            <a:pPr marL="0" indent="0" algn="just" fontAlgn="base">
              <a:buNone/>
            </a:pPr>
            <a:endParaRPr lang="ru-RU" sz="2600" dirty="0"/>
          </a:p>
          <a:p>
            <a:endParaRPr lang="ru-RU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0A6E0FD6-544F-4D58-83B8-175C121C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80" y="4054974"/>
            <a:ext cx="3836020" cy="2743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8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36287"/>
              </p:ext>
            </p:extLst>
          </p:nvPr>
        </p:nvGraphicFramePr>
        <p:xfrm>
          <a:off x="1" y="0"/>
          <a:ext cx="12168564" cy="681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68564" cy="681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Восстановление Службы Милосердия РКК -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50 регионов РФ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976977"/>
            <a:ext cx="7174116" cy="35217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/>
              <a:t>     Растёт количество пожилых людей, остро нуждающихся в посторонней помощи, вследствие плохого состояния здоровья, по своим возрастным параметрам или же по причинам перенесенных или продолжающихся тяжелых болезней, недугов и травм. </a:t>
            </a:r>
          </a:p>
          <a:p>
            <a:pPr marL="0" indent="0" algn="just">
              <a:buNone/>
            </a:pPr>
            <a:r>
              <a:rPr lang="ru-RU" sz="1500" dirty="0"/>
              <a:t>     </a:t>
            </a:r>
            <a:r>
              <a:rPr lang="ru-RU" sz="1500" b="1" dirty="0">
                <a:solidFill>
                  <a:srgbClr val="FF0000"/>
                </a:solidFill>
              </a:rPr>
              <a:t>Результат участия в программе: </a:t>
            </a:r>
          </a:p>
          <a:p>
            <a:pPr algn="just">
              <a:buFontTx/>
              <a:buChar char="-"/>
            </a:pPr>
            <a:r>
              <a:rPr lang="ru-RU" sz="1500" dirty="0"/>
              <a:t>повышение качества жизни пожилых людей, с дефицитом самообслуживания и ограниченными возможностями здоровья, а также одиноких пожилых, за счет увеличения охвата данной целевой группы патронажными услугами по уходу за ними на дому обученными в рамках Программы сестрами (сиделками) и добровольцами Службы Милосердия РКК и других заинтересованных организаций; </a:t>
            </a:r>
          </a:p>
          <a:p>
            <a:pPr algn="just">
              <a:buFontTx/>
              <a:buChar char="-"/>
            </a:pPr>
            <a:r>
              <a:rPr lang="ru-RU" sz="1600" dirty="0"/>
              <a:t>увеличение контингента обученных сиделок и социальных работников Службы милосердия и добровольцев РКК, участвующих в оказании патронажных услуг и, соответственно, общего количества их </a:t>
            </a:r>
            <a:r>
              <a:rPr lang="ru-RU" sz="1600" dirty="0" err="1"/>
              <a:t>благополучателей</a:t>
            </a:r>
            <a:r>
              <a:rPr lang="ru-RU" sz="1600" dirty="0"/>
              <a:t>. </a:t>
            </a:r>
            <a:endParaRPr lang="ru-RU" sz="15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2EC490-B16E-4827-8E2F-27B53C16A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754" y="2501625"/>
            <a:ext cx="2973810" cy="4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94078"/>
              </p:ext>
            </p:extLst>
          </p:nvPr>
        </p:nvGraphicFramePr>
        <p:xfrm>
          <a:off x="1" y="0"/>
          <a:ext cx="12079496" cy="676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079496" cy="6762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Оказание помощи вынужденным переселенцам Донбасса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976977"/>
            <a:ext cx="7174116" cy="35217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  Свердловское региональное отделение РКК продолжает принимать гуманитарную помощь в объединённом пункте сбора, расположенном по адресу: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г. Екатеринбург, ул. Крылова, 2. </a:t>
            </a:r>
          </a:p>
          <a:p>
            <a:pPr marL="0" indent="0" algn="just">
              <a:buNone/>
            </a:pPr>
            <a:r>
              <a:rPr lang="ru-RU" dirty="0"/>
              <a:t> Сбор гуманитарной помощи ведется и во  всех местных отделениях Свердловского регионального отделения Красного Креста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0E08E9-3712-485A-9B83-E0010D88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83" y="4110182"/>
            <a:ext cx="3200677" cy="2457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AB60DB-AFA4-48E6-8CCC-7F2A8E101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311" y="1037634"/>
            <a:ext cx="3354149" cy="29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6744" y="1904283"/>
            <a:ext cx="8241994" cy="429363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64055"/>
              </p:ext>
            </p:extLst>
          </p:nvPr>
        </p:nvGraphicFramePr>
        <p:xfrm>
          <a:off x="1" y="0"/>
          <a:ext cx="12192000" cy="69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9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098" y="526011"/>
            <a:ext cx="8579656" cy="1297183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Перспективы развития региональных проектов СРО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269" y="1999819"/>
            <a:ext cx="7869116" cy="4311798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/>
              <a:t>Популяризация движения РКК в Свердловской области;</a:t>
            </a:r>
          </a:p>
          <a:p>
            <a:r>
              <a:rPr lang="ru-RU" sz="1600" dirty="0"/>
              <a:t>Восстановление истории РКК, работа с архивными документами; </a:t>
            </a:r>
          </a:p>
          <a:p>
            <a:r>
              <a:rPr lang="ru-RU" sz="1600" dirty="0"/>
              <a:t>Создание экскурсионных маршрутов, в том числе передвижных экспозиций;</a:t>
            </a:r>
          </a:p>
          <a:p>
            <a:r>
              <a:rPr lang="ru-RU" sz="1600" dirty="0"/>
              <a:t>Расширение сети местных отделений: Ревда, Верхний Тагил, Краснотурьинск, Волчанск, Североуральск, Карпинск, Дегтярск, Верхотурье, Верхняя Тура, Нижняя Тура, Реж, Кировград, Камышлов, </a:t>
            </a:r>
            <a:r>
              <a:rPr lang="ru-RU" sz="1600" dirty="0" err="1"/>
              <a:t>Ивдель</a:t>
            </a:r>
            <a:r>
              <a:rPr lang="ru-RU" sz="1600" dirty="0"/>
              <a:t>; </a:t>
            </a:r>
          </a:p>
          <a:p>
            <a:r>
              <a:rPr lang="ru-RU" sz="1600" dirty="0"/>
              <a:t>Создание центра активного долголетия Красного Креста; </a:t>
            </a:r>
          </a:p>
          <a:p>
            <a:r>
              <a:rPr lang="ru-RU" sz="1600" dirty="0"/>
              <a:t>Оказание поддержки   семьям, имеющим детей с ограниченными возможностями здоровья и детей – инвалидов;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/>
              <a:t>Восстановление Службы Милосердия Красного Креста – создание Елизаветинского Дома Милосердия, посвященного 155 – </a:t>
            </a:r>
            <a:r>
              <a:rPr lang="ru-RU" sz="1600" dirty="0" err="1"/>
              <a:t>летию</a:t>
            </a:r>
            <a:r>
              <a:rPr lang="ru-RU" sz="1600" dirty="0"/>
              <a:t> Российского Красного Креста;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/>
              <a:t>Восстановление Службы Милосердия Красного Креста – создание Елизаветинского Дома Милосердия, посвященного 155 – </a:t>
            </a:r>
            <a:r>
              <a:rPr lang="ru-RU" sz="1600" dirty="0" err="1"/>
              <a:t>летию</a:t>
            </a:r>
            <a:r>
              <a:rPr lang="ru-RU" sz="1600" dirty="0"/>
              <a:t> Российского Красного Креста;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/>
              <a:t>Интерактивный исторический проект «155 лет добра и милосердия», демонстрирующий эпизоды создания и деятельности Российского Красного Креста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600" dirty="0"/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dirty="0"/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6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29823"/>
              </p:ext>
            </p:extLst>
          </p:nvPr>
        </p:nvGraphicFramePr>
        <p:xfrm>
          <a:off x="0" y="0"/>
          <a:ext cx="12355773" cy="69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55773" cy="69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Членство в РКК</a:t>
            </a:r>
            <a:r>
              <a:rPr lang="ru-RU" sz="2800" dirty="0">
                <a:solidFill>
                  <a:srgbClr val="2C2C2C"/>
                </a:solidFill>
                <a:latin typeface="Tinos"/>
              </a:rPr>
              <a:t/>
            </a:r>
            <a:br>
              <a:rPr lang="ru-RU" sz="2800" dirty="0">
                <a:solidFill>
                  <a:srgbClr val="2C2C2C"/>
                </a:solidFill>
                <a:latin typeface="Tinos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499249"/>
            <a:ext cx="7332773" cy="4302796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sz="1700" b="0" i="0" dirty="0">
                <a:effectLst/>
                <a:latin typeface="Roboto" panose="02000000000000000000" pitchFamily="2" charset="0"/>
              </a:rPr>
              <a:t>Членами РКК могут быть достигшие 18 лет российские и иностранные граждане, а также лица без гражданства, признающие и выполняющие Устав РКК, участвующие в деятельности РКК, уплачивающие вступительный и ежегодные членские взносы, и не подпадающие под ограничения законодательства Российской Федерации, состоящие на учете в соответствующем отделении РКК.</a:t>
            </a:r>
          </a:p>
          <a:p>
            <a:pPr marL="0" indent="0" algn="ctr" fontAlgn="base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Что значит быть членом Российского Красного Креста?</a:t>
            </a:r>
          </a:p>
          <a:p>
            <a:pPr marL="0" indent="0" algn="ctr" fontAlgn="base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Быть членом Российского Красного Креста значит поддерживать крупнейшую в мире гуманитарную организацию. </a:t>
            </a:r>
          </a:p>
          <a:p>
            <a:pPr marL="0" indent="0" algn="ctr" fontAlgn="base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Став членом Российского Красного Креста, вы сможете изменить жизни других людей.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0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37654"/>
              </p:ext>
            </p:extLst>
          </p:nvPr>
        </p:nvGraphicFramePr>
        <p:xfrm>
          <a:off x="0" y="-29567"/>
          <a:ext cx="12355773" cy="69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9567"/>
                        <a:ext cx="12355773" cy="69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Свердловское региональное отделение Общероссийской общественной организации «Российский Красный Крест»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976977"/>
            <a:ext cx="7961729" cy="3966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www.redcross.ru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900" dirty="0"/>
              <a:t>г. Екатеринбург, ул. Попова 23, </a:t>
            </a:r>
            <a:r>
              <a:rPr lang="ru-RU" sz="1900" dirty="0" err="1"/>
              <a:t>каб</a:t>
            </a:r>
            <a:r>
              <a:rPr lang="ru-RU" sz="1900" dirty="0"/>
              <a:t>  211,  ул. Крылова, 2.</a:t>
            </a:r>
          </a:p>
          <a:p>
            <a:pPr marL="0" indent="0" algn="ctr">
              <a:buNone/>
            </a:pPr>
            <a:r>
              <a:rPr lang="ru-RU" sz="1900" dirty="0"/>
              <a:t> +7 932 615-01-12, +7950-641-57-56   Хабарова М.В.  </a:t>
            </a:r>
          </a:p>
          <a:p>
            <a:pPr marL="0" indent="0" algn="ctr">
              <a:buNone/>
            </a:pPr>
            <a:r>
              <a:rPr lang="ru-RU" sz="1900" dirty="0"/>
              <a:t>Региональный центр сбора гуманитарной помощи  (343) 382- 23-77</a:t>
            </a:r>
          </a:p>
          <a:p>
            <a:pPr marL="0" indent="0" algn="ctr">
              <a:buNone/>
            </a:pPr>
            <a:r>
              <a:rPr lang="ru-RU" sz="1900" b="1" dirty="0"/>
              <a:t>ВКонтакте </a:t>
            </a:r>
            <a:r>
              <a:rPr lang="ru-RU" sz="1900" dirty="0"/>
              <a:t>https://vk.com/redcrossural</a:t>
            </a:r>
          </a:p>
          <a:p>
            <a:pPr marL="0" indent="0" algn="ctr">
              <a:buNone/>
            </a:pPr>
            <a:r>
              <a:rPr lang="ru-RU" sz="1900" b="1" dirty="0"/>
              <a:t>Одноклассники </a:t>
            </a:r>
            <a:r>
              <a:rPr lang="ru-RU" sz="1900" dirty="0"/>
              <a:t>https://ok.ru/group/61636152852544</a:t>
            </a:r>
          </a:p>
          <a:p>
            <a:pPr marL="0" indent="0" algn="ctr">
              <a:buNone/>
            </a:pPr>
            <a:r>
              <a:rPr lang="ru-RU" sz="1900" b="1" dirty="0"/>
              <a:t>Телеграмм  </a:t>
            </a:r>
            <a:r>
              <a:rPr lang="ru-RU" sz="1900" dirty="0"/>
              <a:t>https://t.me/redcross_66_ural</a:t>
            </a:r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3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05495"/>
              </p:ext>
            </p:extLst>
          </p:nvPr>
        </p:nvGraphicFramePr>
        <p:xfrm>
          <a:off x="-81757" y="-154272"/>
          <a:ext cx="12273757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1757" y="-154272"/>
                        <a:ext cx="12273757" cy="69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930416"/>
                </a:solidFill>
                <a:latin typeface="+mn-lt"/>
              </a:rPr>
              <a:t>Деятельность Российского Красного Креста реализуется в рамках 8 федеральных направлений деятельности, утвержденных Правлением Российского Красного Креста: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940" y="2191982"/>
            <a:ext cx="7105135" cy="331913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Обучение навыкам оказания первой помощи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Популяризация добровольного безвозмездного донорства крови и костного мозга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</a:rPr>
              <a:t>Реализация программ социальной помощи нуждающемуся населению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</a:rPr>
              <a:t>Реализация программ в сфере здравоохранения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</a:rPr>
              <a:t>Подготовка и реагирование на чрезвычайные ситуации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65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0"/>
          <a:ext cx="12355513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55513" cy="69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930416"/>
                </a:solidFill>
                <a:latin typeface="+mn-lt"/>
              </a:rPr>
              <a:t>Федеральные дополнительные направления деятельности РКК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93041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940" y="2191982"/>
            <a:ext cx="7105135" cy="33191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sz="51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b="1" dirty="0">
                <a:solidFill>
                  <a:srgbClr val="000000"/>
                </a:solidFill>
                <a:latin typeface="Roboto" panose="02000000000000000000" pitchFamily="2" charset="0"/>
              </a:rPr>
              <a:t>Распространение знаний о международном гуманитарном праве, Основополагающих принципах и идеалах Международного движения Красного Креста и Красного Полумесяца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51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b="1" dirty="0">
                <a:solidFill>
                  <a:srgbClr val="000000"/>
                </a:solidFill>
                <a:latin typeface="Roboto" panose="02000000000000000000" pitchFamily="2" charset="0"/>
              </a:rPr>
              <a:t>Общественный контроль за обеспечением прав человека в местах принудительного содержания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51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100" b="1" dirty="0">
                <a:solidFill>
                  <a:srgbClr val="000000"/>
                </a:solidFill>
                <a:latin typeface="Roboto" panose="02000000000000000000" pitchFamily="2" charset="0"/>
              </a:rPr>
              <a:t>Воссоединение семей и выяснение судеб лиц, пропавших без вести</a:t>
            </a:r>
          </a:p>
          <a:p>
            <a:pPr marL="514350" indent="-514350">
              <a:buFont typeface="+mj-lt"/>
              <a:buAutoNum type="arabicPeriod"/>
            </a:pPr>
            <a:endParaRPr lang="ru-RU" sz="4200" dirty="0"/>
          </a:p>
          <a:p>
            <a:pPr marL="514350" indent="-514350">
              <a:buFont typeface="+mj-lt"/>
              <a:buAutoNum type="arabicPeriod"/>
            </a:pPr>
            <a:endParaRPr lang="ru-RU" sz="42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44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0"/>
          <a:ext cx="12355513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55513" cy="69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930416"/>
                </a:solidFill>
                <a:latin typeface="+mn-lt"/>
              </a:rPr>
              <a:t>Участие Свердловского регионального отделения в реализуемых Общероссийской общественной организацией «Российский Красный Крест»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940" y="2191982"/>
            <a:ext cx="7105135" cy="331913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Профилактика социально значимых заболеваний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Развитие системы донорства крови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Обучение навыкам оказания первой помощи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Восстановление  Службы Милосердия РКК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Оказание помощи нуждающемуся населению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ru-RU" sz="16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86301"/>
              </p:ext>
            </p:extLst>
          </p:nvPr>
        </p:nvGraphicFramePr>
        <p:xfrm>
          <a:off x="-163773" y="-59134"/>
          <a:ext cx="12355773" cy="69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3773" y="-59134"/>
                        <a:ext cx="12355773" cy="69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2600" b="1" dirty="0">
                <a:solidFill>
                  <a:srgbClr val="C00000"/>
                </a:solidFill>
                <a:latin typeface="+mn-lt"/>
              </a:rPr>
              <a:t>Профилактика социально значимых заболеваний ВИЧ-инфекции и туберкулеза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113005"/>
            <a:ext cx="7301552" cy="33918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     Количество случаев с подтвержденным диагнозом «</a:t>
            </a:r>
            <a:r>
              <a:rPr lang="ru-RU" sz="2000" b="1" dirty="0"/>
              <a:t>ВИЧ-инфекция</a:t>
            </a:r>
            <a:r>
              <a:rPr lang="ru-RU" sz="2000" dirty="0"/>
              <a:t>» ежегодно увеличивается. ВИЧ-инфекция давно вышла за пределы уязвимых групп населения и активно распространяется среди всех слоев граждан.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     Заболеваемость  </a:t>
            </a:r>
            <a:r>
              <a:rPr lang="ru-RU" sz="2000" b="1" dirty="0"/>
              <a:t>туберкулезом</a:t>
            </a:r>
            <a:r>
              <a:rPr lang="ru-RU" sz="2000" dirty="0"/>
              <a:t> по-прежнему остается на высоком уровне. Несвоевременная профилактика приводит к новым выявленным случаям заболевания.  Недостаточная осведомленность граждан о потенциальной опасности приводит к расщеплению и делению на социальные слои населения.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7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0"/>
          <a:ext cx="12355773" cy="69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55773" cy="69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+mn-lt"/>
              </a:rPr>
              <a:t>Профилактика социально значимых заболеваний ВИЧ-инфекции и туберкулеза</a:t>
            </a:r>
            <a:endParaRPr lang="ru-RU" sz="2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130" y="1976977"/>
            <a:ext cx="7438454" cy="3661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Поэтому проводятся мероприятия, направленные на: </a:t>
            </a:r>
          </a:p>
          <a:p>
            <a:pPr marL="0" indent="0" algn="just">
              <a:buNone/>
            </a:pPr>
            <a:r>
              <a:rPr lang="ru-RU" sz="1600" dirty="0"/>
              <a:t>- повышение общего уровня грамотности в вопросах профилактики и предупреждения распространения социально значимых заболеваний; </a:t>
            </a:r>
          </a:p>
          <a:p>
            <a:pPr marL="0" indent="0" algn="just">
              <a:buNone/>
            </a:pPr>
            <a:r>
              <a:rPr lang="ru-RU" sz="1600" dirty="0"/>
              <a:t>- замедление роста заболеваемости; </a:t>
            </a:r>
          </a:p>
          <a:p>
            <a:pPr marL="0" indent="0" algn="just">
              <a:buNone/>
            </a:pPr>
            <a:r>
              <a:rPr lang="ru-RU" sz="1600" dirty="0"/>
              <a:t>- популяризация активного и здорового образа жизни среди взрослого населения; </a:t>
            </a:r>
          </a:p>
          <a:p>
            <a:pPr marL="0" indent="0" algn="just">
              <a:buNone/>
            </a:pPr>
            <a:r>
              <a:rPr lang="ru-RU" sz="1600" dirty="0"/>
              <a:t>- популяризация ответственного отношения к общественному здоровью населения; </a:t>
            </a:r>
          </a:p>
          <a:p>
            <a:pPr algn="just">
              <a:buFontTx/>
              <a:buChar char="-"/>
            </a:pPr>
            <a:r>
              <a:rPr lang="ru-RU" sz="1600" dirty="0"/>
              <a:t>укрепление взаимодействия на региональном уровне с медицинскими организациями.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C00000"/>
                </a:solidFill>
              </a:rPr>
              <a:t>В рамках проекта проводятся  экспресс – тестирование, создание и распространение видеороликов по профилактике, организация школ пациентов и групп взаимной поддержки пациентов с ВИЧ-инфекцией и туберкулезом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9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42217"/>
              </p:ext>
            </p:extLst>
          </p:nvPr>
        </p:nvGraphicFramePr>
        <p:xfrm>
          <a:off x="1" y="0"/>
          <a:ext cx="12192000" cy="68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2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+mn-lt"/>
              </a:rPr>
              <a:t>Мероприятия, связанные с распространением коронавирусной инфекции  </a:t>
            </a:r>
            <a:r>
              <a:rPr lang="en-US" sz="2600" b="1" dirty="0">
                <a:solidFill>
                  <a:srgbClr val="C00000"/>
                </a:solidFill>
                <a:latin typeface="+mn-lt"/>
              </a:rPr>
              <a:t>COVID</a:t>
            </a:r>
            <a:r>
              <a:rPr lang="ru-RU" sz="2600" b="1" dirty="0">
                <a:solidFill>
                  <a:srgbClr val="C00000"/>
                </a:solidFill>
                <a:latin typeface="+mn-lt"/>
              </a:rPr>
              <a:t>-19</a:t>
            </a:r>
            <a:endParaRPr lang="ru-RU" sz="2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392" y="1976977"/>
            <a:ext cx="6769954" cy="3651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/>
              <a:t>     </a:t>
            </a:r>
            <a:endParaRPr lang="ru-RU" sz="1400" dirty="0">
              <a:sym typeface="Symbol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ym typeface="Symbol"/>
              </a:rPr>
              <a:t>      </a:t>
            </a:r>
            <a:r>
              <a:rPr lang="ru-RU" sz="2000" dirty="0">
                <a:sym typeface="Symbol"/>
              </a:rPr>
              <a:t>Реализация межрегионального проекта «Останови распространение </a:t>
            </a:r>
            <a:r>
              <a:rPr lang="en-US" sz="2000" dirty="0"/>
              <a:t>COVID</a:t>
            </a:r>
            <a:r>
              <a:rPr lang="ru-RU" sz="2000" dirty="0"/>
              <a:t>-19» включает в себя: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- повышение общего уровня грамотности через проведение просветительских бесед о методах профилактики,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- организация </a:t>
            </a:r>
            <a:r>
              <a:rPr lang="ru-RU" sz="2000" dirty="0" err="1"/>
              <a:t>инфоточек</a:t>
            </a:r>
            <a:r>
              <a:rPr lang="ru-RU" sz="2000" dirty="0"/>
              <a:t> в общественных местах,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000" dirty="0"/>
              <a:t>раздача гигиенических наборов населению.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000" dirty="0"/>
              <a:t>содействие увеличению количества вакцинированных граждан.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FB16EE-3E05-47CA-A548-A86167334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666" y="3418732"/>
            <a:ext cx="3836019" cy="34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0"/>
          <a:ext cx="12192000" cy="68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2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92969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Популяризация добровольного безвозмездного донорства крови и костного мозга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690" y="1581109"/>
            <a:ext cx="8566173" cy="4644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  <a:sym typeface="Symbol"/>
              </a:rPr>
              <a:t>Донорство крови исторически является одним из приоритетных направлений работы РКК</a:t>
            </a:r>
          </a:p>
          <a:p>
            <a:pPr marL="0" indent="0" algn="just">
              <a:buNone/>
            </a:pPr>
            <a:r>
              <a:rPr lang="ru-RU" sz="3100" dirty="0">
                <a:sym typeface="Symbol"/>
              </a:rPr>
              <a:t>— </a:t>
            </a:r>
            <a:r>
              <a:rPr lang="ru-RU" sz="2600" dirty="0">
                <a:sym typeface="Symbol"/>
              </a:rPr>
              <a:t>В годы Великой Отечественной войны  благодаря работе РКК на фронт было отправлено </a:t>
            </a:r>
            <a:r>
              <a:rPr lang="ru-RU" sz="2600" dirty="0">
                <a:solidFill>
                  <a:srgbClr val="FF0000"/>
                </a:solidFill>
                <a:sym typeface="Symbol"/>
              </a:rPr>
              <a:t>более  700 тысяч </a:t>
            </a:r>
            <a:r>
              <a:rPr lang="ru-RU" sz="2600" dirty="0">
                <a:sym typeface="Symbol"/>
              </a:rPr>
              <a:t>литров крови</a:t>
            </a:r>
          </a:p>
          <a:p>
            <a:pPr marL="0" indent="0" algn="just">
              <a:buNone/>
            </a:pPr>
            <a:r>
              <a:rPr lang="ru-RU" sz="3100" dirty="0">
                <a:sym typeface="Symbol"/>
              </a:rPr>
              <a:t>- </a:t>
            </a:r>
            <a:r>
              <a:rPr lang="ru-RU" sz="2400" dirty="0">
                <a:sym typeface="Symbol"/>
              </a:rPr>
              <a:t>Только 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за 2021 год </a:t>
            </a:r>
            <a:r>
              <a:rPr lang="ru-RU" sz="2400" dirty="0">
                <a:sym typeface="Symbol"/>
              </a:rPr>
              <a:t>направление донорства в РКК выросло по показателям до исторического максимума: 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435</a:t>
            </a:r>
            <a:r>
              <a:rPr lang="ru-RU" sz="2400" dirty="0">
                <a:sym typeface="Symbol"/>
              </a:rPr>
              <a:t> акций  по донорству, 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330</a:t>
            </a:r>
            <a:r>
              <a:rPr lang="ru-RU" sz="2400" dirty="0">
                <a:sym typeface="Symbol"/>
              </a:rPr>
              <a:t>  просветительских мероприятий,  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23 000 </a:t>
            </a:r>
            <a:r>
              <a:rPr lang="ru-RU" sz="2400" dirty="0">
                <a:sym typeface="Symbol"/>
              </a:rPr>
              <a:t>доноров, 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15 млн человек </a:t>
            </a:r>
            <a:r>
              <a:rPr lang="ru-RU" sz="2400" dirty="0">
                <a:sym typeface="Symbol"/>
              </a:rPr>
              <a:t>узнали об  идеях ответственного и регулярного донорства </a:t>
            </a:r>
          </a:p>
          <a:p>
            <a:pPr marL="0" indent="0" algn="just">
              <a:buNone/>
            </a:pPr>
            <a:endParaRPr lang="ru-RU" sz="4000" dirty="0">
              <a:solidFill>
                <a:srgbClr val="FF0000"/>
              </a:solidFill>
              <a:sym typeface="Symbol"/>
            </a:endParaRPr>
          </a:p>
          <a:p>
            <a:pPr lvl="1" algn="just">
              <a:buFontTx/>
              <a:buChar char="-"/>
            </a:pPr>
            <a:endParaRPr lang="ru-RU" sz="1400" dirty="0">
              <a:sym typeface="Symbol"/>
            </a:endParaRPr>
          </a:p>
          <a:p>
            <a:pPr algn="just"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74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23130" y="1976977"/>
            <a:ext cx="7438455" cy="36516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85496"/>
              </p:ext>
            </p:extLst>
          </p:nvPr>
        </p:nvGraphicFramePr>
        <p:xfrm>
          <a:off x="1" y="0"/>
          <a:ext cx="12192000" cy="68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orelDRAW" r:id="rId3" imgW="6726657" imgH="3765843" progId="CorelDraw.Graphic.16">
                  <p:embed/>
                </p:oleObj>
              </mc:Choice>
              <mc:Fallback>
                <p:oleObj name="CorelDRAW" r:id="rId3" imgW="6726657" imgH="3765843" progId="CorelDraw.Graphic.16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2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73504" y="95534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87200" y="95534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01137" y="506798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437157" y="506799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0250" y="6619163"/>
            <a:ext cx="5513696" cy="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7546" y="5354248"/>
            <a:ext cx="0" cy="1264915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3637" y="6211561"/>
            <a:ext cx="3836020" cy="1914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57285" y="5344263"/>
            <a:ext cx="0" cy="853650"/>
          </a:xfrm>
          <a:prstGeom prst="line">
            <a:avLst/>
          </a:prstGeom>
          <a:ln w="38100">
            <a:solidFill>
              <a:srgbClr val="930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746" y="651414"/>
            <a:ext cx="8039100" cy="92969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Популяризация добровольного безвозмездного донорства крови и костного мозга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691" y="1773627"/>
            <a:ext cx="6514364" cy="445158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i="1" dirty="0">
                <a:sym typeface="Symbol"/>
              </a:rPr>
              <a:t>              Ну и если отойти от цифр, хочу напомнить о том, как важно быть регулярным донором. Каждый донор буквально причастен к спасению десятков и сотен жизней. Это достойно уважения и восхищения. </a:t>
            </a:r>
            <a:r>
              <a:rPr lang="ru-RU" sz="2400" i="1" dirty="0">
                <a:solidFill>
                  <a:srgbClr val="FF0000"/>
                </a:solidFill>
                <a:sym typeface="Symbol"/>
              </a:rPr>
              <a:t>Попробуйте и вы хотя бы однажды!  </a:t>
            </a:r>
          </a:p>
          <a:p>
            <a:pPr marL="914400" lvl="2" indent="0" algn="just">
              <a:buNone/>
            </a:pPr>
            <a:r>
              <a:rPr lang="ru-RU" sz="2400" i="1" dirty="0">
                <a:sym typeface="Symbol"/>
              </a:rPr>
              <a:t>                        П.О. Савчук, Председатель РКК</a:t>
            </a:r>
          </a:p>
          <a:p>
            <a:pPr marL="914400" lvl="2" indent="0" algn="just">
              <a:buNone/>
            </a:pPr>
            <a:endParaRPr lang="ru-RU" sz="2400" i="1" dirty="0">
              <a:sym typeface="Symbol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sym typeface="Symbol"/>
              </a:rPr>
              <a:t>20 апреля 2022 г  – НАЦИОНАЛЬНЫЙ ДЕНЬ ДОНОРА </a:t>
            </a:r>
            <a:r>
              <a:rPr lang="ru-RU" sz="2000" dirty="0">
                <a:sym typeface="Symbol"/>
              </a:rPr>
              <a:t>Координатор СРО </a:t>
            </a:r>
            <a:r>
              <a:rPr lang="ru-RU" sz="2000" dirty="0" err="1">
                <a:sym typeface="Symbol"/>
              </a:rPr>
              <a:t>Шупиченко</a:t>
            </a:r>
            <a:r>
              <a:rPr lang="ru-RU" sz="2000" dirty="0">
                <a:sym typeface="Symbol"/>
              </a:rPr>
              <a:t> Иван Петрович, </a:t>
            </a:r>
          </a:p>
          <a:p>
            <a:pPr marL="0" indent="0" algn="ctr">
              <a:buNone/>
            </a:pPr>
            <a:r>
              <a:rPr lang="ru-RU" sz="2000" dirty="0">
                <a:sym typeface="Symbol"/>
              </a:rPr>
              <a:t>8-908-909-99-25</a:t>
            </a:r>
            <a:endParaRPr lang="en-US" sz="2000" dirty="0">
              <a:sym typeface="Symbol"/>
            </a:endParaRPr>
          </a:p>
          <a:p>
            <a:pPr lvl="1" algn="just">
              <a:buFontTx/>
              <a:buChar char="-"/>
            </a:pPr>
            <a:endParaRPr lang="ru-RU" sz="1400" dirty="0">
              <a:sym typeface="Symbol"/>
            </a:endParaRPr>
          </a:p>
          <a:p>
            <a:pPr algn="just"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2BBD74-AAEF-408B-9A53-7DE446BD9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616" y="2562443"/>
            <a:ext cx="3237257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1001</Words>
  <Application>Microsoft Office PowerPoint</Application>
  <PresentationFormat>Произвольный</PresentationFormat>
  <Paragraphs>106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Волонтерские направления деятельности  Свердловского регионального отделения ООО «Российский Красный Крест» </vt:lpstr>
      <vt:lpstr>Деятельность Российского Красного Креста реализуется в рамках 8 федеральных направлений деятельности, утвержденных Правлением Российского Красного Креста:</vt:lpstr>
      <vt:lpstr>Федеральные дополнительные направления деятельности РКК  </vt:lpstr>
      <vt:lpstr>Участие Свердловского регионального отделения в реализуемых Общероссийской общественной организацией «Российский Красный Крест» </vt:lpstr>
      <vt:lpstr>Профилактика социально значимых заболеваний ВИЧ-инфекции и туберкулеза</vt:lpstr>
      <vt:lpstr>Профилактика социально значимых заболеваний ВИЧ-инфекции и туберкулеза</vt:lpstr>
      <vt:lpstr>Мероприятия, связанные с распространением коронавирусной инфекции  COVID-19</vt:lpstr>
      <vt:lpstr>Популяризация добровольного безвозмездного донорства крови и костного мозга</vt:lpstr>
      <vt:lpstr>Популяризация добровольного безвозмездного донорства крови и костного мозга</vt:lpstr>
      <vt:lpstr>Обучение навыкам оказания первой помощи школьников и студентов</vt:lpstr>
      <vt:lpstr>Восстановление Службы Милосердия РКК -  50 регионов РФ </vt:lpstr>
      <vt:lpstr>Оказание помощи вынужденным переселенцам Донбасса </vt:lpstr>
      <vt:lpstr>Перспективы развития региональных проектов СРО</vt:lpstr>
      <vt:lpstr>Членство в РКК </vt:lpstr>
      <vt:lpstr>Свердловское региональное отделение Общероссийской общественной организации «Российский Красный Крест»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юЮ</dc:creator>
  <cp:lastModifiedBy>user</cp:lastModifiedBy>
  <cp:revision>69</cp:revision>
  <cp:lastPrinted>2022-03-03T09:13:01Z</cp:lastPrinted>
  <dcterms:created xsi:type="dcterms:W3CDTF">2021-12-08T18:04:14Z</dcterms:created>
  <dcterms:modified xsi:type="dcterms:W3CDTF">2022-10-25T05:58:53Z</dcterms:modified>
</cp:coreProperties>
</file>