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3" r:id="rId1"/>
  </p:sldMasterIdLst>
  <p:notesMasterIdLst>
    <p:notesMasterId r:id="rId12"/>
  </p:notesMasterIdLst>
  <p:sldIdLst>
    <p:sldId id="271" r:id="rId2"/>
    <p:sldId id="263" r:id="rId3"/>
    <p:sldId id="269" r:id="rId4"/>
    <p:sldId id="270" r:id="rId5"/>
    <p:sldId id="260" r:id="rId6"/>
    <p:sldId id="274" r:id="rId7"/>
    <p:sldId id="275" r:id="rId8"/>
    <p:sldId id="276" r:id="rId9"/>
    <p:sldId id="277" r:id="rId10"/>
    <p:sldId id="27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9779" autoAdjust="0"/>
    <p:restoredTop sz="94582" autoAdjust="0"/>
  </p:normalViewPr>
  <p:slideViewPr>
    <p:cSldViewPr>
      <p:cViewPr varScale="1">
        <p:scale>
          <a:sx n="81" d="100"/>
          <a:sy n="81" d="100"/>
        </p:scale>
        <p:origin x="444" y="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24T10:04:29.701" idx="1">
    <p:pos x="10" y="10"/>
    <p:text/>
    <p:extLst>
      <p:ext uri="{C676402C-5697-4E1C-873F-D02D1690AC5C}">
        <p15:threadingInfo xmlns:p15="http://schemas.microsoft.com/office/powerpoint/2012/main" timeZoneBias="-30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9998CD-F6CC-4384-AD86-1612F374AC06}" type="datetimeFigureOut">
              <a:rPr lang="ru-RU" smtClean="0"/>
              <a:pPr/>
              <a:t>03.05.2023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B33CC2-797C-4050-A73B-1072BC12C2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090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33CC2-797C-4050-A73B-1072BC12C22E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258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33CC2-797C-4050-A73B-1072BC12C22E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208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33CC2-797C-4050-A73B-1072BC12C22E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75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33CC2-797C-4050-A73B-1072BC12C22E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128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33CC2-797C-4050-A73B-1072BC12C22E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1746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33CC2-797C-4050-A73B-1072BC12C22E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097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D53CC-C58E-4ADF-81ED-CBFDDF039764}" type="datetimeFigureOut">
              <a:rPr lang="ru-RU" smtClean="0"/>
              <a:pPr/>
              <a:t>03.05.2023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C7DBB1-B860-4ED9-BAC7-BCFBD7812E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D53CC-C58E-4ADF-81ED-CBFDDF039764}" type="datetimeFigureOut">
              <a:rPr lang="ru-RU" smtClean="0"/>
              <a:pPr/>
              <a:t>03.05.2023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7DBB1-B860-4ED9-BAC7-BCFBD7812E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D53CC-C58E-4ADF-81ED-CBFDDF039764}" type="datetimeFigureOut">
              <a:rPr lang="ru-RU" smtClean="0"/>
              <a:pPr/>
              <a:t>03.05.2023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7DBB1-B860-4ED9-BAC7-BCFBD7812E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81D53CC-C58E-4ADF-81ED-CBFDDF039764}" type="datetimeFigureOut">
              <a:rPr lang="ru-RU" smtClean="0"/>
              <a:pPr/>
              <a:t>03.05.2023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7C7DBB1-B860-4ED9-BAC7-BCFBD7812E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D53CC-C58E-4ADF-81ED-CBFDDF039764}" type="datetimeFigureOut">
              <a:rPr lang="ru-RU" smtClean="0"/>
              <a:pPr/>
              <a:t>03.05.2023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7DBB1-B860-4ED9-BAC7-BCFBD7812E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D53CC-C58E-4ADF-81ED-CBFDDF039764}" type="datetimeFigureOut">
              <a:rPr lang="ru-RU" smtClean="0"/>
              <a:pPr/>
              <a:t>03.05.2023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7DBB1-B860-4ED9-BAC7-BCFBD7812E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7DBB1-B860-4ED9-BAC7-BCFBD7812E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D53CC-C58E-4ADF-81ED-CBFDDF039764}" type="datetimeFigureOut">
              <a:rPr lang="ru-RU" smtClean="0"/>
              <a:pPr/>
              <a:t>03.05.2023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D53CC-C58E-4ADF-81ED-CBFDDF039764}" type="datetimeFigureOut">
              <a:rPr lang="ru-RU" smtClean="0"/>
              <a:pPr/>
              <a:t>03.05.2023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7DBB1-B860-4ED9-BAC7-BCFBD7812E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D53CC-C58E-4ADF-81ED-CBFDDF039764}" type="datetimeFigureOut">
              <a:rPr lang="ru-RU" smtClean="0"/>
              <a:pPr/>
              <a:t>03.05.2023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7DBB1-B860-4ED9-BAC7-BCFBD7812E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81D53CC-C58E-4ADF-81ED-CBFDDF039764}" type="datetimeFigureOut">
              <a:rPr lang="ru-RU" smtClean="0"/>
              <a:pPr/>
              <a:t>03.05.2023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C7DBB1-B860-4ED9-BAC7-BCFBD7812E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D53CC-C58E-4ADF-81ED-CBFDDF039764}" type="datetimeFigureOut">
              <a:rPr lang="ru-RU" smtClean="0"/>
              <a:pPr/>
              <a:t>03.05.2023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C7DBB1-B860-4ED9-BAC7-BCFBD7812E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81D53CC-C58E-4ADF-81ED-CBFDDF039764}" type="datetimeFigureOut">
              <a:rPr lang="ru-RU" smtClean="0"/>
              <a:pPr/>
              <a:t>03.05.2023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7C7DBB1-B860-4ED9-BAC7-BCFBD7812E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toovoi" TargetMode="External"/><Relationship Id="rId2" Type="http://schemas.openxmlformats.org/officeDocument/2006/relationships/hyperlink" Target="http://www.voi-72.ru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hyperlink" Target="https://vk.com/club212476466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48113" y="3573016"/>
            <a:ext cx="6048672" cy="2304256"/>
          </a:xfrm>
        </p:spPr>
        <p:txBody>
          <a:bodyPr>
            <a:normAutofit/>
          </a:bodyPr>
          <a:lstStyle/>
          <a:p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620688"/>
            <a:ext cx="7416824" cy="2350028"/>
          </a:xfrm>
        </p:spPr>
        <p:txBody>
          <a:bodyPr>
            <a:normAutofit/>
          </a:bodyPr>
          <a:lstStyle/>
          <a:p>
            <a:pPr lvl="0" algn="l"/>
            <a:endParaRPr lang="ru-RU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504" y="116633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«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72200" y="47251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23728" y="5567630"/>
            <a:ext cx="56886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Инклюзивная Арт-резиденция «БлагоТворю»</a:t>
            </a:r>
            <a:endParaRPr lang="ru-RU" sz="32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675"/>
            <a:ext cx="9258663" cy="688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91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332656"/>
            <a:ext cx="64807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Мы в социальных сетях:</a:t>
            </a:r>
            <a:endParaRPr lang="ru-RU" sz="40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91073" y="5445224"/>
            <a:ext cx="619268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Сайт ТООО ВОИ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www.voi-72.ru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Вконтакте -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vk.com/toovoi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Вконтакте -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://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vk.com/club212476466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48" y="1253548"/>
            <a:ext cx="6877270" cy="419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09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-2253" y="-154556"/>
            <a:ext cx="9144000" cy="70788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14" y="2025825"/>
            <a:ext cx="4438258" cy="262731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80" y="4509150"/>
            <a:ext cx="3198168" cy="23488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396" y="2025824"/>
            <a:ext cx="4646351" cy="26273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3" y="4653136"/>
            <a:ext cx="2960381" cy="22048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653136"/>
            <a:ext cx="3024336" cy="217498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2894" y="617289"/>
            <a:ext cx="731143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арт-резиденции с целью социокультурной адаптации, созидательной деятельности и самореализации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инвалидов.</a:t>
            </a:r>
          </a:p>
          <a:p>
            <a:pPr marL="285750" indent="-285750">
              <a:buFontTx/>
              <a:buChar char="-"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Сохранение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традиций народного творчества в Тюменской области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5140">
        <p:split orient="vert"/>
      </p:transition>
    </mc:Choice>
    <mc:Fallback xmlns="">
      <p:transition spd="slow" advTm="6514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548680"/>
            <a:ext cx="7344816" cy="5616624"/>
          </a:xfrm>
        </p:spPr>
        <p:txBody>
          <a:bodyPr>
            <a:normAutofit fontScale="25000" lnSpcReduction="20000"/>
          </a:bodyPr>
          <a:lstStyle/>
          <a:p>
            <a:pPr marL="137160" lvl="0" indent="0">
              <a:lnSpc>
                <a:spcPct val="160000"/>
              </a:lnSpc>
              <a:buNone/>
            </a:pPr>
            <a:endParaRPr lang="ru-RU" sz="2100" b="1" dirty="0">
              <a:solidFill>
                <a:srgbClr val="002060"/>
              </a:solidFill>
            </a:endParaRPr>
          </a:p>
          <a:p>
            <a:pPr marL="0" lvl="0" indent="0">
              <a:lnSpc>
                <a:spcPct val="160000"/>
              </a:lnSpc>
              <a:buNone/>
            </a:pPr>
            <a:r>
              <a:rPr lang="ru-RU" sz="3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6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  </a:t>
            </a:r>
            <a:r>
              <a:rPr lang="ru-RU" sz="6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 </a:t>
            </a:r>
            <a:r>
              <a:rPr lang="ru-RU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кампания. Работа со СМИ и муниципальными образованиями, подготовка и размещение релизов о проекте, написание писем (газеты, радио и телевидение, информационные порталы, общественные организации инвалидов, творческие сообщества, Центры культуры, Дома творчества, комплексные центры</a:t>
            </a:r>
            <a:r>
              <a:rPr lang="ru-RU" sz="6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6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60000"/>
              </a:lnSpc>
              <a:buNone/>
            </a:pPr>
            <a:r>
              <a:rPr lang="ru-RU" sz="6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-  Создание </a:t>
            </a:r>
            <a:r>
              <a:rPr lang="ru-RU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благоприятных условий для выявления, развития и реализации творческого потенциала людей с </a:t>
            </a:r>
            <a:r>
              <a:rPr lang="ru-RU" sz="6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инвалидностью.</a:t>
            </a:r>
            <a:endParaRPr lang="ru-RU" sz="6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60000"/>
              </a:lnSpc>
              <a:buFontTx/>
              <a:buChar char="-"/>
            </a:pPr>
            <a:r>
              <a:rPr lang="ru-RU" sz="6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</a:t>
            </a:r>
            <a:r>
              <a:rPr lang="ru-RU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внимания общества к созидательно-творческой деятельности людей с ограниченными возможностями как средству их самовыражения и </a:t>
            </a:r>
            <a:r>
              <a:rPr lang="ru-RU" sz="6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реализации.</a:t>
            </a:r>
            <a:endParaRPr lang="ru-RU" sz="6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60000"/>
              </a:lnSpc>
              <a:buNone/>
            </a:pPr>
            <a:r>
              <a:rPr lang="ru-RU" sz="6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-      Обучение </a:t>
            </a:r>
            <a:r>
              <a:rPr lang="ru-RU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целевой аудитории современным творческим методам и приемам ИЗО и ДПИ (через мастер-классы, видео уроки, презентации</a:t>
            </a:r>
            <a:r>
              <a:rPr lang="ru-RU" sz="6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lvl="0" indent="0">
              <a:lnSpc>
                <a:spcPct val="160000"/>
              </a:lnSpc>
              <a:buNone/>
            </a:pPr>
            <a:r>
              <a:rPr lang="ru-RU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-  Подготовка видеороликов о проекте.</a:t>
            </a:r>
            <a:endParaRPr lang="ru-RU" sz="6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60000"/>
              </a:lnSpc>
              <a:buNone/>
            </a:pPr>
            <a:r>
              <a:rPr lang="ru-RU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   Проведение </a:t>
            </a:r>
            <a:r>
              <a:rPr lang="ru-RU" sz="6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выставки </a:t>
            </a:r>
            <a:r>
              <a:rPr lang="ru-RU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 ИЗО и </a:t>
            </a:r>
            <a:r>
              <a:rPr lang="ru-RU" sz="6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ДПИ</a:t>
            </a:r>
            <a:r>
              <a:rPr lang="ru-RU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«БлагоТворю».</a:t>
            </a:r>
            <a:endParaRPr lang="ru-RU" sz="6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92195"/>
            <a:ext cx="6635745" cy="692696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</a:t>
            </a:r>
            <a:endParaRPr lang="ru-RU" sz="40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0139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36713"/>
            <a:ext cx="8496943" cy="453650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юди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инвалидностью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без ограничений здоровья от 16 лет и старше, проживающие в Тюмени и Тюменской области.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041648"/>
            <a:ext cx="6347713" cy="5151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rgbClr val="92D050"/>
                </a:solidFill>
              </a:rPr>
              <a:t/>
            </a:r>
            <a:br>
              <a:rPr lang="ru-RU" sz="4400" b="1" dirty="0" smtClean="0">
                <a:solidFill>
                  <a:srgbClr val="92D050"/>
                </a:solidFill>
              </a:rPr>
            </a:br>
            <a:r>
              <a:rPr lang="ru-RU" sz="4400" b="1" dirty="0">
                <a:solidFill>
                  <a:srgbClr val="92D050"/>
                </a:solidFill>
              </a:rPr>
              <a:t/>
            </a:r>
            <a:br>
              <a:rPr lang="ru-RU" sz="4400" b="1" dirty="0">
                <a:solidFill>
                  <a:srgbClr val="92D050"/>
                </a:solidFill>
              </a:rPr>
            </a:br>
            <a:r>
              <a:rPr lang="ru-RU" sz="4400" b="1" dirty="0" smtClean="0">
                <a:solidFill>
                  <a:srgbClr val="92D050"/>
                </a:solidFill>
              </a:rPr>
              <a:t/>
            </a:r>
            <a:br>
              <a:rPr lang="ru-RU" sz="4400" b="1" dirty="0" smtClean="0">
                <a:solidFill>
                  <a:srgbClr val="92D050"/>
                </a:solidFill>
              </a:rPr>
            </a:br>
            <a:r>
              <a:rPr lang="ru-RU" sz="4400" b="1" dirty="0" smtClean="0">
                <a:solidFill>
                  <a:srgbClr val="92D050"/>
                </a:solidFill>
              </a:rPr>
              <a:t/>
            </a:r>
            <a:br>
              <a:rPr lang="ru-RU" sz="4400" b="1" dirty="0" smtClean="0">
                <a:solidFill>
                  <a:srgbClr val="92D050"/>
                </a:solidFill>
              </a:rPr>
            </a:br>
            <a:r>
              <a:rPr lang="ru-RU" sz="4400" b="1" dirty="0">
                <a:solidFill>
                  <a:srgbClr val="92D050"/>
                </a:solidFill>
              </a:rPr>
              <a:t/>
            </a:r>
            <a:br>
              <a:rPr lang="ru-RU" sz="4400" b="1" dirty="0">
                <a:solidFill>
                  <a:srgbClr val="92D050"/>
                </a:solidFill>
              </a:rPr>
            </a:br>
            <a:r>
              <a:rPr lang="ru-RU" sz="4400" b="1" dirty="0" smtClean="0">
                <a:solidFill>
                  <a:srgbClr val="92D050"/>
                </a:solidFill>
              </a:rPr>
              <a:t/>
            </a:r>
            <a:br>
              <a:rPr lang="ru-RU" sz="4400" b="1" dirty="0" smtClean="0">
                <a:solidFill>
                  <a:srgbClr val="92D050"/>
                </a:solidFill>
              </a:rPr>
            </a:br>
            <a:r>
              <a:rPr lang="ru-RU" sz="4400" b="1" dirty="0" smtClean="0">
                <a:solidFill>
                  <a:srgbClr val="92D050"/>
                </a:solidFill>
              </a:rPr>
              <a:t/>
            </a:r>
            <a:br>
              <a:rPr lang="ru-RU" sz="4400" b="1" dirty="0" smtClean="0">
                <a:solidFill>
                  <a:srgbClr val="92D050"/>
                </a:solidFill>
              </a:rPr>
            </a:br>
            <a:r>
              <a:rPr lang="ru-RU" sz="4400" b="1" dirty="0" smtClean="0">
                <a:solidFill>
                  <a:srgbClr val="92D050"/>
                </a:solidFill>
              </a:rPr>
              <a:t>                 </a:t>
            </a:r>
            <a:br>
              <a:rPr lang="ru-RU" sz="4400" b="1" dirty="0" smtClean="0">
                <a:solidFill>
                  <a:srgbClr val="92D050"/>
                </a:solidFill>
              </a:rPr>
            </a:br>
            <a:r>
              <a:rPr lang="ru-RU" sz="4400" b="1" dirty="0">
                <a:solidFill>
                  <a:srgbClr val="92D050"/>
                </a:solidFill>
              </a:rPr>
              <a:t/>
            </a:r>
            <a:br>
              <a:rPr lang="ru-RU" sz="4400" b="1" dirty="0">
                <a:solidFill>
                  <a:srgbClr val="92D050"/>
                </a:solidFill>
              </a:rPr>
            </a:br>
            <a:r>
              <a:rPr lang="ru-RU" sz="4400" b="1" dirty="0" smtClean="0">
                <a:solidFill>
                  <a:srgbClr val="92D050"/>
                </a:solidFill>
              </a:rPr>
              <a:t/>
            </a:r>
            <a:br>
              <a:rPr lang="ru-RU" sz="4400" b="1" dirty="0" smtClean="0">
                <a:solidFill>
                  <a:srgbClr val="92D050"/>
                </a:solidFill>
              </a:rPr>
            </a:br>
            <a:r>
              <a:rPr lang="ru-RU" sz="4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</a:t>
            </a:r>
            <a:r>
              <a:rPr lang="ru-RU" sz="4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аудитория</a:t>
            </a:r>
            <a:br>
              <a:rPr lang="ru-RU" sz="4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4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94685"/>
            <a:ext cx="5275235" cy="40324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00" y="2492896"/>
            <a:ext cx="2947272" cy="397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83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271833"/>
            <a:ext cx="60353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40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 реализации</a:t>
            </a:r>
          </a:p>
          <a:p>
            <a:pPr>
              <a:spcAft>
                <a:spcPts val="0"/>
              </a:spcAft>
            </a:pPr>
            <a:r>
              <a:rPr lang="ru-RU" sz="3600" dirty="0">
                <a:solidFill>
                  <a:schemeClr val="accent5"/>
                </a:solidFill>
                <a:latin typeface="Arial"/>
                <a:ea typeface="Arial"/>
                <a:cs typeface="Calibri"/>
              </a:rPr>
              <a:t> </a:t>
            </a:r>
            <a:endParaRPr lang="ru-RU" sz="3600" dirty="0">
              <a:solidFill>
                <a:schemeClr val="accent5"/>
              </a:solidFill>
              <a:latin typeface="Calibri"/>
              <a:ea typeface="Calibri"/>
              <a:cs typeface="Calibri"/>
            </a:endParaRPr>
          </a:p>
          <a:p>
            <a:endParaRPr lang="ru-RU" sz="36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490810"/>
            <a:ext cx="1847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800" dirty="0" smtClean="0">
              <a:solidFill>
                <a:srgbClr val="C00000"/>
              </a:solidFill>
            </a:endParaRPr>
          </a:p>
          <a:p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116632"/>
            <a:ext cx="8496944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в формате онлайн и офлайн мастер-классов, видео уроков, презентаций.</a:t>
            </a:r>
          </a:p>
          <a:p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творческих работ участников на сайте и в группе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Вконтакте – 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://vk.com/club212476466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проведение областной выставки.</a:t>
            </a:r>
          </a:p>
          <a:p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творческой мастерской на постоянной основе. 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64" y="3117353"/>
            <a:ext cx="3703119" cy="34669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117353"/>
            <a:ext cx="4193481" cy="34669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57200" y="19018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9"/>
            <a:ext cx="5010315" cy="35283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60649"/>
            <a:ext cx="4248472" cy="35283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789040"/>
            <a:ext cx="4536504" cy="29757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308" y="3805632"/>
            <a:ext cx="4243180" cy="29591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60648"/>
            <a:ext cx="3456384" cy="29523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65374"/>
            <a:ext cx="2088232" cy="292848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212975"/>
            <a:ext cx="4608512" cy="35283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193859"/>
            <a:ext cx="4248472" cy="354751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9"/>
            <a:ext cx="3456384" cy="29332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79712" y="1196752"/>
            <a:ext cx="48782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dirty="0">
                <a:solidFill>
                  <a:schemeClr val="accent5"/>
                </a:solidFill>
                <a:latin typeface="Arial"/>
                <a:ea typeface="Arial"/>
                <a:cs typeface="Calibri"/>
              </a:rPr>
              <a:t> </a:t>
            </a:r>
            <a:endParaRPr lang="ru-RU" sz="1600" dirty="0">
              <a:solidFill>
                <a:schemeClr val="accent5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74540" y="42590"/>
            <a:ext cx="56886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Качественные показатели</a:t>
            </a:r>
            <a:endParaRPr lang="ru-RU" sz="40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700808"/>
            <a:ext cx="818203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Инклюзивная целевая аудитория (участники проекта разного возраста и нозологий. Не менее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человек).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Дистанционный формат обучения (в онлайн-группе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проекта).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Включение в работу с инвалидами новых форм социокультурной реабилитации.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Обучение участников с инвалидностью новым техникам ИЗО и ДПИ (не менее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мастер-классов по разным творческим направлениям).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Обучение участников новым методам и приемам ИЗО и ДПИ в формате "равный - равному" (когда занятие, мастер-класс проводит резидент с инвалидностью. В проекте примет участие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мастеров-резидентов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инвалидностью).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Популяризация творчества инвалидов (через онлайн-сообщество, публикации в СМИ, областную выставку,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печатную продукцию.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1 сообщества.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публикаций в СМИ и социальных сетях. 1 областная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выставка).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446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0"/>
            <a:ext cx="51845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Количественные </a:t>
            </a:r>
            <a:r>
              <a:rPr lang="ru-RU" sz="40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96752" y="1268676"/>
            <a:ext cx="631844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 – 100 чел.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Тюмень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работ ИЗО и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ДПИ (1 выставка).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Мастер-классы (не менее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МК)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Творческие площадки (онлайн и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офлайн. 2 площадки – группа Вконтакте и областная выставка)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Квалифицированные педагоги и мастера (не более 10 человек).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Творческие направления проекта (не менее 15 направлений).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Публикации в СМИ и соцсетях о 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проекте (не менее 25 публикаций).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088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1353</TotalTime>
  <Words>450</Words>
  <Application>Microsoft Office PowerPoint</Application>
  <PresentationFormat>Экран (4:3)</PresentationFormat>
  <Paragraphs>56</Paragraphs>
  <Slides>10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Constantia</vt:lpstr>
      <vt:lpstr>Times New Roman</vt:lpstr>
      <vt:lpstr>Wingdings 2</vt:lpstr>
      <vt:lpstr>Бумажная</vt:lpstr>
      <vt:lpstr>Презентация PowerPoint</vt:lpstr>
      <vt:lpstr>Презентация PowerPoint</vt:lpstr>
      <vt:lpstr>  ЗАДАЧИ</vt:lpstr>
      <vt:lpstr>                           Целевая аудитория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MultiDVD Team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Социально-творческий инклюзивный семейный проект «ГОНЧАРНОЕ ЧУДО»</dc:title>
  <dc:creator>Лиза</dc:creator>
  <cp:lastModifiedBy>Пользователь Windows</cp:lastModifiedBy>
  <cp:revision>250</cp:revision>
  <dcterms:created xsi:type="dcterms:W3CDTF">2016-12-23T04:37:26Z</dcterms:created>
  <dcterms:modified xsi:type="dcterms:W3CDTF">2023-05-03T10:52:46Z</dcterms:modified>
</cp:coreProperties>
</file>