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33" r:id="rId3"/>
    <p:sldId id="256" r:id="rId4"/>
    <p:sldId id="262" r:id="rId5"/>
    <p:sldId id="337" r:id="rId6"/>
    <p:sldId id="257" r:id="rId7"/>
    <p:sldId id="336" r:id="rId8"/>
    <p:sldId id="258" r:id="rId9"/>
    <p:sldId id="259" r:id="rId10"/>
    <p:sldId id="260" r:id="rId11"/>
    <p:sldId id="263" r:id="rId12"/>
    <p:sldId id="334" r:id="rId13"/>
    <p:sldId id="33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4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1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4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3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6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2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6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5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AA5B-ECA1-4BDF-BC07-1EAD12F4AC8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1.png"/><Relationship Id="rId7" Type="http://schemas.openxmlformats.org/officeDocument/2006/relationships/package" Target="../embeddings/Microsoft_Excel_Worksheet.xlsx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3.jpeg"/><Relationship Id="rId10" Type="http://schemas.openxmlformats.org/officeDocument/2006/relationships/image" Target="../media/image2.svg"/><Relationship Id="rId4" Type="http://schemas.openxmlformats.org/officeDocument/2006/relationships/image" Target="../media/image32.jpe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8EC17-C46B-42AE-8E80-796E95451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4345" y="3495183"/>
            <a:ext cx="5354360" cy="31713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70D682-3B35-4CBF-AFF7-E65B50F4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4" y="3429000"/>
            <a:ext cx="2371130" cy="32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BC6476-45A2-4781-A5F0-A4A0AF366B1D}"/>
              </a:ext>
            </a:extLst>
          </p:cNvPr>
          <p:cNvSpPr txBox="1"/>
          <p:nvPr/>
        </p:nvSpPr>
        <p:spPr>
          <a:xfrm>
            <a:off x="127936" y="548002"/>
            <a:ext cx="118332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>
                <a:solidFill>
                  <a:srgbClr val="FF0000"/>
                </a:solidFill>
                <a:effectLst/>
                <a:latin typeface="PT Sans"/>
              </a:rPr>
              <a:t>«Связь Поколений» </a:t>
            </a:r>
            <a:r>
              <a:rPr lang="ru-RU" b="1" i="0" dirty="0">
                <a:solidFill>
                  <a:srgbClr val="212529"/>
                </a:solidFill>
                <a:effectLst/>
                <a:latin typeface="PT Sans"/>
              </a:rPr>
              <a:t>– это преемник проекта «Ваша Победа в наших сердцах!», который стартовал на web – ресурсе зелёных фуражек земли Калужской 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PT Sans"/>
              </a:rPr>
              <a:t>http://пограничноебратство40.рф/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PT Sans"/>
              </a:rPr>
              <a:t>your-victory-is-in-our-hearts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PT Sans"/>
              </a:rPr>
              <a:t>/</a:t>
            </a:r>
            <a:r>
              <a:rPr lang="ru-RU" b="1" i="0" dirty="0">
                <a:solidFill>
                  <a:srgbClr val="212529"/>
                </a:solidFill>
                <a:effectLst/>
                <a:latin typeface="PT Sans"/>
              </a:rPr>
              <a:t> и был задуман Андреем Гану – майором полиции в от-ставке, командиром поискового отряда Думиничского района «Патриот» Калужского Общественного Объединения Поисковых Отрядов «Память», главным архивариусом Думиничского района по истории района в период оккупации немецко-фашистскими захватчиками в годы Великой отечественной войны совместно с фотографом – автором мультимедийных экспозиций «Музея локальных войн и военных конфликтов» Павлом Козловым и всеми неравнодушными людьми, кому не безразлична тема – «Сохранение Исторической Памяти».</a:t>
            </a:r>
            <a:endParaRPr lang="ru-RU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AA9ADE-E81D-4B4E-A0E6-ABFB3F1F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44" y="4003532"/>
            <a:ext cx="2115502" cy="24328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56C19C-BBA2-4B1D-9495-4709C4CB0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83" y="3602245"/>
            <a:ext cx="3438617" cy="32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5675" y="4741254"/>
            <a:ext cx="785242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</a:rPr>
              <a:t>Веб-приложение или мобильное приложение проекта «Ваша Победа в наших сердцах!» должно составлять клиент-серверное приложение с </a:t>
            </a:r>
            <a:r>
              <a:rPr lang="ru-RU" b="1" dirty="0" err="1">
                <a:solidFill>
                  <a:srgbClr val="002060"/>
                </a:solidFill>
              </a:rPr>
              <a:t>мультиразрешением</a:t>
            </a:r>
            <a:r>
              <a:rPr lang="ru-RU" b="1" dirty="0">
                <a:solidFill>
                  <a:srgbClr val="002060"/>
                </a:solidFill>
              </a:rPr>
              <a:t>, в котором клиентом выступает браузер, а в роли сервера — веб-сервер на начальном этапе и Data-центр в дальнейшем. Логика веб-приложения должна быть распределена между сервером и клиентом, а хранение данных должно осуществляется преимущественно на сервере, а обмен информацией происходит по глобальной сети.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ED315D2-BD4F-4326-828E-1ACE60672395}"/>
              </a:ext>
            </a:extLst>
          </p:cNvPr>
          <p:cNvSpPr txBox="1">
            <a:spLocks/>
          </p:cNvSpPr>
          <p:nvPr/>
        </p:nvSpPr>
        <p:spPr>
          <a:xfrm>
            <a:off x="372396" y="439221"/>
            <a:ext cx="6538956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56D64A-7047-4B64-AB81-71532F434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1988840"/>
            <a:ext cx="2005465" cy="22970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75CFE4-BECC-4813-9207-ABF7CB59B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4271" y="60177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9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134" y="1741180"/>
            <a:ext cx="120071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Для виртуального проекта «Ваша Победа в наших сердцах!» техническими средствами будет проводиться съемка как внутри помещений, так и снаружи, в том числе с использованием съемки со всех возможных сторон. Каждый виртуальный тур, должен будет иметь следующий минимальный набор элементов: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1) панорамы объектов (территорий, помещений, комнат, залов, лестниц, переходов) посредством активных зон (хот-спотов), расположенных на сферических панорамах; пользователи должны иметь возможность переходить из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одного помещения/территории в другое;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2) план территорий и помещений музея или мемориала в формате схемы, иллюстрации или поэтажного плана;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3) сопровождение всех экспонатов подписями с указанием названия экспоната, даты создания и автора в отдельных окнах;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4) элементы интерфейсов управления (кнопки управления показом панорам, активации разнообразных функций)</a:t>
            </a:r>
            <a:r>
              <a:rPr lang="en-US" b="1" dirty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5) Разработка и внедрение экспозиционных объемных макетов перевала «</a:t>
            </a:r>
            <a:r>
              <a:rPr lang="ru-RU" b="1" dirty="0" err="1">
                <a:solidFill>
                  <a:srgbClr val="002060"/>
                </a:solidFill>
              </a:rPr>
              <a:t>Саланг</a:t>
            </a:r>
            <a:r>
              <a:rPr lang="ru-RU" b="1" dirty="0">
                <a:solidFill>
                  <a:srgbClr val="002060"/>
                </a:solidFill>
              </a:rPr>
              <a:t>» и «Дворец Амина» в Кабуле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Panorama</a:t>
            </a:r>
            <a:r>
              <a:rPr lang="ru-RU" b="1" dirty="0">
                <a:solidFill>
                  <a:srgbClr val="FF0000"/>
                </a:solidFill>
              </a:rPr>
              <a:t> 360° </a:t>
            </a:r>
            <a:r>
              <a:rPr lang="ru-RU" b="1" dirty="0" err="1">
                <a:solidFill>
                  <a:srgbClr val="FF0000"/>
                </a:solidFill>
              </a:rPr>
              <a:t>jQuery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Plugin</a:t>
            </a:r>
            <a:r>
              <a:rPr lang="ru-RU" b="1" dirty="0">
                <a:solidFill>
                  <a:srgbClr val="FF0000"/>
                </a:solidFill>
              </a:rPr>
              <a:t> или </a:t>
            </a:r>
            <a:r>
              <a:rPr lang="ru-RU" b="1" dirty="0" err="1">
                <a:solidFill>
                  <a:srgbClr val="FF0000"/>
                </a:solidFill>
              </a:rPr>
              <a:t>Paver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бесплатные плагины для отображения панорамных изображений для </a:t>
            </a:r>
            <a:r>
              <a:rPr lang="en-US" b="1" dirty="0">
                <a:solidFill>
                  <a:srgbClr val="002060"/>
                </a:solidFill>
              </a:rPr>
              <a:t>CMS WordPress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Kolor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Panotour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Pro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революционная программа в создании туров по галереям из цифровых фотографий, программа освободит вас от задач программирования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BDA4330-D622-44CA-AEA7-CE2D59345EF6}"/>
              </a:ext>
            </a:extLst>
          </p:cNvPr>
          <p:cNvSpPr txBox="1">
            <a:spLocks/>
          </p:cNvSpPr>
          <p:nvPr/>
        </p:nvSpPr>
        <p:spPr>
          <a:xfrm>
            <a:off x="372396" y="439221"/>
            <a:ext cx="6538956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6E844B-2C9F-4884-A133-0763F7B9F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3979" y="0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3DE8C9-878F-4872-A43C-52F4D9DC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604"/>
            <a:ext cx="12192000" cy="541782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BDA4330-D622-44CA-AEA7-CE2D59345EF6}"/>
              </a:ext>
            </a:extLst>
          </p:cNvPr>
          <p:cNvSpPr txBox="1">
            <a:spLocks/>
          </p:cNvSpPr>
          <p:nvPr/>
        </p:nvSpPr>
        <p:spPr>
          <a:xfrm>
            <a:off x="372396" y="439221"/>
            <a:ext cx="6538956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41F8A1-24CF-4B7B-AB98-417D9C114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" y="858706"/>
            <a:ext cx="1906354" cy="1530949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0779176-B04A-464A-8C5E-D6EEB21ED9DB}"/>
              </a:ext>
            </a:extLst>
          </p:cNvPr>
          <p:cNvSpPr txBox="1">
            <a:spLocks/>
          </p:cNvSpPr>
          <p:nvPr/>
        </p:nvSpPr>
        <p:spPr>
          <a:xfrm>
            <a:off x="2125336" y="1834388"/>
            <a:ext cx="7498058" cy="48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Расходы на издательство и реализацию проекта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9A2922-9C10-4579-A6CD-7E132765D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4" y="2610035"/>
            <a:ext cx="2108174" cy="2982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A5EB44-E1C9-4EF6-96FE-57147A1FEB4E}"/>
              </a:ext>
            </a:extLst>
          </p:cNvPr>
          <p:cNvSpPr txBox="1"/>
          <p:nvPr/>
        </p:nvSpPr>
        <p:spPr>
          <a:xfrm>
            <a:off x="2300668" y="2985913"/>
            <a:ext cx="2777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Выпуск буклета </a:t>
            </a:r>
          </a:p>
          <a:p>
            <a:pPr algn="ctr"/>
            <a:r>
              <a:rPr lang="ru-RU" sz="1600" b="1" dirty="0"/>
              <a:t>«Музей Воинской Славы Земли Калужской» от создателей музея локальных войн и военных конфликтов. Себестоимость 1 экземпляра стоит </a:t>
            </a:r>
            <a:r>
              <a:rPr lang="ru-RU" sz="1600" b="1" dirty="0">
                <a:solidFill>
                  <a:srgbClr val="FF0000"/>
                </a:solidFill>
              </a:rPr>
              <a:t>500-750 рублей </a:t>
            </a:r>
            <a:r>
              <a:rPr lang="ru-RU" sz="1600" b="1" dirty="0"/>
              <a:t>в зависимости от стоимости расходных материалов.</a:t>
            </a:r>
          </a:p>
          <a:p>
            <a:pPr algn="ctr"/>
            <a:endParaRPr lang="ru-RU" sz="16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F1DAB8-B30B-486F-8940-F39CC666873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13" y="2546698"/>
            <a:ext cx="2108174" cy="29957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CC0CC3-DE30-49B5-AC2A-92BD61B311CF}"/>
              </a:ext>
            </a:extLst>
          </p:cNvPr>
          <p:cNvSpPr txBox="1"/>
          <p:nvPr/>
        </p:nvSpPr>
        <p:spPr>
          <a:xfrm>
            <a:off x="5164145" y="3715210"/>
            <a:ext cx="1899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Печать благодарственных</a:t>
            </a:r>
          </a:p>
          <a:p>
            <a:pPr algn="ctr"/>
            <a:r>
              <a:rPr lang="ru-RU" sz="1200" b="1" dirty="0"/>
              <a:t>писем. Себестоимость </a:t>
            </a:r>
          </a:p>
          <a:p>
            <a:pPr algn="ctr"/>
            <a:r>
              <a:rPr lang="ru-RU" sz="1200" b="1" dirty="0"/>
              <a:t>1 экземпляра стоит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50 рублей </a:t>
            </a:r>
            <a:r>
              <a:rPr lang="ru-RU" sz="1200" b="1" dirty="0"/>
              <a:t>в зависимости</a:t>
            </a:r>
          </a:p>
          <a:p>
            <a:pPr algn="ctr"/>
            <a:r>
              <a:rPr lang="ru-RU" sz="1200" b="1" dirty="0"/>
              <a:t> от расходных материалов.</a:t>
            </a:r>
          </a:p>
          <a:p>
            <a:pPr algn="ctr"/>
            <a:endParaRPr lang="ru-RU" sz="1200" b="1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56DCB25-1FBB-4B61-8A14-726610AF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2" y="1408994"/>
            <a:ext cx="2371130" cy="32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07F5B1-FB68-4755-9122-39B2D877A1D4}"/>
              </a:ext>
            </a:extLst>
          </p:cNvPr>
          <p:cNvSpPr txBox="1"/>
          <p:nvPr/>
        </p:nvSpPr>
        <p:spPr>
          <a:xfrm>
            <a:off x="9457702" y="4798805"/>
            <a:ext cx="2777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Выпуск путеводителя по Думиничскому району. Себестоимость 1 экземпляра стоит </a:t>
            </a:r>
            <a:r>
              <a:rPr lang="ru-RU" sz="1300" b="1" dirty="0">
                <a:solidFill>
                  <a:srgbClr val="FF0000"/>
                </a:solidFill>
              </a:rPr>
              <a:t>750-1000 рублей </a:t>
            </a:r>
            <a:r>
              <a:rPr lang="ru-RU" sz="1300" b="1" dirty="0"/>
              <a:t>в зависимости от стоимости расходных материалов.</a:t>
            </a:r>
          </a:p>
          <a:p>
            <a:pPr algn="ctr"/>
            <a:endParaRPr lang="ru-RU" sz="13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E368A3-047D-4388-A67A-E357B2A73C31}"/>
              </a:ext>
            </a:extLst>
          </p:cNvPr>
          <p:cNvSpPr txBox="1"/>
          <p:nvPr/>
        </p:nvSpPr>
        <p:spPr>
          <a:xfrm>
            <a:off x="6991044" y="2725881"/>
            <a:ext cx="2777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Общая сумма расходов на реализацию проекта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8 219 231 ₽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Запрашиваемая сумма у инвестора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5 405 355  ₽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Софинансирование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2 813 876  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0F403-E6D1-4EB5-B513-3D5CC5ED21C0}"/>
              </a:ext>
            </a:extLst>
          </p:cNvPr>
          <p:cNvSpPr txBox="1"/>
          <p:nvPr/>
        </p:nvSpPr>
        <p:spPr>
          <a:xfrm>
            <a:off x="1074194" y="5979673"/>
            <a:ext cx="1019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http: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//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пограничноебратство40.рф/</a:t>
            </a:r>
            <a:r>
              <a:rPr lang="en-US" sz="2800" b="1" dirty="0">
                <a:solidFill>
                  <a:srgbClr val="FF0000"/>
                </a:solidFill>
              </a:rPr>
              <a:t>your-victory-is-in-our-hearts/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0B16B2DD-CBF4-4C55-B870-2B312B749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539368"/>
              </p:ext>
            </p:extLst>
          </p:nvPr>
        </p:nvGraphicFramePr>
        <p:xfrm>
          <a:off x="8854002" y="4074850"/>
          <a:ext cx="914400" cy="81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7" imgW="914400" imgH="792360" progId="Excel.Sheet.12">
                  <p:embed/>
                </p:oleObj>
              </mc:Choice>
              <mc:Fallback>
                <p:oleObj name="Worksheet" showAsIcon="1" r:id="rId7" imgW="914400" imgH="79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54002" y="4074850"/>
                        <a:ext cx="914400" cy="81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DD1A9DE-FE43-44BB-885E-1A2C5A2FE8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3968" y="75245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3DE8C9-878F-4872-A43C-52F4D9DC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604"/>
            <a:ext cx="12192000" cy="54178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F0A4E8-07D8-48CF-886F-C3D607308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09" y="122887"/>
            <a:ext cx="4991100" cy="17526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BDA4330-D622-44CA-AEA7-CE2D59345EF6}"/>
              </a:ext>
            </a:extLst>
          </p:cNvPr>
          <p:cNvSpPr txBox="1">
            <a:spLocks/>
          </p:cNvSpPr>
          <p:nvPr/>
        </p:nvSpPr>
        <p:spPr>
          <a:xfrm>
            <a:off x="372396" y="439221"/>
            <a:ext cx="6538956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07F5B1-FB68-4755-9122-39B2D877A1D4}"/>
              </a:ext>
            </a:extLst>
          </p:cNvPr>
          <p:cNvSpPr txBox="1"/>
          <p:nvPr/>
        </p:nvSpPr>
        <p:spPr>
          <a:xfrm>
            <a:off x="4707321" y="3212029"/>
            <a:ext cx="2777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0F403-E6D1-4EB5-B513-3D5CC5ED21C0}"/>
              </a:ext>
            </a:extLst>
          </p:cNvPr>
          <p:cNvSpPr txBox="1"/>
          <p:nvPr/>
        </p:nvSpPr>
        <p:spPr>
          <a:xfrm>
            <a:off x="4003087" y="2462073"/>
            <a:ext cx="418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http://</a:t>
            </a:r>
            <a:r>
              <a:rPr lang="ru-RU" sz="2000" b="1" dirty="0" err="1">
                <a:solidFill>
                  <a:srgbClr val="002060"/>
                </a:solidFill>
              </a:rPr>
              <a:t>музейвоин.рф</a:t>
            </a:r>
            <a:r>
              <a:rPr lang="ru-RU" sz="2000" b="1" dirty="0">
                <a:solidFill>
                  <a:srgbClr val="002060"/>
                </a:solidFill>
              </a:rPr>
              <a:t>/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http://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пограничноебратство40.рф/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A2FFD61-A50B-4A11-BDCE-4BD9D94E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933" y="1480015"/>
            <a:ext cx="2969576" cy="41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3834E8-86BA-47CA-B729-7C0A0C14C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0955" y="2790650"/>
            <a:ext cx="3862829" cy="41244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AA4816-B52A-422D-9F27-A77FDF9E83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66" y="899757"/>
            <a:ext cx="1500247" cy="14042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5750F1-2DE6-4DDE-ADF2-C71254D073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" y="887897"/>
            <a:ext cx="1578407" cy="1501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DD9EFE-9CBF-40AB-B09A-307C929F16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9" y="1452281"/>
            <a:ext cx="1507128" cy="8806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68DBAD-6C81-4B54-BD59-AA0DA8EBDC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43" y="1365283"/>
            <a:ext cx="1500247" cy="10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0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080F5C4-E93B-4B13-8605-BBD3EC21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959" cy="684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DB2AD2-B20B-42ED-9754-53B2905171D4}"/>
              </a:ext>
            </a:extLst>
          </p:cNvPr>
          <p:cNvSpPr txBox="1"/>
          <p:nvPr/>
        </p:nvSpPr>
        <p:spPr>
          <a:xfrm>
            <a:off x="1" y="390435"/>
            <a:ext cx="9005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0" dirty="0">
                <a:solidFill>
                  <a:srgbClr val="002060"/>
                </a:solidFill>
                <a:effectLst/>
              </a:rPr>
              <a:t>      </a:t>
            </a:r>
            <a:r>
              <a:rPr lang="ru-RU" sz="1600" b="1" i="0" dirty="0">
                <a:solidFill>
                  <a:srgbClr val="FFFF00"/>
                </a:solidFill>
                <a:effectLst/>
              </a:rPr>
              <a:t>Создание </a:t>
            </a:r>
            <a:r>
              <a:rPr lang="ru-RU" sz="1600" b="1" dirty="0">
                <a:solidFill>
                  <a:srgbClr val="FFFF00"/>
                </a:solidFill>
              </a:rPr>
              <a:t>туристического маршрута </a:t>
            </a:r>
            <a:r>
              <a:rPr lang="ru-RU" sz="1600" b="1" i="0" dirty="0">
                <a:solidFill>
                  <a:srgbClr val="FFFF00"/>
                </a:solidFill>
                <a:effectLst/>
              </a:rPr>
              <a:t>«Путеводитель по военным  тропам</a:t>
            </a:r>
            <a:r>
              <a:rPr lang="en-US" sz="1600" b="1" i="0" dirty="0">
                <a:solidFill>
                  <a:srgbClr val="FFFF00"/>
                </a:solidFill>
                <a:effectLst/>
              </a:rPr>
              <a:t> </a:t>
            </a:r>
            <a:r>
              <a:rPr lang="ru-RU" sz="1600" b="1" i="0" dirty="0">
                <a:solidFill>
                  <a:srgbClr val="FFFF00"/>
                </a:solidFill>
                <a:effectLst/>
              </a:rPr>
              <a:t>Калужской области» и развитие выставки – экспозиции «Музей локальных войн и вооруженных конфликтов»</a:t>
            </a:r>
            <a:r>
              <a:rPr lang="ru-RU" sz="1600" b="1" dirty="0">
                <a:solidFill>
                  <a:srgbClr val="FFFF00"/>
                </a:solidFill>
              </a:rPr>
              <a:t> – это проект, благодаря которому можно узнать как о жизни сына Земли Калужской – Четырежды Героя Советского Союза Г.К. Жукова, так и  Героях Советского Союза и России, которые принимали участие в локальных войнах и военных конфликтах после 1945 года и по настоящее время.</a:t>
            </a:r>
            <a:endParaRPr lang="ru-RU" sz="1600" b="1" i="0" dirty="0">
              <a:solidFill>
                <a:srgbClr val="FFFF00"/>
              </a:solidFill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9CCB9A-6537-4E6F-9A7C-24B65B4EB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435" y="3010650"/>
            <a:ext cx="3589100" cy="38321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65B21C-59BC-4162-B98C-600C266A05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79" y="3468818"/>
            <a:ext cx="1007234" cy="10279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823237-760B-4AC9-85C0-18C71F71F6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12" y="2736502"/>
            <a:ext cx="844333" cy="1318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EAFFD5-21D1-4896-BA0B-D1116ABD8739}"/>
              </a:ext>
            </a:extLst>
          </p:cNvPr>
          <p:cNvSpPr txBox="1"/>
          <p:nvPr/>
        </p:nvSpPr>
        <p:spPr>
          <a:xfrm>
            <a:off x="0" y="1720060"/>
            <a:ext cx="9138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0" dirty="0" err="1">
                <a:solidFill>
                  <a:schemeClr val="bg1"/>
                </a:solidFill>
                <a:effectLst/>
                <a:latin typeface="Open Sans"/>
              </a:rPr>
              <a:t>Туристиче</a:t>
            </a:r>
            <a:r>
              <a:rPr lang="en-US" sz="1400" b="1" i="0" dirty="0">
                <a:solidFill>
                  <a:schemeClr val="bg1"/>
                </a:solidFill>
                <a:effectLst/>
                <a:latin typeface="Open Sans"/>
              </a:rPr>
              <a:t>c</a:t>
            </a:r>
            <a:r>
              <a:rPr lang="ru-RU" sz="1400" b="1" dirty="0">
                <a:solidFill>
                  <a:schemeClr val="bg1"/>
                </a:solidFill>
                <a:latin typeface="Open Sans"/>
              </a:rPr>
              <a:t>кий </a:t>
            </a:r>
            <a:r>
              <a:rPr lang="ru-RU" sz="1400" b="1" i="0" dirty="0">
                <a:solidFill>
                  <a:schemeClr val="bg1"/>
                </a:solidFill>
                <a:effectLst/>
                <a:latin typeface="Open Sans"/>
              </a:rPr>
              <a:t>маршрут «Путеводитель по военным  тропам Калужской области» </a:t>
            </a:r>
            <a:r>
              <a:rPr lang="ru-RU" sz="1400" b="1" i="0" dirty="0">
                <a:effectLst/>
                <a:latin typeface="Open Sans"/>
              </a:rPr>
              <a:t>берёт своё начало </a:t>
            </a:r>
            <a:r>
              <a:rPr lang="ru-RU" sz="1400" b="1" dirty="0">
                <a:latin typeface="Open Sans"/>
              </a:rPr>
              <a:t>на одной из главных достопримечательностей города – площади Победы, где установлены памятники, которые посвящены героям Великой Отечественной Войны, Малолетним узникам и, мемориалы – участникам боевых действий – «Афганец» и «Журавли», которые захоронены на территории нашего региона. </a:t>
            </a:r>
            <a:r>
              <a:rPr lang="ru-RU" sz="1400" b="1" i="0" dirty="0">
                <a:effectLst/>
                <a:latin typeface="Open Sans"/>
              </a:rPr>
              <a:t> 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8A85D5-AECE-4615-B6F2-95043D9E96CA}"/>
              </a:ext>
            </a:extLst>
          </p:cNvPr>
          <p:cNvSpPr txBox="1"/>
          <p:nvPr/>
        </p:nvSpPr>
        <p:spPr>
          <a:xfrm>
            <a:off x="9113729" y="2149203"/>
            <a:ext cx="305304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i="0" dirty="0">
                <a:solidFill>
                  <a:srgbClr val="002060"/>
                </a:solidFill>
                <a:effectLst/>
                <a:latin typeface="Open Sans"/>
              </a:rPr>
              <a:t>   Участники наших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ru-RU" sz="1300" b="1" i="0" dirty="0">
                <a:solidFill>
                  <a:srgbClr val="002060"/>
                </a:solidFill>
                <a:effectLst/>
                <a:latin typeface="Open Sans"/>
              </a:rPr>
              <a:t>маршрутов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получают возможность оку</a:t>
            </a:r>
            <a:r>
              <a:rPr lang="en-US" sz="1300" b="1" dirty="0">
                <a:solidFill>
                  <a:srgbClr val="002060"/>
                </a:solidFill>
                <a:latin typeface="Open Sans"/>
              </a:rPr>
              <a:t>-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нуться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в атмосферу «военного времени» и, благодаря 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профес-сиональным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экскурсоводам, ко</a:t>
            </a:r>
            <a:r>
              <a:rPr lang="en-US" sz="1300" b="1" dirty="0">
                <a:solidFill>
                  <a:srgbClr val="002060"/>
                </a:solidFill>
                <a:latin typeface="Open Sans"/>
              </a:rPr>
              <a:t>-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торые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проводят наши 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экскур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-сии и работают в «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патриоти-ческом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направлении», могут узнать про традиции 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чество-вания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героев нашего Отечества, которые защищали рубежи нашего государства во всех 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точ-ках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нашей планеты «Земля» и которые увековечены на  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пло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-щади Победы в городе, кото-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рый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в </a:t>
            </a:r>
            <a:r>
              <a:rPr lang="en-US" sz="1300" b="1" dirty="0">
                <a:solidFill>
                  <a:srgbClr val="002060"/>
                </a:solidFill>
                <a:latin typeface="Open Sans"/>
              </a:rPr>
              <a:t>XVIII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веке был купе-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ческим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центром и расположен близ государства московского и  который называют колыбелью космонавтики с ХХ века, благо-даря русскому ученому Кон-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стантину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 Эдуардовичу </a:t>
            </a:r>
            <a:r>
              <a:rPr lang="ru-RU" sz="1300" b="1" dirty="0" err="1">
                <a:solidFill>
                  <a:srgbClr val="002060"/>
                </a:solidFill>
                <a:latin typeface="Open Sans"/>
              </a:rPr>
              <a:t>Циол-ковскому</a:t>
            </a:r>
            <a:r>
              <a:rPr lang="ru-RU" sz="1300" b="1" dirty="0">
                <a:solidFill>
                  <a:srgbClr val="002060"/>
                </a:solidFill>
                <a:latin typeface="Open Sans"/>
              </a:rPr>
              <a:t>.</a:t>
            </a:r>
            <a:endParaRPr lang="ru-RU" sz="1300" b="1" dirty="0">
              <a:solidFill>
                <a:srgbClr val="00206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90E88D-A767-4A7D-8376-3E851D4CDE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2897" y="182839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954533"/>
            <a:ext cx="3064495" cy="19502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2396" y="439221"/>
            <a:ext cx="6538956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99" y="2022408"/>
            <a:ext cx="2424887" cy="24248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5160" y="1908924"/>
            <a:ext cx="6240153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i="1" dirty="0">
                <a:solidFill>
                  <a:srgbClr val="FF0000"/>
                </a:solidFill>
              </a:rPr>
              <a:t>«Музей локальных войн и военных конфликтов» </a:t>
            </a:r>
            <a:r>
              <a:rPr lang="ru-RU" b="1" i="1" dirty="0">
                <a:solidFill>
                  <a:srgbClr val="002060"/>
                </a:solidFill>
              </a:rPr>
              <a:t>посвящен участникам и воинам-интернационалистам локальных войн и боевых конфликтов, где была проведена огромная работа по ремонту помещения, сбору материалов, экспонатов, фотографий, воспоминаний. Экспонаты уникального музея рассказывают о людях и мгновениях не только афганской войны, но и боевых действиях в Лаосе, Вьетнаме, Таджикистане, Чечне и других точках, в которых участвовали калужане.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412"/>
            <a:ext cx="1950255" cy="19502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6110" y="4439807"/>
            <a:ext cx="9790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Музей - это место, где посетитель соприкасается с историей, с уникальными экспонатами, и общается с непосредственными участниками локальных военных конфликтов. Музей постепенно будет становиться центром как патриотического воспитания, так и одной из главных достопримечательностью города.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54C896-2666-4437-B93C-F8A2497A6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" y="2166151"/>
            <a:ext cx="2636952" cy="41173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2A0FC0-F0F8-4C85-8005-DD5040DE6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2441" y="151432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285" y="510310"/>
            <a:ext cx="3064495" cy="1950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9185" y="1866600"/>
            <a:ext cx="9594552" cy="49813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FF0000"/>
                </a:solidFill>
              </a:rPr>
              <a:t>В соответствии с Постановлением Правительства Калужской области от 12.02.2019 № 95 «Об утверждении государственной программы Калужской области «Патриотическое воспитание населения Калужской области», главной целью и задачей маршрутов  «Путеводитель  по военным  тропам Калужской области» является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endParaRPr lang="ru-RU" sz="16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endParaRPr lang="en-US" sz="1700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2060"/>
                </a:solidFill>
              </a:rPr>
              <a:t>формирование системы патриотического воспитания и повышения гражданской ответственности среди жителей всех возрастов</a:t>
            </a:r>
            <a:r>
              <a:rPr lang="en-US" sz="1700" b="1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2060"/>
                </a:solidFill>
              </a:rPr>
              <a:t>сохранение исторической памяти о подвиге советского народа в период оккупации немецко-фашистскими захватчиками в годы Великой отечественной войны, а также будет рассказано о тех жителях региона, которые принимали участие в «горячих точках» после 1945 года как на территории Российской федерации, так  и за пределами государства российского, где выполняли свой долг воины-интернационалисты, родившиеся или имеющие отношение к Земле Калужской</a:t>
            </a:r>
            <a:r>
              <a:rPr lang="en-US" sz="1700" b="1" dirty="0">
                <a:solidFill>
                  <a:srgbClr val="002060"/>
                </a:solidFill>
              </a:rPr>
              <a:t>;</a:t>
            </a:r>
            <a:endParaRPr lang="ru-RU" sz="1700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sz="1700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2060"/>
                </a:solidFill>
              </a:rPr>
              <a:t>формирование в среде детей и подростков положительного образа защитника своего Отечества с помощью современных компьютерных технологий.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sz="1700" b="1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700" b="1" dirty="0">
                <a:solidFill>
                  <a:srgbClr val="002060"/>
                </a:solidFill>
              </a:rPr>
              <a:t>В дальнейшем планируется проведение совместной работы по увековечиванию памяти в виде создания интернет-ресурса по сохранению исторической памяти и увековечиванию советского воина-освободителя и калужан, которые принимали участие в военных конфликтах в ХХ веке.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8" y="2275387"/>
            <a:ext cx="1280010" cy="1635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74" y="4248544"/>
            <a:ext cx="1152128" cy="2417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" y="4220257"/>
            <a:ext cx="1209735" cy="23762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F657B7-1DCB-4F9D-82AE-108C013875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0" y="2340643"/>
            <a:ext cx="821830" cy="150524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E6BA6CF-38EB-40F3-A3F5-3E51B82B4E94}"/>
              </a:ext>
            </a:extLst>
          </p:cNvPr>
          <p:cNvSpPr txBox="1">
            <a:spLocks/>
          </p:cNvSpPr>
          <p:nvPr/>
        </p:nvSpPr>
        <p:spPr>
          <a:xfrm>
            <a:off x="372396" y="439221"/>
            <a:ext cx="6538956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D10F31-735A-48A1-906E-84D9CFF04E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4686" y="10036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E6BA6CF-38EB-40F3-A3F5-3E51B82B4E94}"/>
              </a:ext>
            </a:extLst>
          </p:cNvPr>
          <p:cNvSpPr txBox="1">
            <a:spLocks/>
          </p:cNvSpPr>
          <p:nvPr/>
        </p:nvSpPr>
        <p:spPr>
          <a:xfrm>
            <a:off x="372396" y="439221"/>
            <a:ext cx="6538956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7BFFA-C0D8-4632-A5AE-DF50D9BFC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" y="2149318"/>
            <a:ext cx="2923822" cy="438573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CE567EB-37E8-4168-95EA-F82797D97292}"/>
              </a:ext>
            </a:extLst>
          </p:cNvPr>
          <p:cNvSpPr txBox="1">
            <a:spLocks/>
          </p:cNvSpPr>
          <p:nvPr/>
        </p:nvSpPr>
        <p:spPr>
          <a:xfrm>
            <a:off x="2158061" y="1398049"/>
            <a:ext cx="5857893" cy="4803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Авторы и Создатели проекта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0" y="322948"/>
            <a:ext cx="3064495" cy="19502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51C25D-2590-4CF3-B95E-B6289435D4DD}"/>
              </a:ext>
            </a:extLst>
          </p:cNvPr>
          <p:cNvSpPr txBox="1"/>
          <p:nvPr/>
        </p:nvSpPr>
        <p:spPr>
          <a:xfrm>
            <a:off x="2989960" y="2015711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FF0000"/>
                </a:solidFill>
                <a:effectLst/>
                <a:latin typeface="Open Sans"/>
              </a:rPr>
              <a:t>Андрей Гану </a:t>
            </a:r>
            <a:r>
              <a:rPr lang="ru-RU" b="1" i="0" dirty="0">
                <a:solidFill>
                  <a:srgbClr val="003366"/>
                </a:solidFill>
                <a:effectLst/>
                <a:latin typeface="Open Sans"/>
              </a:rPr>
              <a:t>– главный архивариус Думиничского района по истории района в период оккупации немецко-фашистскими захватчиками в годы Великой отечественной. Создатель туристических маршрутов.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2D50CC-5E84-4011-90EC-501EE5104FB1}"/>
              </a:ext>
            </a:extLst>
          </p:cNvPr>
          <p:cNvSpPr txBox="1"/>
          <p:nvPr/>
        </p:nvSpPr>
        <p:spPr>
          <a:xfrm>
            <a:off x="3012269" y="3683107"/>
            <a:ext cx="63270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Open Sans"/>
              </a:rPr>
              <a:t>Носов Григорий Алексеевич </a:t>
            </a:r>
            <a:r>
              <a:rPr lang="ru-RU" b="1" i="0" dirty="0">
                <a:solidFill>
                  <a:srgbClr val="003366"/>
                </a:solidFill>
                <a:effectLst/>
                <a:latin typeface="Open Sans"/>
              </a:rPr>
              <a:t>- уроженец д. Речица, Думиничского района, ветеран пограничной службы. Хранитель исторических событий.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0C1674-AF99-45B2-9702-CF4AB643FB0A}"/>
              </a:ext>
            </a:extLst>
          </p:cNvPr>
          <p:cNvSpPr txBox="1"/>
          <p:nvPr/>
        </p:nvSpPr>
        <p:spPr>
          <a:xfrm>
            <a:off x="3082605" y="4852704"/>
            <a:ext cx="88614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FF0000"/>
                </a:solidFill>
                <a:effectLst/>
                <a:latin typeface="Open Sans"/>
              </a:rPr>
              <a:t>Козлов Павел Юрьевич </a:t>
            </a:r>
            <a:r>
              <a:rPr lang="ru-RU" b="1" i="0" dirty="0">
                <a:solidFill>
                  <a:srgbClr val="003366"/>
                </a:solidFill>
                <a:effectLst/>
                <a:latin typeface="Open Sans"/>
              </a:rPr>
              <a:t>- системный администратор КРО МОУ «ЦРИИВ», создатель и разработчик «патриотических медиапорталов», </a:t>
            </a:r>
            <a:r>
              <a:rPr lang="ru-RU" b="1" i="0" dirty="0" err="1">
                <a:solidFill>
                  <a:srgbClr val="003366"/>
                </a:solidFill>
                <a:effectLst/>
                <a:latin typeface="Open Sans"/>
              </a:rPr>
              <a:t>Web</a:t>
            </a:r>
            <a:r>
              <a:rPr lang="ru-RU" b="1" i="0" dirty="0">
                <a:solidFill>
                  <a:srgbClr val="003366"/>
                </a:solidFill>
                <a:effectLst/>
                <a:latin typeface="Open Sans"/>
              </a:rPr>
              <a:t> – дизайнер, создатель и автор мультимедийных экспозиций «Музей локальных войн и военных конфликтов», главный редактор и корректор иллюстрированного историко-патриотического и краеведческого альманаха «Солдаты России», корректор Книги Памяти воинов-интернационалистов Земли Калужской. 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E2561B-C1D9-4775-84C8-4EB6525C5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48" y="1474669"/>
            <a:ext cx="1524003" cy="20299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7C4A4F-B65B-428F-B944-0F30453C35B4}"/>
              </a:ext>
            </a:extLst>
          </p:cNvPr>
          <p:cNvSpPr txBox="1"/>
          <p:nvPr/>
        </p:nvSpPr>
        <p:spPr>
          <a:xfrm>
            <a:off x="9276156" y="3694709"/>
            <a:ext cx="2915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3366"/>
                </a:solidFill>
                <a:effectLst/>
                <a:latin typeface="Open Sans"/>
              </a:rPr>
              <a:t>Экскурсовод музея </a:t>
            </a:r>
          </a:p>
          <a:p>
            <a:pPr algn="ctr"/>
            <a:r>
              <a:rPr lang="ru-RU" b="1" i="0" dirty="0">
                <a:solidFill>
                  <a:srgbClr val="003366"/>
                </a:solidFill>
                <a:effectLst/>
                <a:latin typeface="Open Sans"/>
              </a:rPr>
              <a:t>локальных войн </a:t>
            </a:r>
          </a:p>
          <a:p>
            <a:pPr algn="ctr"/>
            <a:r>
              <a:rPr lang="ru-RU" b="1" i="0" dirty="0">
                <a:solidFill>
                  <a:srgbClr val="003366"/>
                </a:solidFill>
                <a:effectLst/>
                <a:latin typeface="Open Sans"/>
              </a:rPr>
              <a:t>и военных конфликтов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02FAFC-FF4F-404A-B9EB-CCD42A8F6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38" y="2273203"/>
            <a:ext cx="1387779" cy="12984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9E78F6-B03B-4859-BB56-A87F9E8B6E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3972" y="126606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3" y="1925091"/>
            <a:ext cx="2709906" cy="42312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6123" y="1629625"/>
            <a:ext cx="10329527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b="1" dirty="0">
                <a:solidFill>
                  <a:srgbClr val="FF0000"/>
                </a:solidFill>
              </a:rPr>
              <a:t>Базовыми и основными критериями разработки  маршрутов  «Путеводитель  по военным  тропам Калужской области» служит реализация механизмов взаимодействия с: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63941" y="2176270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возможностью  установки языковой локализации и языка Брайля;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механизмом разработки маршрутов в соответствии с документами Центрального архива Министерства обороны Российской Федерации;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механизмом разработки презентации историко-туристического маршрута;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возможностью издания книжных материалов и печатной продукции как для участников историко-туристического маршрута, так и для библиотек и учебных заведений в районах Калужской области</a:t>
            </a:r>
            <a:r>
              <a:rPr lang="en-US" sz="1600" b="1" dirty="0">
                <a:solidFill>
                  <a:srgbClr val="002060"/>
                </a:solidFill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возможностью пополнения информацией от потомков солдат-победителей и семей участников боевых действий информацией в наш </a:t>
            </a:r>
            <a:r>
              <a:rPr lang="en-US" sz="1600" b="1" dirty="0">
                <a:solidFill>
                  <a:srgbClr val="002060"/>
                </a:solidFill>
              </a:rPr>
              <a:t>Data</a:t>
            </a:r>
            <a:r>
              <a:rPr lang="ru-RU" sz="1600" b="1" dirty="0">
                <a:solidFill>
                  <a:srgbClr val="002060"/>
                </a:solidFill>
              </a:rPr>
              <a:t>-центр для дальнейшей работы архивариусов и историков</a:t>
            </a:r>
            <a:r>
              <a:rPr lang="en-US" sz="1600" b="1" dirty="0">
                <a:solidFill>
                  <a:srgbClr val="002060"/>
                </a:solidFill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возможностью создания регионального, а впоследствии (возможно), федерального </a:t>
            </a:r>
            <a:r>
              <a:rPr lang="en-US" sz="1600" b="1" dirty="0">
                <a:solidFill>
                  <a:srgbClr val="002060"/>
                </a:solidFill>
              </a:rPr>
              <a:t>Data-</a:t>
            </a:r>
            <a:r>
              <a:rPr lang="ru-RU" sz="1600" b="1" dirty="0">
                <a:solidFill>
                  <a:srgbClr val="002060"/>
                </a:solidFill>
              </a:rPr>
              <a:t>центра для сохранения накопленной информации и передачи накопленного материала будущим защитникам России.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3206C2-33B5-4E07-8DB6-B8994D8A6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4092" y="2193753"/>
            <a:ext cx="3862829" cy="41244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14F49BE-EA4F-4DA9-8DFF-65A34F50E4CF}"/>
              </a:ext>
            </a:extLst>
          </p:cNvPr>
          <p:cNvSpPr txBox="1">
            <a:spLocks/>
          </p:cNvSpPr>
          <p:nvPr/>
        </p:nvSpPr>
        <p:spPr>
          <a:xfrm>
            <a:off x="2041408" y="476593"/>
            <a:ext cx="6538956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6881A7-03C8-4912-B8FF-C7EB3ABFE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7223" y="34189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6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3" y="1925091"/>
            <a:ext cx="2709906" cy="42312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1797" y="2353973"/>
            <a:ext cx="6831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возможность  посещения мемориалов, которые посвящены героям Великой Отечественной Войны с рассказом о истории создания мемориалов, о героях Советского Союза и о тех солдатах – воинах-освободителях, благодаря которым МЫ - преемники победителей, можем жить и видеть «мирное небо» в своём государстве;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возможность  посещения мемориалов «Афганец» и «Журавли» – участникам боевых действий с рассказом о истории создания мемориалов на территории нашего региона, а также о героях современной России и о тех, благодаря которым в нашем регионе ведётся работа по сохранению исторической памяти;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</a:rPr>
              <a:t>возможность присоединиться к группе разработчиков маршрутов и поделиться «историческими малоизвестными фактами» с создателями проекта.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3206C2-33B5-4E07-8DB6-B8994D8A6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4092" y="2193753"/>
            <a:ext cx="3862829" cy="41244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14F49BE-EA4F-4DA9-8DFF-65A34F50E4CF}"/>
              </a:ext>
            </a:extLst>
          </p:cNvPr>
          <p:cNvSpPr txBox="1">
            <a:spLocks/>
          </p:cNvSpPr>
          <p:nvPr/>
        </p:nvSpPr>
        <p:spPr>
          <a:xfrm>
            <a:off x="159625" y="471044"/>
            <a:ext cx="8736093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41EC68-3184-4BA0-A5EC-2F8385AF7AF7}"/>
              </a:ext>
            </a:extLst>
          </p:cNvPr>
          <p:cNvSpPr txBox="1"/>
          <p:nvPr/>
        </p:nvSpPr>
        <p:spPr>
          <a:xfrm>
            <a:off x="146123" y="1629625"/>
            <a:ext cx="957492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b="1" dirty="0">
                <a:solidFill>
                  <a:srgbClr val="FF0000"/>
                </a:solidFill>
              </a:rPr>
              <a:t>Варианты маршрутов  «По военным  тропам Калужской области» для туристов, гостей и жителей нашего региона дают 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86BF96-4388-415F-8221-8F668A39C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2441" y="151432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6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1473"/>
            <a:ext cx="3430115" cy="3027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7851" y="1860336"/>
            <a:ext cx="9305546" cy="268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700" b="1" dirty="0">
                <a:solidFill>
                  <a:srgbClr val="002060"/>
                </a:solidFill>
              </a:rPr>
              <a:t>Виртуальная экспозиция проекта «Ваша Победа в наших сердцах!» и сбор информации для </a:t>
            </a:r>
            <a:r>
              <a:rPr lang="en-US" sz="1700" b="1" dirty="0">
                <a:solidFill>
                  <a:srgbClr val="002060"/>
                </a:solidFill>
              </a:rPr>
              <a:t>Data-</a:t>
            </a:r>
            <a:r>
              <a:rPr lang="ru-RU" sz="1700" b="1" dirty="0">
                <a:solidFill>
                  <a:srgbClr val="002060"/>
                </a:solidFill>
              </a:rPr>
              <a:t>центра и экспонатов для Музея Воинской Славы Земли Калужской будет обеспечивать последовательную демонстрацию логически связанных экспонатов и сопроводительных материалов к ним. Показ и просмотр тематического каталога или отдельных экспонатов будет сопровождаться не только текстом или аудиозаписью, но и, по возможности, виртуальным экскурсоводом. </a:t>
            </a:r>
          </a:p>
          <a:p>
            <a:pPr algn="just">
              <a:lnSpc>
                <a:spcPct val="90000"/>
              </a:lnSpc>
            </a:pPr>
            <a:endParaRPr lang="ru-RU" sz="17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700" b="1" dirty="0">
                <a:solidFill>
                  <a:srgbClr val="002060"/>
                </a:solidFill>
              </a:rPr>
              <a:t>Экскурсия по виртуальной экспозиции проекта «Ваша Победа в наших сердцах!» будет обеспечена структурированными данными, представляющие собой характеристики описываемых экспонатов для целей их идентификации, поиска, оценки, управления ими с использованием современных цифровых и инновационных технологий.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9187" y="4239783"/>
            <a:ext cx="2376262" cy="1943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010"/>
            <a:ext cx="2320678" cy="1856541"/>
          </a:xfrm>
          <a:prstGeom prst="rect">
            <a:avLst/>
          </a:prstGeom>
        </p:spPr>
      </p:pic>
      <p:pic>
        <p:nvPicPr>
          <p:cNvPr id="1026" name="Picture 2" descr="http://itd3.mycdn.me/image?id=855074465017&amp;t=20&amp;plc=WEB&amp;tkn=*YZ9k0S43pizFjVcef6OaTzbQFj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84" y="4427995"/>
            <a:ext cx="4318133" cy="18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5A6A7FC-5128-456F-AA03-40B7F5DA8BB6}"/>
              </a:ext>
            </a:extLst>
          </p:cNvPr>
          <p:cNvSpPr txBox="1">
            <a:spLocks/>
          </p:cNvSpPr>
          <p:nvPr/>
        </p:nvSpPr>
        <p:spPr>
          <a:xfrm>
            <a:off x="372396" y="439221"/>
            <a:ext cx="6538956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01BC3-CD29-4949-BC83-65550FFDA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3463" y="69432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7819" y="2319150"/>
            <a:ext cx="9361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Интерфейс проекта «Ваша Победа в наших сердцах!» должен составлять совокупность средств и методов, при помощи которых пользователь будет взаимодействовать с виртуальным музеем. При разработке интерфейса не допускается деградация интерфейса то есть изменение интерфейса, вызванное невозможностью отображения элементов интерфейса на ПК или мобильном устройстве пользователя, но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при этом должно обеспечивать корректную работу основных функций виртуального музея.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1854"/>
            <a:ext cx="2673615" cy="26736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92" y="4081746"/>
            <a:ext cx="2337720" cy="2129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656" y="4449132"/>
            <a:ext cx="923358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</a:rPr>
              <a:t>Веб-приложение или мобильное приложение проекта «Ваша Победа в наших сердцах!» должно составлять клиент-серверное приложение с мультиразрешением, в котором клиентом выступает браузер, а в роли сервера — веб-сервер на начальном этапе и </a:t>
            </a:r>
            <a:r>
              <a:rPr lang="en-US" b="1" dirty="0">
                <a:solidFill>
                  <a:srgbClr val="002060"/>
                </a:solidFill>
              </a:rPr>
              <a:t>Data-</a:t>
            </a:r>
            <a:r>
              <a:rPr lang="ru-RU" b="1" dirty="0">
                <a:solidFill>
                  <a:srgbClr val="002060"/>
                </a:solidFill>
              </a:rPr>
              <a:t>центр в дальнейшем. Логика веб-приложения должна быть распределена между сервером и клиентом, а хранение данных должно осуществляется преимущественно на сервере, а обмен информацией происходит по глобальной сети.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29927" y="1822914"/>
            <a:ext cx="896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Интерфейс проекта «Ваша Победа в наших сердцах!»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C9BEB8D-45C3-4967-9462-2F0C99EBE4F2}"/>
              </a:ext>
            </a:extLst>
          </p:cNvPr>
          <p:cNvSpPr txBox="1">
            <a:spLocks/>
          </p:cNvSpPr>
          <p:nvPr/>
        </p:nvSpPr>
        <p:spPr>
          <a:xfrm>
            <a:off x="781235" y="439221"/>
            <a:ext cx="8238478" cy="838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i="0" dirty="0">
                <a:solidFill>
                  <a:srgbClr val="002060"/>
                </a:solidFill>
                <a:effectLst/>
                <a:latin typeface="+mn-lt"/>
              </a:rPr>
              <a:t>Путеводитель  по военным  тропам Калужской области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7A6C3B-C7C4-4537-8FBE-2FEC03538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5707" y="73295"/>
            <a:ext cx="3319934" cy="19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57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1872</Words>
  <Application>Microsoft Office PowerPoint</Application>
  <PresentationFormat>Широкоэкранный</PresentationFormat>
  <Paragraphs>90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PT Sans</vt:lpstr>
      <vt:lpstr>Wingdings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BIOS</dc:creator>
  <cp:lastModifiedBy>Павел Козлов</cp:lastModifiedBy>
  <cp:revision>75</cp:revision>
  <dcterms:created xsi:type="dcterms:W3CDTF">2018-09-03T16:51:00Z</dcterms:created>
  <dcterms:modified xsi:type="dcterms:W3CDTF">2021-05-19T19:34:58Z</dcterms:modified>
</cp:coreProperties>
</file>