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docProps/custom.xml" ContentType="application/vnd.openxmlformats-officedocument.custom-properties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12192000" cy="6858000"/>
  <p:defaultTextStyle>
    <a:defPPr>
      <a:defRPr lang="ru-RU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5" d="102"/>
          <a:sy n="99" d="101"/>
        </p:scale>
        <p:origin x="112" y="112"/>
      </p:cViewPr>
      <p:guideLst>
        <p:guide pos="384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 /><Relationship Id="rId9" Type="http://schemas.openxmlformats.org/officeDocument/2006/relationships/tableStyles" Target="tableStyles.xml" /><Relationship Id="rId1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7"/>
            <a:ext cx="10363199" cy="1470025"/>
          </a:xfrm>
        </p:spPr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9"/>
            <a:ext cx="2743200" cy="5851525"/>
          </a:xfrm>
        </p:spPr>
        <p:txBody>
          <a:bodyPr vert="eaVert"/>
          <a:lstStyle>
            <a:lvl1pPr algn="l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9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609599" y="1600201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9" y="1600201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599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09599" y="2174874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3373" y="2174874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6" y="273049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66732" y="273053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606" y="1435103"/>
            <a:ext cx="401108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389717" y="612774"/>
            <a:ext cx="7315200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0" y="30392"/>
                </a:moveTo>
                <a:lnTo>
                  <a:pt x="0" y="30392"/>
                </a:lnTo>
                <a:cubicBezTo>
                  <a:pt x="0" y="30392"/>
                  <a:pt x="30246" y="52055"/>
                  <a:pt x="43200" y="35131"/>
                </a:cubicBezTo>
                <a:lnTo>
                  <a:pt x="43200" y="0"/>
                </a:lnTo>
                <a:lnTo>
                  <a:pt x="0" y="0"/>
                </a:lnTo>
                <a:lnTo>
                  <a:pt x="0" y="30392"/>
                </a:ln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59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30392"/>
                </a:moveTo>
                <a:lnTo>
                  <a:pt x="-22" y="30392"/>
                </a:lnTo>
                <a:cubicBezTo>
                  <a:pt x="-22" y="30392"/>
                  <a:pt x="30330" y="52055"/>
                  <a:pt x="43245" y="35131"/>
                </a:cubicBezTo>
              </a:path>
            </a:pathLst>
          </a:custGeom>
          <a:solidFill>
            <a:srgbClr val="FFFFFF"/>
          </a:solidFill>
          <a:ln w="7560">
            <a:solidFill>
              <a:srgbClr val="FFFFFF"/>
            </a:solidFill>
            <a:round/>
            <a:headEnd/>
            <a:tailEnd/>
          </a:ln>
        </p:spPr>
      </p:sp>
      <p:sp>
        <p:nvSpPr>
          <p:cNvPr id="9" name="Shape 1060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9977"/>
                </a:moveTo>
                <a:lnTo>
                  <a:pt x="-22" y="29977"/>
                </a:lnTo>
                <a:cubicBezTo>
                  <a:pt x="-22" y="29977"/>
                  <a:pt x="29238" y="51595"/>
                  <a:pt x="43239" y="32973"/>
                </a:cubicBezTo>
              </a:path>
            </a:pathLst>
          </a:custGeom>
          <a:solidFill>
            <a:srgbClr val="FFFFFF"/>
          </a:solidFill>
          <a:ln w="6930">
            <a:solidFill>
              <a:srgbClr val="FFFFFF">
                <a:alpha val="0"/>
              </a:srgbClr>
            </a:solidFill>
            <a:round/>
            <a:headEnd/>
            <a:tailEnd/>
          </a:ln>
        </p:spPr>
      </p:sp>
      <p:sp>
        <p:nvSpPr>
          <p:cNvPr id="10" name="Shape 1061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9562"/>
                </a:moveTo>
                <a:lnTo>
                  <a:pt x="-22" y="29562"/>
                </a:lnTo>
                <a:cubicBezTo>
                  <a:pt x="-22" y="29562"/>
                  <a:pt x="28147" y="51135"/>
                  <a:pt x="43233" y="30816"/>
                </a:cubicBezTo>
              </a:path>
            </a:pathLst>
          </a:custGeom>
          <a:solidFill>
            <a:srgbClr val="FFFFFF"/>
          </a:solidFill>
          <a:ln w="6300">
            <a:solidFill>
              <a:srgbClr val="FFFFFF">
                <a:alpha val="77254"/>
              </a:srgbClr>
            </a:solidFill>
            <a:round/>
            <a:headEnd/>
            <a:tailEnd/>
          </a:ln>
        </p:spPr>
      </p:sp>
      <p:sp>
        <p:nvSpPr>
          <p:cNvPr id="11" name="Shape 1062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9147"/>
                </a:moveTo>
                <a:lnTo>
                  <a:pt x="-22" y="29147"/>
                </a:lnTo>
                <a:cubicBezTo>
                  <a:pt x="-22" y="29147"/>
                  <a:pt x="27056" y="50675"/>
                  <a:pt x="43228" y="28658"/>
                </a:cubicBezTo>
              </a:path>
            </a:pathLst>
          </a:custGeom>
          <a:solidFill>
            <a:srgbClr val="FFFFFF"/>
          </a:solidFill>
          <a:ln w="5670">
            <a:solidFill>
              <a:srgbClr val="FFFFFF">
                <a:alpha val="65882"/>
              </a:srgbClr>
            </a:solidFill>
            <a:round/>
            <a:headEnd/>
            <a:tailEnd/>
          </a:ln>
        </p:spPr>
      </p:sp>
      <p:sp>
        <p:nvSpPr>
          <p:cNvPr id="12" name="Shape 1063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8733"/>
                </a:moveTo>
                <a:lnTo>
                  <a:pt x="-22" y="28733"/>
                </a:lnTo>
                <a:cubicBezTo>
                  <a:pt x="-22" y="28733"/>
                  <a:pt x="25965" y="50214"/>
                  <a:pt x="43222" y="26500"/>
                </a:cubicBezTo>
              </a:path>
            </a:pathLst>
          </a:custGeom>
          <a:solidFill>
            <a:srgbClr val="FFFFFF"/>
          </a:solidFill>
          <a:ln w="5040">
            <a:solidFill>
              <a:srgbClr val="FFFFFF">
                <a:alpha val="54900"/>
              </a:srgbClr>
            </a:solidFill>
            <a:round/>
            <a:headEnd/>
            <a:tailEnd/>
          </a:ln>
        </p:spPr>
      </p:sp>
      <p:sp>
        <p:nvSpPr>
          <p:cNvPr id="13" name="Shape 1064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8319"/>
                </a:moveTo>
                <a:lnTo>
                  <a:pt x="-22" y="28319"/>
                </a:lnTo>
                <a:cubicBezTo>
                  <a:pt x="-22" y="28319"/>
                  <a:pt x="24873" y="49754"/>
                  <a:pt x="43216" y="24342"/>
                </a:cubicBezTo>
              </a:path>
            </a:pathLst>
          </a:custGeom>
          <a:solidFill>
            <a:srgbClr val="FFFFFF"/>
          </a:solidFill>
          <a:ln w="4410">
            <a:solidFill>
              <a:srgbClr val="FFFFFF">
                <a:alpha val="43529"/>
              </a:srgbClr>
            </a:solidFill>
            <a:round/>
            <a:headEnd/>
            <a:tailEnd/>
          </a:ln>
        </p:spPr>
      </p:sp>
      <p:sp>
        <p:nvSpPr>
          <p:cNvPr id="14" name="Shape 1065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7904"/>
                </a:moveTo>
                <a:lnTo>
                  <a:pt x="-22" y="27904"/>
                </a:lnTo>
                <a:cubicBezTo>
                  <a:pt x="-22" y="27904"/>
                  <a:pt x="23782" y="49294"/>
                  <a:pt x="43211" y="22185"/>
                </a:cubicBezTo>
              </a:path>
            </a:pathLst>
          </a:custGeom>
          <a:solidFill>
            <a:srgbClr val="FFFFFF"/>
          </a:solidFill>
          <a:ln w="3780">
            <a:solidFill>
              <a:srgbClr val="FFFFFF">
                <a:alpha val="32156"/>
              </a:srgbClr>
            </a:solidFill>
            <a:round/>
            <a:headEnd/>
            <a:tailEnd/>
          </a:ln>
        </p:spPr>
      </p:sp>
      <p:sp>
        <p:nvSpPr>
          <p:cNvPr id="15" name="Shape 1066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7489"/>
                </a:moveTo>
                <a:lnTo>
                  <a:pt x="-22" y="27489"/>
                </a:lnTo>
                <a:cubicBezTo>
                  <a:pt x="-22" y="27489"/>
                  <a:pt x="22691" y="48834"/>
                  <a:pt x="43205" y="20027"/>
                </a:cubicBezTo>
              </a:path>
            </a:pathLst>
          </a:custGeom>
          <a:solidFill>
            <a:srgbClr val="FFFFFF"/>
          </a:solidFill>
          <a:ln w="3150">
            <a:solidFill>
              <a:srgbClr val="FFFFFF">
                <a:alpha val="21176"/>
              </a:srgbClr>
            </a:solidFill>
            <a:round/>
            <a:headEnd/>
            <a:tailEnd/>
          </a:ln>
        </p:spPr>
      </p:sp>
      <p:sp>
        <p:nvSpPr>
          <p:cNvPr id="16" name="Shape 1067"/>
          <p:cNvSpPr>
            <a:spLocks noChangeArrowheads="1" noGrp="1"/>
          </p:cNvSpPr>
          <p:nvPr userDrawn="1"/>
        </p:nvSpPr>
        <p:spPr bwMode="auto">
          <a:xfrm>
            <a:off x="0" y="2"/>
            <a:ext cx="12191999" cy="6838950"/>
          </a:xfrm>
          <a:custGeom>
            <a:avLst/>
            <a:gdLst/>
            <a:ahLst/>
            <a:cxnLst/>
            <a:rect l="l" t="t" r="r" b="b"/>
            <a:pathLst>
              <a:path w="43200" h="43200" fill="none" stroke="1" extrusionOk="0">
                <a:moveTo>
                  <a:pt x="-22" y="27075"/>
                </a:moveTo>
                <a:lnTo>
                  <a:pt x="-22" y="27075"/>
                </a:lnTo>
                <a:cubicBezTo>
                  <a:pt x="-22" y="27075"/>
                  <a:pt x="21600" y="48374"/>
                  <a:pt x="43200" y="17869"/>
                </a:cubicBezTo>
              </a:path>
            </a:pathLst>
          </a:custGeom>
          <a:solidFill>
            <a:srgbClr val="FFFFFF"/>
          </a:solidFill>
          <a:ln w="2520">
            <a:solidFill>
              <a:srgbClr val="FFFFFF">
                <a:alpha val="9803"/>
              </a:srgbClr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599" y="1600201"/>
            <a:ext cx="109728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09599" y="6356351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328A2AD-CA6C-4CEE-80DD-5B3591997DB0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599" y="6356351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737599" y="6356351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5014F7-E485-415F-A69C-6237A648DEF6}" type="slidenum">
              <a:rPr/>
              <a:t/>
            </a:fld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599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vk.com/vbos31" TargetMode="External"/><Relationship Id="rId3" Type="http://schemas.openxmlformats.org/officeDocument/2006/relationships/hyperlink" Target="https://t.me/vbos1" TargetMode="External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1000">
              <a:schemeClr val="accent1">
                <a:alpha val="99999"/>
              </a:schemeClr>
            </a:gs>
            <a:gs pos="60000">
              <a:srgbClr val="FFFFFF">
                <a:alpha val="99999"/>
              </a:srgbClr>
            </a:gs>
          </a:gsLst>
          <a:lin ang="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1305899" y="1122480"/>
            <a:ext cx="10144125" cy="25732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p>
            <a:pPr indent="0" algn="ctr">
              <a:buNone/>
              <a:defRPr/>
            </a:pPr>
            <a:br>
              <a:rPr sz="3600" b="1" strike="noStrike" spc="-1">
                <a:solidFill>
                  <a:srgbClr val="FF0000"/>
                </a:solidFill>
                <a:latin typeface="Liberation Sans"/>
                <a:cs typeface="Liberation Sans"/>
              </a:rPr>
            </a:br>
            <a:br>
              <a:rPr sz="3600" b="1" strike="noStrike" spc="-1">
                <a:solidFill>
                  <a:srgbClr val="FF0000"/>
                </a:solidFill>
                <a:latin typeface="Liberation Sans"/>
                <a:cs typeface="Liberation Sans"/>
              </a:rPr>
            </a:br>
            <a:r>
              <a:rPr sz="3600" b="1" strike="noStrike" spc="0">
                <a:solidFill>
                  <a:schemeClr val="tx2"/>
                </a:solidFill>
                <a:latin typeface="Noto Sans KR Black"/>
                <a:ea typeface="Noto Sans KR Black"/>
                <a:cs typeface="Noto Sans KR Black"/>
              </a:rPr>
              <a:t>БРАТСКИЙ ОБОРОНИТЕЛЬНЫЙ СОЮЗ</a:t>
            </a:r>
            <a:endParaRPr sz="3600" b="0" strike="noStrike" spc="-1">
              <a:solidFill>
                <a:srgbClr val="000000"/>
              </a:solidFill>
              <a:latin typeface="Liberation Sans"/>
              <a:cs typeface="Liberation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 bwMode="auto">
          <a:xfrm>
            <a:off x="1523880" y="3602160"/>
            <a:ext cx="9142920" cy="16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algn="ctr">
              <a:defRPr/>
            </a:pPr>
            <a:endParaRPr sz="1400" b="1">
              <a:solidFill>
                <a:schemeClr val="tx2"/>
              </a:solidFill>
            </a:endParaRPr>
          </a:p>
          <a:p>
            <a:pPr algn="ctr">
              <a:defRPr/>
            </a:pPr>
            <a:endParaRPr sz="1400" b="1" i="0" u="none">
              <a:solidFill>
                <a:schemeClr val="tx2"/>
              </a:solidFill>
              <a:latin typeface="Liberation Sans"/>
              <a:ea typeface="Liberation Sans"/>
              <a:cs typeface="Liberation Sans"/>
            </a:endParaRPr>
          </a:p>
          <a:p>
            <a:pPr algn="ctr">
              <a:defRPr/>
            </a:pPr>
            <a:r>
              <a:rPr sz="14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«Боль войны — неподъёмная кладь.</a:t>
            </a:r>
            <a:br>
              <a:rPr sz="14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</a:br>
            <a:r>
              <a:rPr sz="14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И большая людская беда!</a:t>
            </a:r>
            <a:br>
              <a:rPr sz="14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</a:br>
            <a:r>
              <a:rPr sz="14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Эту память у нас не отнять:</a:t>
            </a:r>
            <a:br>
              <a:rPr sz="14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</a:br>
            <a:r>
              <a:rPr sz="14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Никому! Ни за что! Никогда!»</a:t>
            </a:r>
            <a:endParaRPr sz="1400" b="1" i="0" u="none">
              <a:solidFill>
                <a:schemeClr val="tx2"/>
              </a:solidFill>
              <a:latin typeface="Liberation Sans"/>
              <a:ea typeface="Liberation Sans"/>
              <a:cs typeface="Liberation Sans"/>
            </a:endParaRPr>
          </a:p>
          <a:p>
            <a:pPr algn="ctr">
              <a:defRPr/>
            </a:pPr>
            <a:r>
              <a:rPr sz="14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                       П. Е. Корнейчук</a:t>
            </a:r>
            <a:endParaRPr sz="1400" b="1">
              <a:solidFill>
                <a:schemeClr val="tx2"/>
              </a:solidFill>
            </a:endParaRPr>
          </a:p>
        </p:txBody>
      </p:sp>
      <p:pic>
        <p:nvPicPr>
          <p:cNvPr id="309469752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5233046" y="552449"/>
            <a:ext cx="2299124" cy="2257740"/>
          </a:xfrm>
          <a:prstGeom prst="rect">
            <a:avLst/>
          </a:prstGeom>
        </p:spPr>
      </p:pic>
      <p:pic>
        <p:nvPicPr>
          <p:cNvPr id="630165538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108596" y="6019799"/>
            <a:ext cx="766266" cy="7524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99860" name=""/>
          <p:cNvSpPr/>
          <p:nvPr/>
        </p:nvSpPr>
        <p:spPr bwMode="auto">
          <a:xfrm flipH="0" flipV="0">
            <a:off x="39074" y="781049"/>
            <a:ext cx="12139169" cy="640440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 algn="ctr">
              <a:defRPr/>
            </a:pPr>
            <a:r>
              <a:rPr sz="36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Фашизму не бывать на русской земле!</a:t>
            </a:r>
            <a:endParaRPr sz="3600" b="1">
              <a:solidFill>
                <a:schemeClr val="tx2"/>
              </a:solidFill>
            </a:endParaRPr>
          </a:p>
        </p:txBody>
      </p:sp>
      <p:sp>
        <p:nvSpPr>
          <p:cNvPr id="1968640240" name=""/>
          <p:cNvSpPr txBox="1"/>
          <p:nvPr/>
        </p:nvSpPr>
        <p:spPr bwMode="auto">
          <a:xfrm flipH="0" flipV="0">
            <a:off x="4153874" y="4038598"/>
            <a:ext cx="3761480" cy="1768200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22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☎  8-910-320-64-64</a:t>
            </a:r>
            <a:endParaRPr sz="2200" b="1" i="0" u="none">
              <a:solidFill>
                <a:schemeClr val="tx2"/>
              </a:solidFill>
              <a:latin typeface="Liberation Sans"/>
              <a:ea typeface="Liberation Sans"/>
              <a:cs typeface="Liberation Sans"/>
            </a:endParaRPr>
          </a:p>
          <a:p>
            <a:pPr>
              <a:defRPr/>
            </a:pPr>
            <a:r>
              <a:rPr sz="22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🌐</a:t>
            </a:r>
            <a:r>
              <a:rPr sz="22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 </a:t>
            </a:r>
            <a:r>
              <a:rPr sz="2200" b="1" i="0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 WWW.BOS31.RU</a:t>
            </a:r>
            <a:endParaRPr sz="2200" b="1" i="0" u="none">
              <a:solidFill>
                <a:schemeClr val="tx2"/>
              </a:solidFill>
              <a:latin typeface="Liberation Sans"/>
              <a:ea typeface="Liberation Sans"/>
              <a:cs typeface="Liberation Sans"/>
            </a:endParaRPr>
          </a:p>
          <a:p>
            <a:pPr>
              <a:defRPr/>
            </a:pPr>
            <a:r>
              <a:rPr sz="22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✉</a:t>
            </a:r>
            <a:r>
              <a:rPr sz="2200" b="1" i="0" u="none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 </a:t>
            </a:r>
            <a:r>
              <a:rPr sz="2200" b="1" i="0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   BOS31@INTERNET.RU</a:t>
            </a:r>
            <a:endParaRPr sz="2200" b="1" i="0" u="none">
              <a:solidFill>
                <a:schemeClr val="tx2"/>
              </a:solidFill>
              <a:latin typeface="Liberation Sans"/>
              <a:ea typeface="Liberation Sans"/>
              <a:cs typeface="Liberation Sans"/>
            </a:endParaRPr>
          </a:p>
          <a:p>
            <a:pPr>
              <a:defRPr/>
            </a:pPr>
            <a:r>
              <a:rPr lang="ru-RU" sz="2200" b="1" i="0" u="none" strike="noStrike" cap="none" spc="0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vk   </a:t>
            </a:r>
            <a:r>
              <a:rPr lang="ru-RU" sz="2200" b="1" i="0" u="sng" strike="noStrike" cap="none" spc="0">
                <a:solidFill>
                  <a:schemeClr val="hlink"/>
                </a:solidFill>
                <a:latin typeface="Liberation Sans"/>
                <a:ea typeface="Liberation Sans"/>
                <a:cs typeface="Liberation Sans"/>
                <a:hlinkClick r:id="rId2" tooltip="Нажмите для перехода"/>
              </a:rPr>
              <a:t>Группа ВКОНТАКТЕ</a:t>
            </a:r>
            <a:endParaRPr lang="ru-RU" sz="2200" b="1" i="0" u="none" strike="noStrike" cap="none" spc="0">
              <a:solidFill>
                <a:schemeClr val="tx2"/>
              </a:solidFill>
              <a:latin typeface="Liberation Sans"/>
              <a:ea typeface="Liberation Sans"/>
              <a:cs typeface="Liberation Sans"/>
            </a:endParaRPr>
          </a:p>
          <a:p>
            <a:pPr>
              <a:defRPr/>
            </a:pPr>
            <a:r>
              <a:rPr lang="ru-RU" sz="2200" b="1" i="0" u="none" strike="noStrike" cap="none" spc="0">
                <a:solidFill>
                  <a:schemeClr val="tx2"/>
                </a:solidFill>
                <a:latin typeface="Liberation Sans"/>
                <a:ea typeface="Liberation Sans"/>
                <a:cs typeface="Liberation Sans"/>
              </a:rPr>
              <a:t>TG </a:t>
            </a:r>
            <a:r>
              <a:rPr lang="ru-RU" sz="2200" b="1" i="0" u="sng" strike="noStrike" cap="none" spc="0">
                <a:solidFill>
                  <a:schemeClr val="tx2"/>
                </a:solidFill>
                <a:latin typeface="Liberation Sans"/>
                <a:ea typeface="Liberation Sans"/>
                <a:cs typeface="Liberation Sans"/>
                <a:hlinkClick r:id="rId3" tooltip="Нажмите для перехода"/>
              </a:rPr>
              <a:t>Телеграмм канал</a:t>
            </a:r>
            <a:endParaRPr sz="2200" b="0"/>
          </a:p>
        </p:txBody>
      </p:sp>
      <p:pic>
        <p:nvPicPr>
          <p:cNvPr id="963791268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4891127" y="1627799"/>
            <a:ext cx="2286974" cy="2286974"/>
          </a:xfrm>
          <a:prstGeom prst="rect">
            <a:avLst/>
          </a:prstGeom>
        </p:spPr>
      </p:pic>
      <p:pic>
        <p:nvPicPr>
          <p:cNvPr id="1618440770" name="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 flipH="0" flipV="0">
            <a:off x="108595" y="6019799"/>
            <a:ext cx="766266" cy="7524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7209397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sz="3100" b="1">
                <a:solidFill>
                  <a:schemeClr val="tx2"/>
                </a:solidFill>
              </a:rPr>
              <a:t>ВЫСШАЯ ЦЕЛЬ – СЛУЖЕНИЕ ОТЕЧЕСТВУ!</a:t>
            </a:r>
            <a:endParaRPr sz="3600"/>
          </a:p>
        </p:txBody>
      </p:sp>
      <p:sp>
        <p:nvSpPr>
          <p:cNvPr id="364394612" name="Объект 2"/>
          <p:cNvSpPr>
            <a:spLocks noGrp="1"/>
          </p:cNvSpPr>
          <p:nvPr>
            <p:ph sz="half" idx="1"/>
          </p:nvPr>
        </p:nvSpPr>
        <p:spPr bwMode="auto">
          <a:xfrm>
            <a:off x="609599" y="1600201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indent="0" algn="ctr">
              <a:buFont typeface="Arial"/>
              <a:buNone/>
              <a:defRPr/>
            </a:pPr>
            <a:r>
              <a:rPr sz="3100" b="1">
                <a:solidFill>
                  <a:schemeClr val="tx2"/>
                </a:solidFill>
              </a:rPr>
              <a:t>БОГ</a:t>
            </a:r>
            <a:endParaRPr sz="3100" b="1">
              <a:solidFill>
                <a:schemeClr val="tx2"/>
              </a:solidFill>
            </a:endParaRPr>
          </a:p>
          <a:p>
            <a:pPr marL="0" indent="0" algn="ctr">
              <a:buFont typeface="Arial"/>
              <a:buNone/>
              <a:defRPr/>
            </a:pPr>
            <a:r>
              <a:rPr sz="3100" b="1">
                <a:solidFill>
                  <a:schemeClr val="tx2"/>
                </a:solidFill>
              </a:rPr>
              <a:t>ОТЕЧЕСТВО</a:t>
            </a:r>
            <a:endParaRPr sz="3100" b="1">
              <a:solidFill>
                <a:schemeClr val="tx2"/>
              </a:solidFill>
            </a:endParaRPr>
          </a:p>
          <a:p>
            <a:pPr marL="0" indent="0" algn="ctr">
              <a:buFont typeface="Arial"/>
              <a:buNone/>
              <a:defRPr/>
            </a:pPr>
            <a:r>
              <a:rPr sz="3100" b="1">
                <a:solidFill>
                  <a:schemeClr val="tx2"/>
                </a:solidFill>
              </a:rPr>
              <a:t>СЕМЬЯ</a:t>
            </a:r>
            <a:endParaRPr sz="3100" b="1">
              <a:solidFill>
                <a:schemeClr val="tx2"/>
              </a:solidFill>
            </a:endParaRPr>
          </a:p>
        </p:txBody>
      </p:sp>
      <p:sp>
        <p:nvSpPr>
          <p:cNvPr id="2099085580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9" y="1600201"/>
            <a:ext cx="5384799" cy="452596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>
              <a:defRPr/>
            </a:pPr>
            <a:r>
              <a:rPr sz="2500" b="1">
                <a:solidFill>
                  <a:schemeClr val="bg1"/>
                </a:solidFill>
              </a:rPr>
              <a:t>ДОБРОВОЛЬНОЕ ДВИЖЕНИЕ БОС ВОЗРОЖДАЕТ ДОБРЫЕ СЕМЕЙНЫЕ ТРАДИЦИИ, ПРИНЦИПЫ ВЗАИМОУВАЖЕНИЯ ДРУГ К ДРУГУ, НЕЗАВИСИМО ОТ НАЦИОНАЛЬНОСТИ И СОЦИАЛЬНОГО СТАТУСА. </a:t>
            </a:r>
            <a:endParaRPr sz="2500" b="1">
              <a:solidFill>
                <a:schemeClr val="bg1"/>
              </a:solidFill>
            </a:endParaRPr>
          </a:p>
          <a:p>
            <a:pPr marL="0" indent="0">
              <a:buFont typeface="Arial"/>
              <a:buNone/>
              <a:defRPr/>
            </a:pPr>
            <a:endParaRPr sz="2500" b="1">
              <a:solidFill>
                <a:schemeClr val="bg1"/>
              </a:solidFill>
            </a:endParaRPr>
          </a:p>
          <a:p>
            <a:pPr>
              <a:defRPr/>
            </a:pPr>
            <a:r>
              <a:rPr sz="2500" b="1">
                <a:solidFill>
                  <a:schemeClr val="bg1"/>
                </a:solidFill>
              </a:rPr>
              <a:t>УЧАСТНИКИ ДВИЖЕНИЯ ВСЕГДА ПРИХОДЯТ НА ПОМОЩЬ ТУДА, ГДЕ ОНА НЕОБХОДИМА. </a:t>
            </a:r>
            <a:endParaRPr sz="2500" b="1">
              <a:solidFill>
                <a:schemeClr val="bg1"/>
              </a:solidFill>
            </a:endParaRPr>
          </a:p>
          <a:p>
            <a:pPr marL="0" indent="0">
              <a:buFont typeface="Arial"/>
              <a:buNone/>
              <a:defRPr/>
            </a:pPr>
            <a:endParaRPr sz="2500" b="1">
              <a:solidFill>
                <a:schemeClr val="bg1"/>
              </a:solidFill>
            </a:endParaRPr>
          </a:p>
          <a:p>
            <a:pPr>
              <a:defRPr/>
            </a:pPr>
            <a:r>
              <a:rPr sz="2500" b="1">
                <a:solidFill>
                  <a:schemeClr val="bg1"/>
                </a:solidFill>
              </a:rPr>
              <a:t>ПОМОГАЮТ ВОСТАНОВИТЬ СПРАВЕДЛИВОСТЬ ТАМ ГДЕ ОНА НАРУШЕНА.</a:t>
            </a:r>
            <a:endParaRPr b="1">
              <a:solidFill>
                <a:schemeClr val="bg1"/>
              </a:solidFill>
            </a:endParaRPr>
          </a:p>
        </p:txBody>
      </p:sp>
      <p:pic>
        <p:nvPicPr>
          <p:cNvPr id="108521181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1" flipV="0">
            <a:off x="2784327" y="3105149"/>
            <a:ext cx="1038224" cy="1038224"/>
          </a:xfrm>
          <a:prstGeom prst="rect">
            <a:avLst/>
          </a:prstGeom>
        </p:spPr>
      </p:pic>
      <p:sp>
        <p:nvSpPr>
          <p:cNvPr id="1830136737" name=""/>
          <p:cNvSpPr txBox="1"/>
          <p:nvPr/>
        </p:nvSpPr>
        <p:spPr bwMode="auto">
          <a:xfrm rot="0" flipH="0" flipV="0">
            <a:off x="2014157" y="4210049"/>
            <a:ext cx="2863812" cy="8537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500" b="1">
                <a:solidFill>
                  <a:schemeClr val="bg1"/>
                </a:solidFill>
              </a:rPr>
              <a:t>8-910-320-64-64</a:t>
            </a:r>
            <a:endParaRPr sz="2500" b="1">
              <a:solidFill>
                <a:schemeClr val="bg1"/>
              </a:solidFill>
            </a:endParaRPr>
          </a:p>
          <a:p>
            <a:pPr algn="ctr">
              <a:defRPr/>
            </a:pPr>
            <a:r>
              <a:rPr sz="2500" b="1">
                <a:solidFill>
                  <a:schemeClr val="bg1"/>
                </a:solidFill>
              </a:rPr>
              <a:t>WWW.BOS31.RU</a:t>
            </a:r>
            <a:endParaRPr/>
          </a:p>
        </p:txBody>
      </p:sp>
      <p:pic>
        <p:nvPicPr>
          <p:cNvPr id="1571943978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108595" y="6019799"/>
            <a:ext cx="766266" cy="7524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2590309" name=""/>
          <p:cNvSpPr txBox="1"/>
          <p:nvPr/>
        </p:nvSpPr>
        <p:spPr bwMode="auto">
          <a:xfrm flipH="0" flipV="0">
            <a:off x="258148" y="114298"/>
            <a:ext cx="11972892" cy="591348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b="1">
                <a:solidFill>
                  <a:schemeClr val="bg1"/>
                </a:solidFill>
              </a:rPr>
              <a:t>ЧТО МЫ ДЕЛАЕМ:</a:t>
            </a:r>
            <a:endParaRPr b="1">
              <a:solidFill>
                <a:schemeClr val="bg1"/>
              </a:solidFill>
            </a:endParaRPr>
          </a:p>
          <a:p>
            <a:pPr>
              <a:defRPr/>
            </a:pPr>
            <a:endParaRPr sz="1400" b="1">
              <a:solidFill>
                <a:schemeClr val="bg1"/>
              </a:solidFill>
            </a:endParaRPr>
          </a:p>
          <a:p>
            <a:pPr>
              <a:defRPr/>
            </a:pPr>
            <a:r>
              <a:rPr sz="1400" b="1">
                <a:solidFill>
                  <a:schemeClr val="bg1"/>
                </a:solidFill>
              </a:rPr>
              <a:t>ДВИЖЕНИЕ РАЗВИВАЕТ РАЗЛИЧНЫЕ ПРОГРАММЫ, НАПРАВЛЕННЫЕ НА ПОМОЩЬ УЧАСТНИКАМ СВО И ИХ СЕМЬЯМ, А ТАК ЖЕ ПРОГРАММЫ НАПРАВЛЕННЫЕ НА РАЗВИТИЯ У ЛЮДЕЙ ПАТРИОТИЧЕСКИХ КАЧЕСТВ, ЛЮБВИ К СВОЕМУ ОТЕЧЕСТВУ И ЗАЩИТУ ЕГО ИНТЕРЕСОВ.</a:t>
            </a:r>
            <a:endParaRPr sz="1400" b="1">
              <a:solidFill>
                <a:schemeClr val="bg1"/>
              </a:solidFill>
            </a:endParaRPr>
          </a:p>
          <a:p>
            <a:pPr>
              <a:defRPr/>
            </a:pPr>
            <a:endParaRPr sz="1400" b="1">
              <a:solidFill>
                <a:schemeClr val="bg1"/>
              </a:solidFill>
            </a:endParaRPr>
          </a:p>
          <a:p>
            <a:pPr marL="283879" indent="-283879">
              <a:buFont typeface="Arial"/>
              <a:buChar char="–"/>
              <a:defRPr/>
            </a:pPr>
            <a:r>
              <a:rPr sz="1400" b="1">
                <a:solidFill>
                  <a:schemeClr val="bg1"/>
                </a:solidFill>
              </a:rPr>
              <a:t>ПСИХОЛОГИЧЕСКАЯ ПОМОЩЬ</a:t>
            </a:r>
            <a:endParaRPr sz="1400" b="1">
              <a:solidFill>
                <a:schemeClr val="bg1"/>
              </a:solidFill>
            </a:endParaRPr>
          </a:p>
          <a:p>
            <a:pPr>
              <a:defRPr/>
            </a:pPr>
            <a:r>
              <a:rPr sz="1400" b="1">
                <a:solidFill>
                  <a:schemeClr val="bg1"/>
                </a:solidFill>
              </a:rPr>
              <a:t>ОКАЗЫВАЕМ ПСИХОЛОГИЧЕСКУЮ ПОМОЩЬ УЧАСТНИКАМ БОЕВЫХ ДЕЙСТВИЙ, ПОМОГАЯ СПРАВИТЬСЯ С ПОСТТРАВМАТИЧЕСКИМ СТРЕССОВЫМ РАСТРОЙСТВОМ.</a:t>
            </a:r>
            <a:endParaRPr sz="1400" b="1">
              <a:solidFill>
                <a:schemeClr val="bg1"/>
              </a:solidFill>
            </a:endParaRPr>
          </a:p>
          <a:p>
            <a:pPr>
              <a:defRPr/>
            </a:pPr>
            <a:endParaRPr sz="1400" b="1">
              <a:solidFill>
                <a:schemeClr val="bg1"/>
              </a:solidFill>
            </a:endParaRPr>
          </a:p>
          <a:p>
            <a:pPr marL="283879" indent="-283879">
              <a:buFont typeface="Arial"/>
              <a:buChar char="–"/>
              <a:defRPr/>
            </a:pPr>
            <a:r>
              <a:rPr sz="1400" b="1">
                <a:solidFill>
                  <a:schemeClr val="bg1"/>
                </a:solidFill>
              </a:rPr>
              <a:t>ЮРИДИЧЕСКАЯ ПОМОЩЬ </a:t>
            </a:r>
            <a:endParaRPr sz="1400" b="1">
              <a:solidFill>
                <a:schemeClr val="bg1"/>
              </a:solidFill>
            </a:endParaRPr>
          </a:p>
          <a:p>
            <a:pPr>
              <a:defRPr/>
            </a:pPr>
            <a:r>
              <a:rPr sz="1400" b="1">
                <a:solidFill>
                  <a:schemeClr val="bg1"/>
                </a:solidFill>
              </a:rPr>
              <a:t>ОКАЗЫВАЕМ ЮРИДИЧЕСКУЮ ПОМОЩЬ УЧАСТНИКАМ БОЕВЫХ ДЕЙСТВИЙ, ПОМОГАЯ ПОЛУЧИТЬ СТАТУС ВЕТЕРАНА БОЕВЫХ ДЕЙСТВИЙ, ВЫПЛАТЫ ПО РАНЕНИЯМ.</a:t>
            </a:r>
            <a:endParaRPr sz="1400" b="1">
              <a:solidFill>
                <a:schemeClr val="bg1"/>
              </a:solidFill>
            </a:endParaRPr>
          </a:p>
          <a:p>
            <a:pPr>
              <a:defRPr/>
            </a:pPr>
            <a:endParaRPr sz="1400" b="1">
              <a:solidFill>
                <a:schemeClr val="bg1"/>
              </a:solidFill>
            </a:endParaRPr>
          </a:p>
          <a:p>
            <a:pPr marL="283879" indent="-283879">
              <a:buFont typeface="Arial"/>
              <a:buChar char="–"/>
              <a:defRPr/>
            </a:pPr>
            <a:r>
              <a:rPr sz="1400" b="1">
                <a:solidFill>
                  <a:schemeClr val="bg1"/>
                </a:solidFill>
              </a:rPr>
              <a:t>РЕАБИЛИТАЦИЯ </a:t>
            </a:r>
            <a:endParaRPr sz="1400" b="1">
              <a:solidFill>
                <a:schemeClr val="bg1"/>
              </a:solidFill>
            </a:endParaRPr>
          </a:p>
          <a:p>
            <a:pPr>
              <a:defRPr/>
            </a:pPr>
            <a:r>
              <a:rPr sz="1400" b="1">
                <a:solidFill>
                  <a:schemeClr val="bg1"/>
                </a:solidFill>
              </a:rPr>
              <a:t>ПОМОГАЕМ ТЕМ, КТО УЖЕ ВЫПИСАЛСЯ ИЗ ГОСПИТАЛЯ И НУЖДАЕТСЯ В РЕАБИЛИТАЦИИ.</a:t>
            </a:r>
            <a:endParaRPr sz="1400" b="1">
              <a:solidFill>
                <a:schemeClr val="bg1"/>
              </a:solidFill>
            </a:endParaRPr>
          </a:p>
          <a:p>
            <a:pPr>
              <a:defRPr/>
            </a:pPr>
            <a:endParaRPr sz="1400" b="1">
              <a:solidFill>
                <a:schemeClr val="bg1"/>
              </a:solidFill>
            </a:endParaRPr>
          </a:p>
          <a:p>
            <a:pPr marL="261850" indent="-261850">
              <a:buFont typeface="Arial"/>
              <a:buChar char="–"/>
              <a:defRPr/>
            </a:pPr>
            <a:r>
              <a:rPr sz="1400" b="1">
                <a:solidFill>
                  <a:schemeClr val="bg1"/>
                </a:solidFill>
              </a:rPr>
              <a:t>ВОСПИТАНИЕ МОЛОДЕЖИ</a:t>
            </a:r>
            <a:endParaRPr sz="1400" b="1">
              <a:solidFill>
                <a:schemeClr val="bg1"/>
              </a:solidFill>
            </a:endParaRPr>
          </a:p>
          <a:p>
            <a:pPr>
              <a:defRPr/>
            </a:pPr>
            <a:r>
              <a:rPr sz="1400" b="1">
                <a:solidFill>
                  <a:schemeClr val="bg1"/>
                </a:solidFill>
              </a:rPr>
              <a:t>ПРИНИМАЕМ АКТИВНОЕ УЧАСТИЕ В ПРОЦЕССЕ ВОСПИТАНИЯ МОЛОДОГО ПОКОЛЕНИЯ, РАЗВИТИЕ ПАТРИОТИЧЕСКИХ КАЧЕСТВ, УВАЖИТЕЛЬНОГО ОТНОШЕНИЯ ДРУГ К ДРУГУ, НАПОМИНАНИЕ ИСТОРИЧЕСКОГО НАСЛЕДИЯ НАШЕГО ОТЕЧЕСТВА, А ТАК ЖЕ ВАЖНОСТЬ ДАЛЬНЕЙШЕГО СУЩЕСТВОВАНИЯ НАШЕГО ОТЕЧЕСТВА И НЕОБХОДИМОСТЬ СОБЫТИЙ ПРОИСХОДЯЩИХ С  В НАСТОЯЩЕЕ ВРЕМЯ.</a:t>
            </a:r>
            <a:endParaRPr sz="1400" b="1">
              <a:solidFill>
                <a:schemeClr val="bg1"/>
              </a:solidFill>
            </a:endParaRPr>
          </a:p>
          <a:p>
            <a:pPr>
              <a:defRPr/>
            </a:pPr>
            <a:endParaRPr sz="1600" b="1">
              <a:solidFill>
                <a:schemeClr val="bg1"/>
              </a:solidFill>
            </a:endParaRPr>
          </a:p>
          <a:p>
            <a:pPr>
              <a:defRPr/>
            </a:pPr>
            <a:endParaRPr>
              <a:solidFill>
                <a:schemeClr val="tx2"/>
              </a:solidFill>
            </a:endParaRPr>
          </a:p>
          <a:p>
            <a:pPr>
              <a:defRPr/>
            </a:pPr>
            <a:endParaRPr>
              <a:solidFill>
                <a:schemeClr val="tx2"/>
              </a:solidFill>
            </a:endParaRPr>
          </a:p>
          <a:p>
            <a:pPr>
              <a:defRPr/>
            </a:pPr>
            <a:endParaRPr/>
          </a:p>
        </p:txBody>
      </p:sp>
      <p:pic>
        <p:nvPicPr>
          <p:cNvPr id="1675206315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08594" y="6019798"/>
            <a:ext cx="766265" cy="7524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943375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609598" y="274637"/>
            <a:ext cx="10907100" cy="839786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sz="3100">
                <a:solidFill>
                  <a:schemeClr val="tx2"/>
                </a:solidFill>
              </a:rPr>
              <a:t>БРАТСКИЙ ОБОРОНИТЕЛЬНЫЙ СОЮЗ</a:t>
            </a:r>
            <a:endParaRPr/>
          </a:p>
        </p:txBody>
      </p:sp>
      <p:sp>
        <p:nvSpPr>
          <p:cNvPr id="2003429255" name="Объект 2"/>
          <p:cNvSpPr>
            <a:spLocks noGrp="1"/>
          </p:cNvSpPr>
          <p:nvPr>
            <p:ph sz="half" idx="1"/>
          </p:nvPr>
        </p:nvSpPr>
        <p:spPr bwMode="auto">
          <a:xfrm>
            <a:off x="609598" y="1600200"/>
            <a:ext cx="5384799" cy="45259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indent="0" algn="l">
              <a:buFont typeface="Arial"/>
              <a:buNone/>
              <a:defRPr/>
            </a:pPr>
            <a:r>
              <a:rPr sz="3100" b="1">
                <a:solidFill>
                  <a:schemeClr val="tx2"/>
                </a:solidFill>
              </a:rPr>
              <a:t>ПОМОГАЕМ </a:t>
            </a:r>
            <a:endParaRPr sz="3100" b="1">
              <a:solidFill>
                <a:schemeClr val="tx2"/>
              </a:solidFill>
            </a:endParaRPr>
          </a:p>
          <a:p>
            <a:pPr marL="0" indent="0" algn="l">
              <a:buFont typeface="Arial"/>
              <a:buNone/>
              <a:defRPr/>
            </a:pPr>
            <a:r>
              <a:rPr sz="3100" b="1">
                <a:solidFill>
                  <a:schemeClr val="tx2"/>
                </a:solidFill>
              </a:rPr>
              <a:t>УЧАСТНИКАМ </a:t>
            </a:r>
            <a:endParaRPr sz="3100" b="1">
              <a:solidFill>
                <a:schemeClr val="tx2"/>
              </a:solidFill>
            </a:endParaRPr>
          </a:p>
          <a:p>
            <a:pPr marL="0" indent="0" algn="l">
              <a:buFont typeface="Arial"/>
              <a:buNone/>
              <a:defRPr/>
            </a:pPr>
            <a:r>
              <a:rPr sz="3100" b="1">
                <a:solidFill>
                  <a:schemeClr val="tx2"/>
                </a:solidFill>
              </a:rPr>
              <a:t>БОЕВЫХ ДЕЙСТВИЙ</a:t>
            </a:r>
            <a:endParaRPr/>
          </a:p>
          <a:p>
            <a:pPr marL="0" indent="0" algn="l">
              <a:buFont typeface="Arial"/>
              <a:buNone/>
              <a:defRPr/>
            </a:pPr>
            <a:endParaRPr sz="1600"/>
          </a:p>
          <a:p>
            <a:pPr marL="0" indent="0" algn="l">
              <a:buFont typeface="Arial"/>
              <a:buNone/>
              <a:defRPr/>
            </a:pPr>
            <a:r>
              <a:rPr sz="1600" b="1">
                <a:solidFill>
                  <a:schemeClr val="bg1"/>
                </a:solidFill>
              </a:rPr>
              <a:t>БЛАГОДАРИМ ВАС ЗА ПОДДЕРЖКУ </a:t>
            </a:r>
            <a:endParaRPr sz="1600" b="1">
              <a:solidFill>
                <a:schemeClr val="bg1"/>
              </a:solidFill>
            </a:endParaRPr>
          </a:p>
          <a:p>
            <a:pPr marL="0" indent="0" algn="l">
              <a:buFont typeface="Arial"/>
              <a:buNone/>
              <a:defRPr/>
            </a:pPr>
            <a:r>
              <a:rPr sz="1600" b="1">
                <a:solidFill>
                  <a:schemeClr val="bg1"/>
                </a:solidFill>
              </a:rPr>
              <a:t>И ВЕРУ В НАШЕ ДЕЛО!</a:t>
            </a:r>
            <a:endParaRPr sz="1600" b="1">
              <a:solidFill>
                <a:schemeClr val="bg1"/>
              </a:solidFill>
            </a:endParaRPr>
          </a:p>
          <a:p>
            <a:pPr marL="0" indent="0" algn="l">
              <a:buFont typeface="Arial"/>
              <a:buNone/>
              <a:defRPr/>
            </a:pPr>
            <a:endParaRPr b="1">
              <a:solidFill>
                <a:schemeClr val="bg1"/>
              </a:solidFill>
            </a:endParaRPr>
          </a:p>
          <a:p>
            <a:pPr marL="0" indent="0" algn="l">
              <a:buFont typeface="Arial"/>
              <a:buNone/>
              <a:defRPr/>
            </a:pPr>
            <a:r>
              <a:rPr sz="1600" b="1">
                <a:solidFill>
                  <a:schemeClr val="bg1"/>
                </a:solidFill>
              </a:rPr>
              <a:t>                   </a:t>
            </a:r>
            <a:r>
              <a:rPr sz="1600" b="1">
                <a:solidFill>
                  <a:schemeClr val="bg1"/>
                </a:solidFill>
              </a:rPr>
              <a:t>ОКАЗАТЬ ПОМОЩЬ</a:t>
            </a:r>
            <a:endParaRPr sz="1600" b="1">
              <a:solidFill>
                <a:schemeClr val="bg1"/>
              </a:solidFill>
            </a:endParaRPr>
          </a:p>
        </p:txBody>
      </p:sp>
      <p:sp>
        <p:nvSpPr>
          <p:cNvPr id="1582059398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8" y="1600200"/>
            <a:ext cx="5384799" cy="452596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65000" lnSpcReduction="7000"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indent="0">
              <a:buFont typeface="Arial"/>
              <a:buNone/>
              <a:defRPr/>
            </a:pPr>
            <a:r>
              <a:rPr sz="2500"/>
              <a:t>ДОБРОВОЛЬНОЕ ДВИЖЕНИЕ НА ПОСТОЯННОЙ ОСНОВЕ ПОДДЕРЖИВАЕТ 7 ПОДРАЗДЕЛЕИЙ НА ФРОНТЕ, ПОДДЕРЖИВАЕМ ВОЕННОСЛУЖАЩИХ В ГОСПИТАЛЯХ. </a:t>
            </a:r>
            <a:endParaRPr sz="2500"/>
          </a:p>
          <a:p>
            <a:pPr marL="0" indent="0">
              <a:buFont typeface="Arial"/>
              <a:buNone/>
              <a:defRPr/>
            </a:pPr>
            <a:r>
              <a:rPr sz="2500"/>
              <a:t>ЗА 2024 ГОД ОРГАНИЗОВАЛИ СБОР И ПЕРЕДАЧУ ГУМАНИТАРНОЙ ПОМОЩИ В РАЗМЕРЕ ПРЕВЫШАЮЩИМ 10 МЛН. РУБЛЕЙ. ТАКЖЕ ОКАЗЫВАЕМ АДРЕСНУЮ ПОМОЩЬ ВЕТЕРАНАМ В ПОЛУЧЕНИИ ВЫПЛАТ ПО РАНЕНИЯМ, ПСИХОЛОГИЧЕСКУЮ И ЮРИДИЧЕСКУЮ ПОМОЩЬ. </a:t>
            </a:r>
            <a:endParaRPr sz="2500"/>
          </a:p>
          <a:p>
            <a:pPr marL="0" indent="0">
              <a:buFont typeface="Arial"/>
              <a:buNone/>
              <a:defRPr/>
            </a:pPr>
            <a:endParaRPr sz="2500"/>
          </a:p>
          <a:p>
            <a:pPr marL="0" indent="0">
              <a:buFont typeface="Arial"/>
              <a:buNone/>
              <a:defRPr/>
            </a:pPr>
            <a:r>
              <a:rPr sz="2500"/>
              <a:t>МЫ ДЕЛОМ ДОКАЗАЛИ ЭФФЕКТИВНОСТЬ РАБОТЫ </a:t>
            </a:r>
            <a:r>
              <a:rPr lang="ru-RU" sz="25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НАШЕЙ</a:t>
            </a:r>
            <a:r>
              <a:rPr sz="2500"/>
              <a:t> КОМАНДЫ!</a:t>
            </a:r>
            <a:endParaRPr sz="2500"/>
          </a:p>
          <a:p>
            <a:pPr marL="0" indent="0">
              <a:buFont typeface="Arial"/>
              <a:buNone/>
              <a:defRPr/>
            </a:pPr>
            <a:endParaRPr sz="2500"/>
          </a:p>
          <a:p>
            <a:pPr marL="0" indent="0">
              <a:buFont typeface="Arial"/>
              <a:buNone/>
              <a:defRPr/>
            </a:pPr>
            <a:r>
              <a:rPr sz="2500"/>
              <a:t>НАШИ ПАРНИ БЬЮТСЯ ЗА СУДЬБУ </a:t>
            </a:r>
            <a:endParaRPr sz="2500"/>
          </a:p>
          <a:p>
            <a:pPr marL="0" indent="0">
              <a:buFont typeface="Arial"/>
              <a:buNone/>
              <a:defRPr/>
            </a:pPr>
            <a:r>
              <a:rPr sz="2500"/>
              <a:t>НАШЕГО </a:t>
            </a:r>
            <a:r>
              <a:rPr sz="2500"/>
              <a:t>ОТЕЧЕСТВА!</a:t>
            </a:r>
            <a:endParaRPr sz="2500"/>
          </a:p>
          <a:p>
            <a:pPr marL="0" indent="0">
              <a:buFont typeface="Arial"/>
              <a:buNone/>
              <a:defRPr/>
            </a:pPr>
            <a:endParaRPr sz="2500"/>
          </a:p>
          <a:p>
            <a:pPr marL="0" indent="0">
              <a:buFont typeface="Arial"/>
              <a:buNone/>
              <a:defRPr/>
            </a:pPr>
            <a:r>
              <a:rPr sz="2500"/>
              <a:t>НАШ ДОЛГ ПОЗАБОТИТЬСЯ О НИХ НА ФРОНТЕ И В ТЫЛУ!</a:t>
            </a:r>
            <a:r>
              <a:rPr/>
              <a:t> </a:t>
            </a:r>
            <a:endParaRPr sz="2500"/>
          </a:p>
        </p:txBody>
      </p:sp>
      <p:pic>
        <p:nvPicPr>
          <p:cNvPr id="1631549866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882285" y="4571024"/>
            <a:ext cx="1620224" cy="1620224"/>
          </a:xfrm>
          <a:prstGeom prst="rect">
            <a:avLst/>
          </a:prstGeom>
        </p:spPr>
      </p:pic>
      <p:pic>
        <p:nvPicPr>
          <p:cNvPr id="1515855682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108594" y="6019798"/>
            <a:ext cx="766265" cy="7524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R7-Office/2024.1.1.375</Application>
  <DocSecurity>0</DocSecurity>
  <PresentationFormat/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 1</vt:lpstr>
      <vt:lpstr>Slide 1</vt:lpstr>
      <vt:lpstr>Slide 2</vt:lpstr>
      <vt:lpstr>Slide 3</vt:lpstr>
      <vt:lpstr>Slide 4</vt:lpstr>
      <vt:lpstr>Slide 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cp:keywords/>
  <dc:description/>
  <dc:identifier/>
  <dc:language>ru-RU</dc:language>
  <cp:lastModifiedBy>Skat Kat</cp:lastModifiedBy>
  <cp:revision>8</cp:revision>
  <dcterms:created xsi:type="dcterms:W3CDTF">2023-08-25T13:22:51Z</dcterms:created>
  <dcterms:modified xsi:type="dcterms:W3CDTF">2025-06-13T09:38:36Z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1</vt:i4>
  </property>
  <property fmtid="{D5CDD505-2E9C-101B-9397-08002B2CF9AE}" pid="4" name="PresentationFormat">
    <vt:lpwstr>Широкоэкранный</vt:lpwstr>
  </property>
  <property fmtid="{D5CDD505-2E9C-101B-9397-08002B2CF9AE}" pid="5" name="Slides">
    <vt:i4>1</vt:i4>
  </property>
</Properties>
</file>