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57" r:id="rId3"/>
    <p:sldId id="258" r:id="rId4"/>
    <p:sldId id="271" r:id="rId5"/>
    <p:sldId id="261" r:id="rId6"/>
    <p:sldId id="265" r:id="rId7"/>
    <p:sldId id="270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70"/>
    <a:srgbClr val="FF6600"/>
    <a:srgbClr val="F8DB08"/>
    <a:srgbClr val="F0EA00"/>
    <a:srgbClr val="FF3300"/>
    <a:srgbClr val="FFCC00"/>
    <a:srgbClr val="FF3101"/>
    <a:srgbClr val="660066"/>
    <a:srgbClr val="FFCF01"/>
    <a:srgbClr val="FF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946" y="-23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FB78BB-BB3E-4157-9B26-E53512B2AC6F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646E27-137E-4AB3-9EC2-54D6002C8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8537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46E27-137E-4AB3-9EC2-54D6002C8FF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6424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46E27-137E-4AB3-9EC2-54D6002C8FF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6424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73D00-2879-4D7D-8A96-3AC2E7F0D27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6873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7557-FAE7-4177-B873-142D050F4E07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F8848-E8C5-4679-A208-F2FCA6669D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7263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7557-FAE7-4177-B873-142D050F4E07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F8848-E8C5-4679-A208-F2FCA6669D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3185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7557-FAE7-4177-B873-142D050F4E07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F8848-E8C5-4679-A208-F2FCA6669D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3076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29822-886B-4416-BC93-86709B941B3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2CFF-1E37-489D-92EB-C39C45684C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3279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29822-886B-4416-BC93-86709B941B3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2CFF-1E37-489D-92EB-C39C45684C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3149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29822-886B-4416-BC93-86709B941B3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2CFF-1E37-489D-92EB-C39C45684C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7662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29822-886B-4416-BC93-86709B941B3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2CFF-1E37-489D-92EB-C39C45684C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3218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29822-886B-4416-BC93-86709B941B3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2CFF-1E37-489D-92EB-C39C45684C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965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29822-886B-4416-BC93-86709B941B3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2CFF-1E37-489D-92EB-C39C45684C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9365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29822-886B-4416-BC93-86709B941B3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2CFF-1E37-489D-92EB-C39C45684C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74399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29822-886B-4416-BC93-86709B941B3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2CFF-1E37-489D-92EB-C39C45684C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7292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7557-FAE7-4177-B873-142D050F4E07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F8848-E8C5-4679-A208-F2FCA6669D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999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29822-886B-4416-BC93-86709B941B3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2CFF-1E37-489D-92EB-C39C45684C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51335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29822-886B-4416-BC93-86709B941B3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2CFF-1E37-489D-92EB-C39C45684C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80376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29822-886B-4416-BC93-86709B941B3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2CFF-1E37-489D-92EB-C39C45684C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6167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7557-FAE7-4177-B873-142D050F4E07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F8848-E8C5-4679-A208-F2FCA6669D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31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7557-FAE7-4177-B873-142D050F4E07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F8848-E8C5-4679-A208-F2FCA6669D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7488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7557-FAE7-4177-B873-142D050F4E07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F8848-E8C5-4679-A208-F2FCA6669D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7028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7557-FAE7-4177-B873-142D050F4E07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F8848-E8C5-4679-A208-F2FCA6669D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4576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7557-FAE7-4177-B873-142D050F4E07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F8848-E8C5-4679-A208-F2FCA6669D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102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7557-FAE7-4177-B873-142D050F4E07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F8848-E8C5-4679-A208-F2FCA6669D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2721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7557-FAE7-4177-B873-142D050F4E07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F8848-E8C5-4679-A208-F2FCA6669D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5136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E7557-FAE7-4177-B873-142D050F4E07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F8848-E8C5-4679-A208-F2FCA6669D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375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29822-886B-4416-BC93-86709B941B3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A2CFF-1E37-489D-92EB-C39C45684C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4310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Relationship Id="rId9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981200" y="735965"/>
            <a:ext cx="823976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+mn-lt"/>
              </a:rPr>
              <a:t>«УВИНСКОЕ МЕСТНОЕ ОБЩЕСТВЕННОЕ ДВИЖЕНИЕ «ПЕДАГОГИЧЕСКАЯ ИНИЦИАТИВА»</a:t>
            </a:r>
            <a:endParaRPr lang="ru-RU" sz="2800" b="1" dirty="0">
              <a:latin typeface="+mn-lt"/>
            </a:endParaRPr>
          </a:p>
        </p:txBody>
      </p:sp>
      <p:pic>
        <p:nvPicPr>
          <p:cNvPr id="13" name="Picture 2" descr="C:\Users\Bella\Downloads\image_7154133_14248893.png"/>
          <p:cNvPicPr>
            <a:picLocks noChangeAspect="1" noChangeArrowheads="1"/>
          </p:cNvPicPr>
          <p:nvPr/>
        </p:nvPicPr>
        <p:blipFill>
          <a:blip r:embed="rId2" cstate="print"/>
          <a:srcRect t="47239"/>
          <a:stretch>
            <a:fillRect/>
          </a:stretch>
        </p:blipFill>
        <p:spPr bwMode="auto">
          <a:xfrm>
            <a:off x="5740400" y="3454093"/>
            <a:ext cx="6451600" cy="3403907"/>
          </a:xfrm>
          <a:prstGeom prst="rect">
            <a:avLst/>
          </a:prstGeom>
          <a:noFill/>
        </p:spPr>
      </p:pic>
      <p:pic>
        <p:nvPicPr>
          <p:cNvPr id="11" name="Picture 4" descr="C:\Users\Bella\Downloads\OJofphcFyK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303" y="2489200"/>
            <a:ext cx="4479537" cy="254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9743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41360" y="2259082"/>
            <a:ext cx="3571240" cy="143001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56184" y="393784"/>
            <a:ext cx="102524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Цели деятельности: </a:t>
            </a:r>
          </a:p>
          <a:p>
            <a:r>
              <a:rPr lang="ru-RU" sz="2400" b="1" dirty="0" smtClean="0"/>
              <a:t>- поддержка профессиональных инициатив педагогических работников;</a:t>
            </a:r>
          </a:p>
          <a:p>
            <a:r>
              <a:rPr lang="ru-RU" sz="2400" b="1" dirty="0" smtClean="0"/>
              <a:t>- поддержка социальных, культурных, образовательных, научных, духовных спортивно-оздоровительных потребностей граждан.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/>
          <a:srcRect l="47047" t="8182" r="21578" b="6824"/>
          <a:stretch/>
        </p:blipFill>
        <p:spPr>
          <a:xfrm>
            <a:off x="0" y="3112008"/>
            <a:ext cx="1551682" cy="272567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391920" y="2283544"/>
            <a:ext cx="70002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70"/>
                </a:solidFill>
              </a:rPr>
              <a:t>Основные виды деятельности: </a:t>
            </a:r>
          </a:p>
          <a:p>
            <a:r>
              <a:rPr lang="ru-RU" sz="2000" b="1" dirty="0" smtClean="0"/>
              <a:t>- осуществление культурно-массовых, спортивных мероприятий, направленных на поддержку профессиональных инициатив педагогических работников;</a:t>
            </a:r>
          </a:p>
          <a:p>
            <a:r>
              <a:rPr lang="ru-RU" sz="2000" b="1" dirty="0" smtClean="0"/>
              <a:t>-участие в реализации государственных и общественных программ направленных на организацию обучения и воспитания детей.</a:t>
            </a:r>
            <a:endParaRPr lang="ru-RU" sz="2000" b="1" dirty="0"/>
          </a:p>
        </p:txBody>
      </p:sp>
      <p:pic>
        <p:nvPicPr>
          <p:cNvPr id="10" name="Picture 4" descr="C:\Users\Bella\Downloads\OJofphcFyK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6080" y="5820030"/>
            <a:ext cx="1579708" cy="89573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346960" y="6217921"/>
            <a:ext cx="9845040" cy="335280"/>
          </a:xfrm>
          <a:prstGeom prst="rect">
            <a:avLst/>
          </a:prstGeom>
          <a:solidFill>
            <a:srgbClr val="00007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 defTabSz="1371600">
              <a:buClrTx/>
              <a:defRPr/>
            </a:pPr>
            <a:endParaRPr lang="ru-RU" sz="2700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12640" y="4573677"/>
            <a:ext cx="69494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70"/>
                </a:solidFill>
              </a:rPr>
              <a:t>Волонтёры нашей организации помогали проводить обучающие семинары и мастер-классы по вожатском мастерству, наставничеству, </a:t>
            </a:r>
            <a:r>
              <a:rPr lang="ru-RU" b="1" dirty="0" err="1" smtClean="0">
                <a:solidFill>
                  <a:srgbClr val="000070"/>
                </a:solidFill>
              </a:rPr>
              <a:t>медиа-коммуникациям</a:t>
            </a:r>
            <a:r>
              <a:rPr lang="ru-RU" b="1" dirty="0" smtClean="0">
                <a:solidFill>
                  <a:srgbClr val="000070"/>
                </a:solidFill>
              </a:rPr>
              <a:t>, </a:t>
            </a:r>
            <a:r>
              <a:rPr lang="ru-RU" b="1" dirty="0" smtClean="0">
                <a:solidFill>
                  <a:srgbClr val="000070"/>
                </a:solidFill>
              </a:rPr>
              <a:t>участвовали в организации </a:t>
            </a:r>
            <a:r>
              <a:rPr lang="ru-RU" b="1" dirty="0" err="1" smtClean="0">
                <a:solidFill>
                  <a:srgbClr val="000070"/>
                </a:solidFill>
              </a:rPr>
              <a:t>эко-акций</a:t>
            </a:r>
            <a:r>
              <a:rPr lang="ru-RU" b="1" dirty="0" smtClean="0">
                <a:solidFill>
                  <a:srgbClr val="000070"/>
                </a:solidFill>
              </a:rPr>
              <a:t>, профильных смен, </a:t>
            </a:r>
            <a:r>
              <a:rPr lang="ru-RU" b="1" dirty="0" err="1" smtClean="0">
                <a:solidFill>
                  <a:srgbClr val="000070"/>
                </a:solidFill>
              </a:rPr>
              <a:t>турслётов</a:t>
            </a:r>
            <a:r>
              <a:rPr lang="ru-RU" b="1" dirty="0" smtClean="0">
                <a:solidFill>
                  <a:srgbClr val="000070"/>
                </a:solidFill>
              </a:rPr>
              <a:t>, освещали мероприятия районного и республиканского уровня.</a:t>
            </a:r>
            <a:endParaRPr lang="ru-RU" b="1" dirty="0">
              <a:solidFill>
                <a:srgbClr val="00007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514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734560" y="1684974"/>
            <a:ext cx="704088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tabLst/>
              <a:defRPr/>
            </a:pPr>
            <a:endParaRPr lang="ru-RU" sz="200" b="1" dirty="0" smtClean="0">
              <a:solidFill>
                <a:srgbClr val="000070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Clr>
                <a:srgbClr val="FF0000"/>
              </a:buClr>
              <a:defRPr/>
            </a:pPr>
            <a:r>
              <a:rPr lang="ru-RU" sz="2000" b="1" dirty="0" smtClean="0">
                <a:solidFill>
                  <a:srgbClr val="000070"/>
                </a:solidFill>
              </a:rPr>
              <a:t>За время работы на платформе </a:t>
            </a:r>
            <a:r>
              <a:rPr lang="ru-RU" sz="2000" b="1" dirty="0" err="1" smtClean="0">
                <a:solidFill>
                  <a:srgbClr val="000070"/>
                </a:solidFill>
              </a:rPr>
              <a:t>Добро.ру</a:t>
            </a:r>
            <a:r>
              <a:rPr lang="ru-RU" sz="2000" b="1" dirty="0" smtClean="0">
                <a:solidFill>
                  <a:srgbClr val="000070"/>
                </a:solidFill>
              </a:rPr>
              <a:t> наша организация вовлекла в волонтёрскую </a:t>
            </a:r>
            <a:r>
              <a:rPr lang="ru-RU" sz="2000" b="1" dirty="0" smtClean="0">
                <a:solidFill>
                  <a:srgbClr val="000070"/>
                </a:solidFill>
              </a:rPr>
              <a:t>деятельность</a:t>
            </a:r>
          </a:p>
          <a:p>
            <a:pPr lvl="0">
              <a:buClr>
                <a:srgbClr val="FF0000"/>
              </a:buClr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75 </a:t>
            </a:r>
            <a:r>
              <a:rPr lang="ru-RU" sz="2000" b="1" dirty="0" smtClean="0">
                <a:solidFill>
                  <a:srgbClr val="000070"/>
                </a:solidFill>
              </a:rPr>
              <a:t>человек с общим объемом волонтёрских часов </a:t>
            </a:r>
            <a:r>
              <a:rPr lang="ru-RU" sz="2000" b="1" dirty="0" smtClean="0">
                <a:solidFill>
                  <a:srgbClr val="FF0000"/>
                </a:solidFill>
              </a:rPr>
              <a:t>1608</a:t>
            </a:r>
            <a:r>
              <a:rPr lang="ru-RU" sz="2000" b="1" dirty="0" smtClean="0">
                <a:solidFill>
                  <a:srgbClr val="000070"/>
                </a:solidFill>
              </a:rPr>
              <a:t>. </a:t>
            </a:r>
            <a:endParaRPr lang="ru-RU" sz="2000" b="1" dirty="0" smtClean="0">
              <a:solidFill>
                <a:srgbClr val="00007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ru-RU" sz="2000" b="1" dirty="0" smtClean="0">
              <a:solidFill>
                <a:srgbClr val="000070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Clr>
                <a:srgbClr val="FF0000"/>
              </a:buClr>
              <a:buFont typeface="Wingdings" pitchFamily="2" charset="2"/>
              <a:buChar char="§"/>
              <a:defRPr/>
            </a:pPr>
            <a:endParaRPr lang="ru-RU" sz="2000" b="1" dirty="0" smtClean="0">
              <a:solidFill>
                <a:srgbClr val="000070"/>
              </a:solidFill>
            </a:endParaRPr>
          </a:p>
          <a:p>
            <a:pPr lvl="0">
              <a:buClr>
                <a:srgbClr val="FF0000"/>
              </a:buClr>
              <a:buFont typeface="Wingdings" pitchFamily="2" charset="2"/>
              <a:buChar char="§"/>
              <a:defRPr/>
            </a:pPr>
            <a:endParaRPr lang="ru-RU" sz="2000" b="1" dirty="0" smtClean="0">
              <a:solidFill>
                <a:srgbClr val="0000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164080" y="196706"/>
            <a:ext cx="9549383" cy="823302"/>
          </a:xfrm>
          <a:prstGeom prst="rect">
            <a:avLst/>
          </a:prstGeom>
          <a:solidFill>
            <a:srgbClr val="000099"/>
          </a:solidFill>
        </p:spPr>
        <p:txBody>
          <a:bodyPr wrap="square">
            <a:sp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9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Наша деятельность:</a:t>
            </a:r>
            <a:endParaRPr kumimoji="0" lang="ru-RU" sz="2800" b="1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1050" b="1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4" descr="C:\Users\Bella\Downloads\OJofphcFyK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" y="110110"/>
            <a:ext cx="1579708" cy="89573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0" y="1130698"/>
            <a:ext cx="4335780" cy="5727302"/>
          </a:xfrm>
          <a:prstGeom prst="rect">
            <a:avLst/>
          </a:prstGeom>
          <a:solidFill>
            <a:srgbClr val="F1EB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59" tIns="53579" rIns="107159" bIns="53579" rtlCol="0" anchor="ctr"/>
          <a:lstStyle/>
          <a:p>
            <a:pPr algn="ctr"/>
            <a:endParaRPr lang="ru-RU"/>
          </a:p>
        </p:txBody>
      </p:sp>
      <p:pic>
        <p:nvPicPr>
          <p:cNvPr id="19" name="Picture 2" descr="D:\журналистика\фото юнкоры\0ahKA1zSN4g.jpg"/>
          <p:cNvPicPr>
            <a:picLocks noChangeAspect="1" noChangeArrowheads="1"/>
          </p:cNvPicPr>
          <p:nvPr/>
        </p:nvPicPr>
        <p:blipFill>
          <a:blip r:embed="rId4" cstate="print"/>
          <a:srcRect t="10784"/>
          <a:stretch>
            <a:fillRect/>
          </a:stretch>
        </p:blipFill>
        <p:spPr bwMode="auto">
          <a:xfrm>
            <a:off x="66040" y="1232548"/>
            <a:ext cx="1841236" cy="123201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5" cstate="print"/>
          <a:srcRect l="28289" t="37474" r="43942" b="11572"/>
          <a:stretch>
            <a:fillRect/>
          </a:stretch>
        </p:blipFill>
        <p:spPr bwMode="auto">
          <a:xfrm>
            <a:off x="2915920" y="5380443"/>
            <a:ext cx="1233109" cy="1272734"/>
          </a:xfrm>
          <a:prstGeom prst="rect">
            <a:avLst/>
          </a:prstGeom>
          <a:noFill/>
          <a:ln w="28575">
            <a:solidFill>
              <a:srgbClr val="000070"/>
            </a:solidFill>
            <a:miter lim="800000"/>
            <a:headEnd/>
            <a:tailEnd/>
          </a:ln>
        </p:spPr>
      </p:pic>
      <p:pic>
        <p:nvPicPr>
          <p:cNvPr id="23" name="Picture 4" descr="https://sun9-20.userapi.com/impg/MTm5kryU-50mJ1-Qn2yiCaqH7z0f39L7TqgBrA/6N3aGJj_yjM.jpg?size=2560x1707&amp;quality=95&amp;sign=52451433dba80fb9ffa8e99a098f9d23&amp;type=album"/>
          <p:cNvPicPr>
            <a:picLocks noChangeAspect="1" noChangeArrowheads="1"/>
          </p:cNvPicPr>
          <p:nvPr/>
        </p:nvPicPr>
        <p:blipFill>
          <a:blip r:embed="rId6" cstate="print"/>
          <a:srcRect b="23742"/>
          <a:stretch>
            <a:fillRect/>
          </a:stretch>
        </p:blipFill>
        <p:spPr bwMode="auto">
          <a:xfrm>
            <a:off x="2113280" y="4058922"/>
            <a:ext cx="2075112" cy="115315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27" name="Picture 2" descr="C:\Users\Белла\Downloads\2wV8KcKdqo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7160" y="4082220"/>
            <a:ext cx="1869019" cy="1124004"/>
          </a:xfrm>
          <a:prstGeom prst="rect">
            <a:avLst/>
          </a:prstGeom>
          <a:noFill/>
          <a:ln w="28575">
            <a:solidFill>
              <a:srgbClr val="000070"/>
            </a:solidFill>
          </a:ln>
        </p:spPr>
      </p:pic>
      <p:pic>
        <p:nvPicPr>
          <p:cNvPr id="28" name="Рисунок 27" descr="https://sun9-21.userapi.com/impg/0cTzn3FwFQWUCtyw-iV7watBh7yQRXeG1G6adQ/3drIjmj_NLk.jpg?size=2560x1707&amp;quality=96&amp;sign=2ef4c8d6f10d59f1ba8dda0aa4ae668a&amp;type=album"/>
          <p:cNvPicPr/>
          <p:nvPr/>
        </p:nvPicPr>
        <p:blipFill>
          <a:blip r:embed="rId8" cstate="print"/>
          <a:srcRect l="3480" t="14350" r="2195" b="25208"/>
          <a:stretch>
            <a:fillRect/>
          </a:stretch>
        </p:blipFill>
        <p:spPr bwMode="auto">
          <a:xfrm>
            <a:off x="137160" y="5381580"/>
            <a:ext cx="2613347" cy="1274527"/>
          </a:xfrm>
          <a:prstGeom prst="rect">
            <a:avLst/>
          </a:prstGeom>
          <a:noFill/>
          <a:ln w="28575">
            <a:solidFill>
              <a:srgbClr val="000070"/>
            </a:solidFill>
            <a:miter lim="800000"/>
            <a:headEnd/>
            <a:tailEnd/>
          </a:ln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3302FAF7-3BAF-4FCE-93C6-DAA6A87D577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34" t="2670" r="1267" b="2116"/>
          <a:stretch>
            <a:fillRect/>
          </a:stretch>
        </p:blipFill>
        <p:spPr>
          <a:xfrm>
            <a:off x="100471" y="2550160"/>
            <a:ext cx="2388729" cy="1402080"/>
          </a:xfrm>
          <a:prstGeom prst="rect">
            <a:avLst/>
          </a:prstGeom>
          <a:ln w="28575">
            <a:solidFill>
              <a:srgbClr val="000070"/>
            </a:solidFill>
          </a:ln>
        </p:spPr>
      </p:pic>
      <p:pic>
        <p:nvPicPr>
          <p:cNvPr id="31" name="Picture 4" descr="https://sun9-42.userapi.com/impg/0-gUIa0X-SMOtXz-8cg-tAlGKr1pQcyc2CyQzA/tJKbO5jEBGg.jpg?size=2560x1440&amp;quality=96&amp;sign=ad887a3ac66e49cbca72b6648bfa7649&amp;type=album"/>
          <p:cNvPicPr>
            <a:picLocks noChangeAspect="1" noChangeArrowheads="1"/>
          </p:cNvPicPr>
          <p:nvPr/>
        </p:nvPicPr>
        <p:blipFill>
          <a:blip r:embed="rId10" cstate="print"/>
          <a:srcRect t="4904"/>
          <a:stretch>
            <a:fillRect/>
          </a:stretch>
        </p:blipFill>
        <p:spPr bwMode="auto">
          <a:xfrm>
            <a:off x="2031306" y="1239519"/>
            <a:ext cx="2174934" cy="1224031"/>
          </a:xfrm>
          <a:prstGeom prst="rect">
            <a:avLst/>
          </a:prstGeom>
          <a:noFill/>
          <a:ln w="28575">
            <a:solidFill>
              <a:srgbClr val="000070"/>
            </a:solidFill>
          </a:ln>
        </p:spPr>
      </p:pic>
      <p:pic>
        <p:nvPicPr>
          <p:cNvPr id="32" name="Picture 5" descr="C:\Users\Ирина Пичугина\Downloads\dH5FPxPwQLY.jpg"/>
          <p:cNvPicPr>
            <a:picLocks noChangeAspect="1" noChangeArrowheads="1"/>
          </p:cNvPicPr>
          <p:nvPr/>
        </p:nvPicPr>
        <p:blipFill>
          <a:blip r:embed="rId11" cstate="print"/>
          <a:srcRect l="25792" t="11090" r="22421" b="20024"/>
          <a:stretch>
            <a:fillRect/>
          </a:stretch>
        </p:blipFill>
        <p:spPr bwMode="auto">
          <a:xfrm>
            <a:off x="2614570" y="2567545"/>
            <a:ext cx="1561190" cy="1384695"/>
          </a:xfrm>
          <a:prstGeom prst="rect">
            <a:avLst/>
          </a:prstGeom>
          <a:noFill/>
          <a:ln w="28575">
            <a:solidFill>
              <a:srgbClr val="000070"/>
            </a:solidFill>
          </a:ln>
        </p:spPr>
      </p:pic>
      <p:pic>
        <p:nvPicPr>
          <p:cNvPr id="34" name="Picture 2" descr="https://sun116-2.userapi.com/impg/Ty__vfkx3yg7tDYMLyNpO3O6X2bsOlTzen7MOg/chynTTbqSso.jpg?size=2560x1706&amp;quality=95&amp;sign=cfebb74395540fae47a9c47ae83e9899&amp;type=album"/>
          <p:cNvPicPr>
            <a:picLocks noChangeAspect="1" noChangeArrowheads="1"/>
          </p:cNvPicPr>
          <p:nvPr/>
        </p:nvPicPr>
        <p:blipFill>
          <a:blip r:embed="rId12" cstate="print"/>
          <a:srcRect t="17878"/>
          <a:stretch>
            <a:fillRect/>
          </a:stretch>
        </p:blipFill>
        <p:spPr bwMode="auto">
          <a:xfrm flipH="1">
            <a:off x="5114406" y="3362959"/>
            <a:ext cx="5970154" cy="32672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2922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579120" y="3403600"/>
            <a:ext cx="4124960" cy="32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/>
          <a:srcRect l="11071" r="10318"/>
          <a:stretch/>
        </p:blipFill>
        <p:spPr>
          <a:xfrm>
            <a:off x="1385823" y="1514752"/>
            <a:ext cx="3063240" cy="16765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226161">
            <a:off x="608842" y="1991791"/>
            <a:ext cx="600858" cy="6970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06720" y="1837374"/>
            <a:ext cx="644144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tabLst/>
              <a:defRPr/>
            </a:pPr>
            <a:endParaRPr lang="ru-RU" sz="1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tabLst/>
              <a:defRPr/>
            </a:pPr>
            <a:r>
              <a:rPr kumimoji="0" lang="ru-RU" b="1" i="0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Реализовано</a:t>
            </a:r>
            <a:r>
              <a:rPr kumimoji="0" lang="ru-RU" b="1" i="0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педагогами  - 4 </a:t>
            </a:r>
            <a:r>
              <a:rPr kumimoji="0" lang="ru-RU" b="1" i="0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грантовых</a:t>
            </a:r>
            <a:r>
              <a:rPr kumimoji="0" lang="ru-RU" b="1" i="0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проекта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tabLst/>
              <a:defRPr/>
            </a:pPr>
            <a:endParaRPr kumimoji="0" lang="ru-RU" sz="100" b="1" i="0" u="sng" strike="noStrike" kern="1200" cap="none" spc="0" normalizeH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tabLst/>
              <a:defRPr/>
            </a:pPr>
            <a:endParaRPr lang="ru-RU" sz="100" b="1" u="sng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tabLst/>
              <a:defRPr/>
            </a:pPr>
            <a:endParaRPr kumimoji="0" lang="ru-RU" sz="100" b="1" i="0" u="sng" strike="noStrike" kern="1200" cap="none" spc="0" normalizeH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Char char="q"/>
              <a:tabLst/>
              <a:defRPr/>
            </a:pPr>
            <a:r>
              <a:rPr lang="ru-RU" dirty="0" smtClean="0"/>
              <a:t>Детская </a:t>
            </a:r>
            <a:r>
              <a:rPr lang="ru-RU" dirty="0" err="1" smtClean="0"/>
              <a:t>медиа-лаборатория</a:t>
            </a:r>
            <a:r>
              <a:rPr lang="ru-RU" dirty="0" smtClean="0"/>
              <a:t> «КУРС»</a:t>
            </a:r>
          </a:p>
          <a:p>
            <a:pPr lvl="0"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ru-RU" dirty="0" smtClean="0"/>
              <a:t>Районный </a:t>
            </a:r>
            <a:r>
              <a:rPr lang="ru-RU" dirty="0" err="1" smtClean="0"/>
              <a:t>медиацентр</a:t>
            </a:r>
            <a:r>
              <a:rPr lang="ru-RU" dirty="0" smtClean="0"/>
              <a:t> для подростков и молодежи «</a:t>
            </a:r>
            <a:r>
              <a:rPr lang="ru-RU" dirty="0" err="1" smtClean="0"/>
              <a:t>SparKids</a:t>
            </a:r>
            <a:r>
              <a:rPr lang="ru-RU" dirty="0" smtClean="0"/>
              <a:t>»</a:t>
            </a:r>
          </a:p>
          <a:p>
            <a:pPr lvl="0"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/>
              <a:t>Инклюзивная творческая мастерская «</a:t>
            </a:r>
            <a:r>
              <a:rPr lang="ru-RU" dirty="0" err="1" smtClean="0"/>
              <a:t>ТерраКОТ</a:t>
            </a:r>
            <a:r>
              <a:rPr lang="ru-RU" dirty="0" smtClean="0"/>
              <a:t>»</a:t>
            </a:r>
          </a:p>
          <a:p>
            <a:pPr lvl="0"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ru-RU" dirty="0" smtClean="0"/>
              <a:t>Развитие личностного потенциала подростков «</a:t>
            </a:r>
            <a:r>
              <a:rPr lang="ru-RU" dirty="0" err="1" smtClean="0"/>
              <a:t>неУРОКИ</a:t>
            </a:r>
            <a:r>
              <a:rPr lang="ru-RU" dirty="0" smtClean="0"/>
              <a:t>»</a:t>
            </a:r>
          </a:p>
          <a:p>
            <a:pPr lvl="0">
              <a:buClr>
                <a:srgbClr val="FF0000"/>
              </a:buClr>
              <a:buFont typeface="Wingdings" pitchFamily="2" charset="2"/>
              <a:buChar char="§"/>
              <a:defRPr/>
            </a:pPr>
            <a:endParaRPr lang="ru-RU" dirty="0" smtClean="0"/>
          </a:p>
          <a:p>
            <a:pPr>
              <a:buClr>
                <a:srgbClr val="FF0000"/>
              </a:buClr>
              <a:defRPr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Реализовано воспитанниками – 6 </a:t>
            </a:r>
            <a:r>
              <a:rPr 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грантовых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проектов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«Атмосферная зона»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Медиаклуб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CommUnity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Апгрейд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Увинского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ЗАГСа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«Проектная лаборатория»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«Клуб «Страт»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«Нылга на спорте»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Агростарт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Clr>
                <a:srgbClr val="FF0000"/>
              </a:buClr>
              <a:buFont typeface="Wingdings" pitchFamily="2" charset="2"/>
              <a:buChar char="§"/>
              <a:defRPr/>
            </a:pPr>
            <a:endParaRPr lang="ru-RU" dirty="0" smtClean="0"/>
          </a:p>
          <a:p>
            <a:pPr lvl="0">
              <a:buClr>
                <a:srgbClr val="FF0000"/>
              </a:buClr>
              <a:buFont typeface="Wingdings" pitchFamily="2" charset="2"/>
              <a:buChar char="§"/>
              <a:defRPr/>
            </a:pPr>
            <a:endParaRPr lang="ru-RU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164080" y="257666"/>
            <a:ext cx="9549383" cy="823302"/>
          </a:xfrm>
          <a:prstGeom prst="rect">
            <a:avLst/>
          </a:prstGeom>
          <a:solidFill>
            <a:srgbClr val="000099"/>
          </a:solidFill>
        </p:spPr>
        <p:txBody>
          <a:bodyPr wrap="square">
            <a:sp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9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Наша деятельность:</a:t>
            </a:r>
            <a:endParaRPr kumimoji="0" lang="ru-RU" sz="2800" b="1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1050" b="1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21440080">
            <a:off x="1735328" y="2523938"/>
            <a:ext cx="2397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План работы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s://sun9-63.userapi.com/impg/pWyi1wsx2GhuPSV1HgxhCe54KhWiVNRIz2Hf4Q/_m83_v_2xdA.jpg?size=1080x698&amp;quality=96&amp;sign=be4ec96f331f5d149ea60174da24e9cc&amp;type=album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 l="1070"/>
          <a:stretch>
            <a:fillRect/>
          </a:stretch>
        </p:blipFill>
        <p:spPr bwMode="auto">
          <a:xfrm>
            <a:off x="2275170" y="3524962"/>
            <a:ext cx="2332165" cy="1523565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</p:pic>
      <p:pic>
        <p:nvPicPr>
          <p:cNvPr id="25" name="Picture 2" descr="https://sun9-38.userapi.com/impg/kHhLNag_Ki_dOZDr3spaiJ-XRac_pIOzeQ7Jbg/7v3Ur2m61Iw.jpg?size=1600x902&amp;quality=96&amp;sign=430953b334173de597b74a1cf510fb12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lum contrast="20000"/>
          </a:blip>
          <a:srcRect l="5904" t="14409" r="22884" b="7340"/>
          <a:stretch>
            <a:fillRect/>
          </a:stretch>
        </p:blipFill>
        <p:spPr bwMode="auto">
          <a:xfrm>
            <a:off x="2564024" y="5151120"/>
            <a:ext cx="2017007" cy="124947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</p:pic>
      <p:pic>
        <p:nvPicPr>
          <p:cNvPr id="16" name="Picture 6" descr="https://sun9-6.userapi.com/impf/CzZHBuT8rA1jCFRcOosIWKLmsK4nkK9LWm128g/tiVgo8jPwV8.jpg?size=2560x1707&amp;quality=95&amp;sign=454855c450b29eb673f72e7617420bff&amp;type=album"/>
          <p:cNvPicPr>
            <a:picLocks noChangeAspect="1" noChangeArrowheads="1"/>
          </p:cNvPicPr>
          <p:nvPr/>
        </p:nvPicPr>
        <p:blipFill>
          <a:blip r:embed="rId7" cstate="print">
            <a:lum bright="10000" contrast="20000"/>
          </a:blip>
          <a:srcRect l="3750" t="7634" r="9201"/>
          <a:stretch>
            <a:fillRect/>
          </a:stretch>
        </p:blipFill>
        <p:spPr bwMode="auto">
          <a:xfrm>
            <a:off x="752501" y="5169408"/>
            <a:ext cx="1728676" cy="122307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7" name="Picture 10" descr="https://sun9-86.userapi.com/impf/IBy76W0UaY0sKxRXxbaxverGi75ozM28Mmw44w/VTnQdKV7az8.jpg?size=2560x1707&amp;quality=95&amp;sign=42745f82577b1bb42c6036adb64b4e3c&amp;type=album"/>
          <p:cNvPicPr>
            <a:picLocks noChangeAspect="1" noChangeArrowheads="1"/>
          </p:cNvPicPr>
          <p:nvPr/>
        </p:nvPicPr>
        <p:blipFill>
          <a:blip r:embed="rId8" cstate="print"/>
          <a:srcRect l="16239" t="5000" r="24342"/>
          <a:stretch>
            <a:fillRect/>
          </a:stretch>
        </p:blipFill>
        <p:spPr bwMode="auto">
          <a:xfrm>
            <a:off x="730258" y="3531616"/>
            <a:ext cx="1436757" cy="1531664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</p:pic>
      <p:pic>
        <p:nvPicPr>
          <p:cNvPr id="18" name="Picture 4" descr="C:\Users\Bella\Downloads\OJofphcFyK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3360" y="130430"/>
            <a:ext cx="1579708" cy="8957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2922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" descr="C:\Users\Bella\Downloads\OJofphcFyK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080" y="5820030"/>
            <a:ext cx="1579708" cy="895730"/>
          </a:xfrm>
          <a:prstGeom prst="rect">
            <a:avLst/>
          </a:prstGeom>
          <a:noFill/>
        </p:spPr>
      </p:pic>
      <p:sp>
        <p:nvSpPr>
          <p:cNvPr id="44" name="Прямоугольник 43"/>
          <p:cNvSpPr/>
          <p:nvPr/>
        </p:nvSpPr>
        <p:spPr>
          <a:xfrm>
            <a:off x="2346960" y="6217921"/>
            <a:ext cx="9845040" cy="335280"/>
          </a:xfrm>
          <a:prstGeom prst="rect">
            <a:avLst/>
          </a:prstGeom>
          <a:solidFill>
            <a:srgbClr val="00007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 defTabSz="1371600">
              <a:buClrTx/>
              <a:defRPr/>
            </a:pPr>
            <a:endParaRPr lang="ru-RU" sz="2700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14450"/>
            <a:ext cx="9317736" cy="87310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Миссия УМОД «</a:t>
            </a:r>
            <a:r>
              <a:rPr lang="ru-RU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Педагоигческая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инициатива»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153144" y="0"/>
            <a:ext cx="3038857" cy="6858000"/>
          </a:xfrm>
          <a:prstGeom prst="rect">
            <a:avLst/>
          </a:prstGeom>
          <a:solidFill>
            <a:srgbClr val="0000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170"/>
            <a:endParaRPr lang="ru-RU" sz="24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30" name="Picture 6" descr="https://sun9-47.userapi.com/impf/kWBU_OiRwB5dOJ7Z1TptXevMcKfW6QlxT0VF2A/PFCA3H1EVCc.jpg?size=2560x1707&amp;quality=95&amp;sign=f4036c70a3e0b06c4ecb92f64b93f381&amp;type=album"/>
          <p:cNvPicPr>
            <a:picLocks noChangeAspect="1" noChangeArrowheads="1"/>
          </p:cNvPicPr>
          <p:nvPr/>
        </p:nvPicPr>
        <p:blipFill>
          <a:blip r:embed="rId4" cstate="print"/>
          <a:srcRect b="5017"/>
          <a:stretch>
            <a:fillRect/>
          </a:stretch>
        </p:blipFill>
        <p:spPr bwMode="auto">
          <a:xfrm>
            <a:off x="9388523" y="3228752"/>
            <a:ext cx="2590118" cy="1640409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47" name="Google Shape;55;p7"/>
          <p:cNvSpPr txBox="1"/>
          <p:nvPr/>
        </p:nvSpPr>
        <p:spPr>
          <a:xfrm>
            <a:off x="9326411" y="520221"/>
            <a:ext cx="2784309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 defTabSz="1219170">
              <a:buClr>
                <a:srgbClr val="000000"/>
              </a:buClr>
              <a:buSzPts val="4000"/>
            </a:pPr>
            <a:r>
              <a:rPr lang="ru-RU" sz="2000" b="1" dirty="0" smtClean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Наши волонтёры</a:t>
            </a:r>
            <a:endParaRPr sz="16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" name="Picture 4" descr="https://sun9-7.userapi.com/impg/U2dqKrnwyGmVYEcItktcfNhoO-q1XDKywJmw6g/NRGaN8yaIY4.jpg?size=1726x1180&amp;quality=96&amp;sign=2557bd1638fecb04255ce9251ab79201&amp;type=album"/>
          <p:cNvPicPr>
            <a:picLocks noChangeAspect="1" noChangeArrowheads="1"/>
          </p:cNvPicPr>
          <p:nvPr/>
        </p:nvPicPr>
        <p:blipFill>
          <a:blip r:embed="rId5" cstate="print"/>
          <a:srcRect t="5224"/>
          <a:stretch>
            <a:fillRect/>
          </a:stretch>
        </p:blipFill>
        <p:spPr bwMode="auto">
          <a:xfrm>
            <a:off x="9401513" y="5043129"/>
            <a:ext cx="2567984" cy="1663917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6" cstate="print"/>
          <a:srcRect l="2140" t="35101" r="6561" b="26670"/>
          <a:stretch>
            <a:fillRect/>
          </a:stretch>
        </p:blipFill>
        <p:spPr>
          <a:xfrm>
            <a:off x="2326640" y="4076522"/>
            <a:ext cx="6708648" cy="1874124"/>
          </a:xfrm>
          <a:prstGeom prst="rect">
            <a:avLst/>
          </a:prstGeom>
          <a:ln w="9525">
            <a:solidFill>
              <a:srgbClr val="000070"/>
            </a:solidFill>
          </a:ln>
        </p:spPr>
      </p:pic>
      <p:sp>
        <p:nvSpPr>
          <p:cNvPr id="45" name="Прямоугольник 44"/>
          <p:cNvSpPr/>
          <p:nvPr/>
        </p:nvSpPr>
        <p:spPr>
          <a:xfrm>
            <a:off x="690880" y="1394760"/>
            <a:ext cx="7518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Внедрение 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программ и проектов для воспитания Человека, способного работать в команде, </a:t>
            </a:r>
            <a:r>
              <a:rPr lang="ru-RU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саморазвиваться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вести здоровый и безопасный образ жизни, готового 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 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постоянным изменениям в мире, через активную, инновационную и открытую деятельность 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команды, вовлечение членов организации в добровольчество.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 descr="https://sun9-3.userapi.com/impg/qnbCT_ND3u5sS5Nx-nbN00lrgUl23SH6S_Mr2w/D088VNR0lwA.jpg?size=2560x1922&amp;quality=95&amp;sign=a01754e6bae3f802884ed6328b81e967&amp;type=album"/>
          <p:cNvPicPr>
            <a:picLocks noChangeAspect="1" noChangeArrowheads="1"/>
          </p:cNvPicPr>
          <p:nvPr/>
        </p:nvPicPr>
        <p:blipFill>
          <a:blip r:embed="rId7" cstate="print"/>
          <a:srcRect t="4991"/>
          <a:stretch>
            <a:fillRect/>
          </a:stretch>
        </p:blipFill>
        <p:spPr bwMode="auto">
          <a:xfrm>
            <a:off x="9387841" y="1271064"/>
            <a:ext cx="2570480" cy="1833545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336217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182880" y="257666"/>
            <a:ext cx="11530583" cy="823302"/>
          </a:xfrm>
          <a:prstGeom prst="rect">
            <a:avLst/>
          </a:prstGeom>
          <a:solidFill>
            <a:srgbClr val="000099"/>
          </a:solidFill>
        </p:spPr>
        <p:txBody>
          <a:bodyPr wrap="square">
            <a:sp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9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Результаты за 2020-2023 гг.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1050" b="1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0" y="4693920"/>
            <a:ext cx="12192000" cy="2469907"/>
          </a:xfrm>
          <a:prstGeom prst="rect">
            <a:avLst/>
          </a:prstGeom>
          <a:solidFill>
            <a:srgbClr val="000099"/>
          </a:solidFill>
        </p:spPr>
        <p:txBody>
          <a:bodyPr wrap="square">
            <a:sp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9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ru-RU" sz="9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900" b="1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ru-RU" sz="9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900" b="1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ru-RU" sz="9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900" b="1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ru-RU" sz="9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900" b="1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ru-RU" sz="9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900" b="1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ru-RU" sz="9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900" b="1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ru-RU" sz="9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900" b="1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ru-RU" sz="9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1050" b="1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6535" t="66085" r="33298" b="8945"/>
          <a:stretch>
            <a:fillRect/>
          </a:stretch>
        </p:blipFill>
        <p:spPr bwMode="auto">
          <a:xfrm>
            <a:off x="6481064" y="4945470"/>
            <a:ext cx="2487168" cy="1732153"/>
          </a:xfrm>
          <a:prstGeom prst="rect">
            <a:avLst/>
          </a:prstGeom>
          <a:noFill/>
          <a:ln w="1905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25" name="Picture 8" descr="https://sun9-47.userapi.com/impf/3vy8JV1C3w3LobY24aCEt1F11Z1ahNWmAQ4gDQ/kHp8A9I1uQw.jpg?size=2560x1707&amp;quality=95&amp;sign=e6b5facb6729b3e8e1c9b43d2e805f2f&amp;type=album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 l="4658" t="6631"/>
          <a:stretch>
            <a:fillRect/>
          </a:stretch>
        </p:blipFill>
        <p:spPr bwMode="auto">
          <a:xfrm>
            <a:off x="9282129" y="4940987"/>
            <a:ext cx="2641647" cy="1724989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</p:pic>
      <p:pic>
        <p:nvPicPr>
          <p:cNvPr id="1028" name="Picture 4" descr="https://sun9-88.userapi.com/impg/k6xdJMm77sKdMDEBevTiTDRIVneHp1wccAxk5A/dig_yWPCgrE.jpg?size=1382x874&amp;quality=95&amp;sign=902b2d0c1f7dc635021efbdde6111eea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t="9216"/>
          <a:stretch>
            <a:fillRect/>
          </a:stretch>
        </p:blipFill>
        <p:spPr bwMode="auto">
          <a:xfrm>
            <a:off x="3205481" y="4947185"/>
            <a:ext cx="2962656" cy="1700969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</p:pic>
      <p:pic>
        <p:nvPicPr>
          <p:cNvPr id="1030" name="Picture 6" descr="https://sun9-79.userapi.com/impf/Nu09j1DfyQgqv_pQFgRnys1YhXdVzSJOiJC6Hg/GcQd3QxqkdM.jpg?size=1600x902&amp;quality=96&amp;sign=d11bde45ef8ef00f44019563e803a6cd&amp;type=album"/>
          <p:cNvPicPr>
            <a:picLocks noChangeAspect="1" noChangeArrowheads="1"/>
          </p:cNvPicPr>
          <p:nvPr/>
        </p:nvPicPr>
        <p:blipFill>
          <a:blip r:embed="rId5" cstate="print"/>
          <a:srcRect r="13166"/>
          <a:stretch>
            <a:fillRect/>
          </a:stretch>
        </p:blipFill>
        <p:spPr bwMode="auto">
          <a:xfrm>
            <a:off x="325119" y="4903216"/>
            <a:ext cx="2619700" cy="1700784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5151120" y="1655001"/>
            <a:ext cx="7467600" cy="3416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05" tIns="22853" rIns="45705" bIns="22853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000"/>
              </a:buClr>
            </a:pPr>
            <a:r>
              <a:rPr lang="ru-RU" b="1" dirty="0" smtClean="0">
                <a:solidFill>
                  <a:srgbClr val="FF0000"/>
                </a:solidFill>
                <a:cs typeface="Arial" pitchFamily="34" charset="0"/>
              </a:rPr>
              <a:t>10</a:t>
            </a:r>
            <a:r>
              <a:rPr lang="ru-RU" b="1" dirty="0" smtClean="0">
                <a:solidFill>
                  <a:srgbClr val="FF0000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0070"/>
                </a:solidFill>
                <a:ea typeface="Calibri" pitchFamily="34" charset="0"/>
                <a:cs typeface="Arial" pitchFamily="34" charset="0"/>
              </a:rPr>
              <a:t> человек вовлечены в осознанное </a:t>
            </a:r>
            <a:r>
              <a:rPr lang="ru-RU" b="1" dirty="0" err="1" smtClean="0">
                <a:solidFill>
                  <a:srgbClr val="000070"/>
                </a:solidFill>
                <a:ea typeface="Calibri" pitchFamily="34" charset="0"/>
                <a:cs typeface="Arial" pitchFamily="34" charset="0"/>
              </a:rPr>
              <a:t>волонтёрство</a:t>
            </a:r>
            <a:endParaRPr lang="ru-RU" b="1" dirty="0" smtClean="0">
              <a:solidFill>
                <a:srgbClr val="FF0000"/>
              </a:solidFill>
              <a:ea typeface="Calibri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000"/>
              </a:buClr>
            </a:pPr>
            <a:r>
              <a:rPr lang="ru-RU" b="1" dirty="0" smtClean="0">
                <a:solidFill>
                  <a:srgbClr val="FF0000"/>
                </a:solidFill>
                <a:ea typeface="Calibri" pitchFamily="34" charset="0"/>
                <a:cs typeface="Arial" pitchFamily="34" charset="0"/>
              </a:rPr>
              <a:t>14</a:t>
            </a:r>
            <a:r>
              <a:rPr lang="en-US" b="1" dirty="0" smtClean="0">
                <a:solidFill>
                  <a:srgbClr val="FF0000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0070"/>
                </a:solidFill>
                <a:ea typeface="Calibri" pitchFamily="34" charset="0"/>
                <a:cs typeface="Arial" pitchFamily="34" charset="0"/>
              </a:rPr>
              <a:t>модератров-наставников</a:t>
            </a:r>
            <a:r>
              <a:rPr lang="ru-RU" b="1" dirty="0" smtClean="0">
                <a:solidFill>
                  <a:srgbClr val="000070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0070"/>
                </a:solidFill>
                <a:ea typeface="Calibri" pitchFamily="34" charset="0"/>
                <a:cs typeface="Arial" pitchFamily="34" charset="0"/>
              </a:rPr>
              <a:t>и </a:t>
            </a:r>
            <a:r>
              <a:rPr lang="ru-RU" b="1" dirty="0" smtClean="0">
                <a:solidFill>
                  <a:srgbClr val="000070"/>
                </a:solidFill>
                <a:ea typeface="Calibri" pitchFamily="34" charset="0"/>
                <a:cs typeface="Arial" pitchFamily="34" charset="0"/>
              </a:rPr>
              <a:t>консультантов</a:t>
            </a:r>
            <a:endParaRPr lang="ru-RU" b="1" dirty="0" smtClean="0">
              <a:solidFill>
                <a:srgbClr val="000070"/>
              </a:solidFill>
              <a:ea typeface="Calibri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000"/>
              </a:buClr>
            </a:pPr>
            <a:r>
              <a:rPr lang="ru-RU" b="1" dirty="0" smtClean="0">
                <a:solidFill>
                  <a:srgbClr val="FF0000"/>
                </a:solidFill>
                <a:ea typeface="Calibri" pitchFamily="34" charset="0"/>
                <a:cs typeface="Arial" pitchFamily="34" charset="0"/>
              </a:rPr>
              <a:t>16 </a:t>
            </a:r>
            <a:r>
              <a:rPr lang="ru-RU" b="1" dirty="0" smtClean="0">
                <a:solidFill>
                  <a:srgbClr val="000070"/>
                </a:solidFill>
                <a:ea typeface="Calibri" pitchFamily="34" charset="0"/>
                <a:cs typeface="Arial" pitchFamily="34" charset="0"/>
              </a:rPr>
              <a:t>инициатив обучающихся реализовано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000"/>
              </a:buClr>
            </a:pPr>
            <a:r>
              <a:rPr lang="ru-RU" b="1" dirty="0" smtClean="0">
                <a:solidFill>
                  <a:srgbClr val="FF0000"/>
                </a:solidFill>
                <a:cs typeface="Arial" pitchFamily="34" charset="0"/>
              </a:rPr>
              <a:t> 9 </a:t>
            </a:r>
            <a:r>
              <a:rPr lang="ru-RU" b="1" dirty="0" smtClean="0">
                <a:solidFill>
                  <a:srgbClr val="000070"/>
                </a:solidFill>
                <a:cs typeface="Arial" pitchFamily="34" charset="0"/>
              </a:rPr>
              <a:t>организаций Увинского района </a:t>
            </a:r>
            <a:r>
              <a:rPr lang="ru-RU" b="1" dirty="0" err="1" smtClean="0">
                <a:solidFill>
                  <a:srgbClr val="000070"/>
                </a:solidFill>
                <a:cs typeface="Arial" pitchFamily="34" charset="0"/>
              </a:rPr>
              <a:t>безвоздмезно</a:t>
            </a:r>
            <a:r>
              <a:rPr lang="ru-RU" b="1" dirty="0" smtClean="0">
                <a:solidFill>
                  <a:srgbClr val="000070"/>
                </a:solidFill>
                <a:cs typeface="Arial" pitchFamily="34" charset="0"/>
              </a:rPr>
              <a:t> получили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000"/>
              </a:buClr>
            </a:pPr>
            <a:r>
              <a:rPr lang="ru-RU" b="1" dirty="0" smtClean="0">
                <a:solidFill>
                  <a:srgbClr val="000070"/>
                </a:solidFill>
                <a:cs typeface="Arial" pitchFamily="34" charset="0"/>
              </a:rPr>
              <a:t>решение </a:t>
            </a:r>
            <a:r>
              <a:rPr lang="ru-RU" b="1" dirty="0" smtClean="0">
                <a:solidFill>
                  <a:srgbClr val="000070"/>
                </a:solidFill>
                <a:cs typeface="Arial" pitchFamily="34" charset="0"/>
              </a:rPr>
              <a:t>кейса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000"/>
              </a:buClr>
            </a:pPr>
            <a:r>
              <a:rPr lang="ru-RU" b="1" dirty="0" smtClean="0">
                <a:solidFill>
                  <a:srgbClr val="FF0000"/>
                </a:solidFill>
                <a:cs typeface="Arial" pitchFamily="34" charset="0"/>
              </a:rPr>
              <a:t>10</a:t>
            </a:r>
            <a:r>
              <a:rPr lang="ru-RU" b="1" dirty="0" smtClean="0">
                <a:solidFill>
                  <a:srgbClr val="FF0000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0070"/>
                </a:solidFill>
                <a:cs typeface="Arial" pitchFamily="34" charset="0"/>
              </a:rPr>
              <a:t>Обучающихся </a:t>
            </a:r>
            <a:r>
              <a:rPr lang="ru-RU" b="1" dirty="0" smtClean="0">
                <a:solidFill>
                  <a:srgbClr val="000070"/>
                </a:solidFill>
                <a:cs typeface="Arial" pitchFamily="34" charset="0"/>
              </a:rPr>
              <a:t>занесены в реестр детей проявивших выдающиеся способности фонда «Таланты и успех</a:t>
            </a:r>
            <a:r>
              <a:rPr lang="ru-RU" b="1" dirty="0" smtClean="0">
                <a:solidFill>
                  <a:srgbClr val="000070"/>
                </a:solidFill>
                <a:cs typeface="Arial" pitchFamily="34" charset="0"/>
              </a:rPr>
              <a:t>»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000"/>
              </a:buClr>
            </a:pPr>
            <a:r>
              <a:rPr lang="ru-RU" b="1" dirty="0" smtClean="0">
                <a:solidFill>
                  <a:srgbClr val="FF0000"/>
                </a:solidFill>
                <a:ea typeface="Calibri" pitchFamily="34" charset="0"/>
                <a:cs typeface="Arial" pitchFamily="34" charset="0"/>
              </a:rPr>
              <a:t>430 </a:t>
            </a:r>
            <a:r>
              <a:rPr lang="ru-RU" b="1" dirty="0" smtClean="0">
                <a:solidFill>
                  <a:srgbClr val="000070"/>
                </a:solidFill>
                <a:ea typeface="Calibri" pitchFamily="34" charset="0"/>
                <a:cs typeface="Arial" pitchFamily="34" charset="0"/>
              </a:rPr>
              <a:t>школьников и педагогов получили образовательные услуги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000"/>
              </a:buClr>
              <a:buAutoNum type="arabicPlain" startAt="10"/>
            </a:pPr>
            <a:endParaRPr lang="ru-RU" b="1" dirty="0" smtClean="0">
              <a:solidFill>
                <a:srgbClr val="000070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000"/>
              </a:buClr>
            </a:pPr>
            <a:endParaRPr lang="ru-RU" b="1" dirty="0" smtClean="0">
              <a:solidFill>
                <a:srgbClr val="000070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000"/>
              </a:buClr>
            </a:pPr>
            <a:endParaRPr lang="ru-RU" b="1" dirty="0" smtClean="0">
              <a:solidFill>
                <a:srgbClr val="4E0C1B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000"/>
              </a:buClr>
            </a:pPr>
            <a:endParaRPr lang="ru-RU" b="1" dirty="0" smtClean="0">
              <a:solidFill>
                <a:srgbClr val="4E0C1B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000"/>
              </a:buClr>
            </a:pPr>
            <a:endParaRPr lang="ru-RU" sz="300" b="1" dirty="0" smtClean="0">
              <a:solidFill>
                <a:srgbClr val="4E0C1B"/>
              </a:solidFill>
              <a:cs typeface="Arial" pitchFamily="34" charset="0"/>
            </a:endParaRPr>
          </a:p>
        </p:txBody>
      </p:sp>
      <p:pic>
        <p:nvPicPr>
          <p:cNvPr id="14" name="Picture 7" descr="C:\Users\Ирина Пичугина\Downloads\6TV4J8qNnI0.jpg"/>
          <p:cNvPicPr>
            <a:picLocks noChangeAspect="1" noChangeArrowheads="1"/>
          </p:cNvPicPr>
          <p:nvPr/>
        </p:nvPicPr>
        <p:blipFill>
          <a:blip r:embed="rId6" cstate="print"/>
          <a:srcRect l="6437" t="9712" r="3727"/>
          <a:stretch>
            <a:fillRect/>
          </a:stretch>
        </p:blipFill>
        <p:spPr bwMode="auto">
          <a:xfrm>
            <a:off x="369484" y="1601327"/>
            <a:ext cx="2119717" cy="1432103"/>
          </a:xfrm>
          <a:prstGeom prst="rect">
            <a:avLst/>
          </a:prstGeom>
          <a:noFill/>
          <a:ln w="12700">
            <a:solidFill>
              <a:srgbClr val="FF6600"/>
            </a:solidFill>
          </a:ln>
        </p:spPr>
      </p:pic>
      <p:pic>
        <p:nvPicPr>
          <p:cNvPr id="15" name="Picture 4" descr="https://sun9-67.userapi.com/impg/ey6wXLZJWwkWSxRmmsQvDOX9Obu8KwN1ssiytg/Q_6HXcNSRjY.jpg?size=2560x1437&amp;quality=95&amp;sign=91c0b55f6b3ac8e6b1f83d7c0db47bb9&amp;type=albu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1425" y="3200400"/>
            <a:ext cx="2171497" cy="1335127"/>
          </a:xfrm>
          <a:prstGeom prst="rect">
            <a:avLst/>
          </a:prstGeom>
          <a:noFill/>
          <a:ln w="12700">
            <a:solidFill>
              <a:srgbClr val="FF6600"/>
            </a:solidFill>
          </a:ln>
        </p:spPr>
      </p:pic>
      <p:pic>
        <p:nvPicPr>
          <p:cNvPr id="16" name="Picture 10" descr="https://sun9-55.userapi.com/impg/FSLQvffBLSJRH-smqMTUMoRKU4G0KdgrpI3WuQ/i9TsaJkgfF0.jpg?size=1600x1200&amp;quality=96&amp;sign=fd1412b2a71c245c8800ac0e6b825008&amp;type=album"/>
          <p:cNvPicPr>
            <a:picLocks noChangeAspect="1" noChangeArrowheads="1"/>
          </p:cNvPicPr>
          <p:nvPr/>
        </p:nvPicPr>
        <p:blipFill>
          <a:blip r:embed="rId8" cstate="print">
            <a:lum contrast="10000"/>
          </a:blip>
          <a:srcRect t="20313" r="11737" b="18161"/>
          <a:stretch>
            <a:fillRect/>
          </a:stretch>
        </p:blipFill>
        <p:spPr bwMode="auto">
          <a:xfrm>
            <a:off x="2651760" y="1635760"/>
            <a:ext cx="2263200" cy="1402080"/>
          </a:xfrm>
          <a:prstGeom prst="rect">
            <a:avLst/>
          </a:prstGeom>
          <a:ln w="19050" cap="sq">
            <a:solidFill>
              <a:srgbClr val="FF6600"/>
            </a:solidFill>
            <a:prstDash val="solid"/>
            <a:miter lim="800000"/>
          </a:ln>
          <a:effectLst/>
        </p:spPr>
      </p:pic>
      <p:pic>
        <p:nvPicPr>
          <p:cNvPr id="17" name="Picture 2" descr="https://sun9-3.userapi.com/impg/DP-dFAGqVoA230kc0BrQmLuF_92lRaldVnBdlw/yBw6L6vEj_A.jpg?size=2560x1707&amp;quality=96&amp;sign=595550ab21e01fc7cbf557ae70dd08b8&amp;type=album"/>
          <p:cNvPicPr>
            <a:picLocks noChangeAspect="1" noChangeArrowheads="1"/>
          </p:cNvPicPr>
          <p:nvPr/>
        </p:nvPicPr>
        <p:blipFill>
          <a:blip r:embed="rId9" cstate="print">
            <a:lum bright="10000" contrast="10000"/>
          </a:blip>
          <a:srcRect t="6719" r="3753" b="6388"/>
          <a:stretch>
            <a:fillRect/>
          </a:stretch>
        </p:blipFill>
        <p:spPr bwMode="auto">
          <a:xfrm>
            <a:off x="2653669" y="3190240"/>
            <a:ext cx="2244687" cy="1351280"/>
          </a:xfrm>
          <a:prstGeom prst="rect">
            <a:avLst/>
          </a:prstGeom>
          <a:ln w="19050">
            <a:solidFill>
              <a:srgbClr val="FF6600"/>
            </a:solidFill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</TotalTime>
  <Words>288</Words>
  <Application>Microsoft Office PowerPoint</Application>
  <PresentationFormat>Произвольный</PresentationFormat>
  <Paragraphs>69</Paragraphs>
  <Slides>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Тема Office</vt:lpstr>
      <vt:lpstr>1_Тема Office</vt:lpstr>
      <vt:lpstr>«УВИНСКОЕ МЕСТНОЕ ОБЩЕСТВЕННОЕ ДВИЖЕНИЕ «ПЕДАГОГИЧЕСКАЯ ИНИЦИАТИВА»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Director</dc:creator>
  <cp:lastModifiedBy>УваНАСвязи</cp:lastModifiedBy>
  <cp:revision>53</cp:revision>
  <dcterms:created xsi:type="dcterms:W3CDTF">2022-04-04T06:47:17Z</dcterms:created>
  <dcterms:modified xsi:type="dcterms:W3CDTF">2023-11-14T17:45:16Z</dcterms:modified>
</cp:coreProperties>
</file>