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7"/>
  </p:notesMasterIdLst>
  <p:sldIdLst>
    <p:sldId id="256" r:id="rId2"/>
    <p:sldId id="258" r:id="rId3"/>
    <p:sldId id="262" r:id="rId4"/>
    <p:sldId id="263" r:id="rId5"/>
    <p:sldId id="265" r:id="rId6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6" userDrawn="1">
          <p15:clr>
            <a:srgbClr val="A4A3A4"/>
          </p15:clr>
        </p15:guide>
        <p15:guide id="2" pos="217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156" d="100"/>
          <a:sy n="156" d="100"/>
        </p:scale>
        <p:origin x="1940" y="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3156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D9CD3DAE-5488-430B-8569-C9B2050425D0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57526346-22B0-4AAC-A6E3-F401314335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167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26346-22B0-4AAC-A6E3-F4013143354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860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26346-22B0-4AAC-A6E3-F4013143354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860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8A8DFC5B-04CF-441E-BEF9-AA17236A68D1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848EB098-D6FF-4041-9C83-B595813EA1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DFC5B-04CF-441E-BEF9-AA17236A68D1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EB098-D6FF-4041-9C83-B595813EA1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DFC5B-04CF-441E-BEF9-AA17236A68D1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EB098-D6FF-4041-9C83-B595813EA1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DFC5B-04CF-441E-BEF9-AA17236A68D1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EB098-D6FF-4041-9C83-B595813EA1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DFC5B-04CF-441E-BEF9-AA17236A68D1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EB098-D6FF-4041-9C83-B595813EA1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DFC5B-04CF-441E-BEF9-AA17236A68D1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EB098-D6FF-4041-9C83-B595813EA19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DFC5B-04CF-441E-BEF9-AA17236A68D1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EB098-D6FF-4041-9C83-B595813EA19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DFC5B-04CF-441E-BEF9-AA17236A68D1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EB098-D6FF-4041-9C83-B595813EA1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DFC5B-04CF-441E-BEF9-AA17236A68D1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EB098-D6FF-4041-9C83-B595813EA1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8A8DFC5B-04CF-441E-BEF9-AA17236A68D1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848EB098-D6FF-4041-9C83-B595813EA1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8A8DFC5B-04CF-441E-BEF9-AA17236A68D1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848EB098-D6FF-4041-9C83-B595813EA1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A8DFC5B-04CF-441E-BEF9-AA17236A68D1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48EB098-D6FF-4041-9C83-B595813EA19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1196752"/>
            <a:ext cx="6696743" cy="1828090"/>
          </a:xfrm>
        </p:spPr>
        <p:txBody>
          <a:bodyPr>
            <a:normAutofit/>
          </a:bodyPr>
          <a:lstStyle/>
          <a:p>
            <a:r>
              <a:rPr lang="ru-RU" sz="2800" b="1" dirty="0"/>
              <a:t>Программа по поддержке детей с сахарным диабетом первого типа </a:t>
            </a:r>
            <a:br>
              <a:rPr lang="ru-RU" sz="2800" b="1" dirty="0"/>
            </a:br>
            <a:r>
              <a:rPr lang="ru-RU" sz="2800" b="1" dirty="0"/>
              <a:t>«Диадети40»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36096" y="3779422"/>
            <a:ext cx="2579347" cy="1404646"/>
          </a:xfrm>
        </p:spPr>
        <p:txBody>
          <a:bodyPr>
            <a:normAutofit/>
          </a:bodyPr>
          <a:lstStyle/>
          <a:p>
            <a:r>
              <a:rPr lang="ru-RU" sz="1600" b="1" u="sng" dirty="0"/>
              <a:t>Руководители проекта </a:t>
            </a:r>
            <a:r>
              <a:rPr lang="ru-RU" sz="1600" dirty="0"/>
              <a:t>– </a:t>
            </a:r>
          </a:p>
          <a:p>
            <a:r>
              <a:rPr lang="ru-RU" sz="1600" dirty="0"/>
              <a:t>Бауэр Людмила Сергеевна </a:t>
            </a:r>
          </a:p>
          <a:p>
            <a:endParaRPr lang="ru-RU" sz="1600" dirty="0"/>
          </a:p>
          <a:p>
            <a:endParaRPr lang="ru-RU" sz="1600" dirty="0"/>
          </a:p>
          <a:p>
            <a:endParaRPr lang="ru-RU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584" y="3267828"/>
            <a:ext cx="3832479" cy="191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622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332" y="692696"/>
            <a:ext cx="6965245" cy="811218"/>
          </a:xfrm>
        </p:spPr>
        <p:txBody>
          <a:bodyPr/>
          <a:lstStyle/>
          <a:p>
            <a:r>
              <a:rPr lang="ru-RU" dirty="0"/>
              <a:t>Цель проекта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0725" y="1772816"/>
            <a:ext cx="7103176" cy="792088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ru-RU" sz="1200" b="1" dirty="0"/>
              <a:t>Социализация детей  с сахарным диабетом, проживающих в городе Калуге  в общественную и культурную жизнь общества путем распространение информации о диабете и акцентирование внимания на особенностях жизни с СД- 1 типа.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57575" y="1628800"/>
            <a:ext cx="684076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176582" y="2708920"/>
            <a:ext cx="684076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98095" y="2913530"/>
            <a:ext cx="2736304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586127" y="3068960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Проблемы</a:t>
            </a:r>
            <a:endParaRPr lang="ru-RU" sz="2000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2742948" y="3277062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1249938" y="4225518"/>
            <a:ext cx="1565982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227370" y="4283349"/>
            <a:ext cx="16835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Рост количества больных с СД </a:t>
            </a:r>
          </a:p>
          <a:p>
            <a:pPr algn="ctr"/>
            <a:r>
              <a:rPr lang="ru-RU" sz="1200" b="1" dirty="0"/>
              <a:t>(4 % в год )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088709" y="3001382"/>
            <a:ext cx="1565982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249938" y="3110264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120 детей больных диабетом 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 flipH="1">
            <a:off x="2802627" y="3856212"/>
            <a:ext cx="864096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кругленный прямоугольник 17"/>
          <p:cNvSpPr/>
          <p:nvPr/>
        </p:nvSpPr>
        <p:spPr>
          <a:xfrm>
            <a:off x="2952967" y="4225517"/>
            <a:ext cx="1683510" cy="11245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3071717" y="4316145"/>
            <a:ext cx="14219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Нет лагерных смен и площадок  для детей с диабетом 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537919" y="3037022"/>
            <a:ext cx="1565982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6570030" y="3140968"/>
            <a:ext cx="1533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Более 60% не компенсируют диабет 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810263" y="4253168"/>
            <a:ext cx="1727656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4954278" y="4316145"/>
            <a:ext cx="14899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Нет сопровождения и наставничества 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614924" y="4266904"/>
            <a:ext cx="1565982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6614924" y="4290774"/>
            <a:ext cx="1565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Отсутствие инструментов социальной адаптации </a:t>
            </a:r>
          </a:p>
        </p:txBody>
      </p:sp>
      <p:sp>
        <p:nvSpPr>
          <p:cNvPr id="30" name="Выноска со стрелкой вверх 29"/>
          <p:cNvSpPr/>
          <p:nvPr/>
        </p:nvSpPr>
        <p:spPr>
          <a:xfrm>
            <a:off x="3586127" y="5300864"/>
            <a:ext cx="2454937" cy="792088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ОСЛОЖЕНЕНИЯ </a:t>
            </a:r>
          </a:p>
        </p:txBody>
      </p:sp>
      <p:cxnSp>
        <p:nvCxnSpPr>
          <p:cNvPr id="31" name="Прямая со стрелкой 30"/>
          <p:cNvCxnSpPr/>
          <p:nvPr/>
        </p:nvCxnSpPr>
        <p:spPr>
          <a:xfrm flipH="1">
            <a:off x="4067944" y="3841112"/>
            <a:ext cx="216024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5076056" y="3856212"/>
            <a:ext cx="144016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6046802" y="3140968"/>
            <a:ext cx="403144" cy="2721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6046802" y="3756595"/>
            <a:ext cx="568122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830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6965245" cy="811218"/>
          </a:xfrm>
        </p:spPr>
        <p:txBody>
          <a:bodyPr/>
          <a:lstStyle/>
          <a:p>
            <a:r>
              <a:rPr lang="ru-RU" dirty="0"/>
              <a:t>В проекте будут: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1493633"/>
            <a:ext cx="6984776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676062" y="3032701"/>
            <a:ext cx="1564645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Поездки </a:t>
            </a:r>
          </a:p>
        </p:txBody>
      </p:sp>
      <p:sp>
        <p:nvSpPr>
          <p:cNvPr id="9" name="Овал 8"/>
          <p:cNvSpPr/>
          <p:nvPr/>
        </p:nvSpPr>
        <p:spPr>
          <a:xfrm>
            <a:off x="3679401" y="3065423"/>
            <a:ext cx="2592288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Вебинары и чат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154343" y="4359881"/>
            <a:ext cx="2088232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Наставничество, </a:t>
            </a:r>
            <a:r>
              <a:rPr lang="ru-RU" sz="1200" dirty="0"/>
              <a:t>взрослыми с  сахарным диабетом  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5B2A0040-D014-4088-95CC-9CDCA6A429E8}"/>
              </a:ext>
            </a:extLst>
          </p:cNvPr>
          <p:cNvSpPr/>
          <p:nvPr/>
        </p:nvSpPr>
        <p:spPr>
          <a:xfrm>
            <a:off x="3563888" y="4221088"/>
            <a:ext cx="2592288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фотоконкурс "Диабет - важно знать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ACEE00ED-15CC-4315-8CFB-BD33083BA973}"/>
              </a:ext>
            </a:extLst>
          </p:cNvPr>
          <p:cNvSpPr/>
          <p:nvPr/>
        </p:nvSpPr>
        <p:spPr>
          <a:xfrm>
            <a:off x="902315" y="3116209"/>
            <a:ext cx="2592288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фестиваль "Вместе против диабета"</a:t>
            </a: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54AE0A71-2A59-4F34-9454-DD3531458E7A}"/>
              </a:ext>
            </a:extLst>
          </p:cNvPr>
          <p:cNvSpPr/>
          <p:nvPr/>
        </p:nvSpPr>
        <p:spPr>
          <a:xfrm>
            <a:off x="6387993" y="1797951"/>
            <a:ext cx="2013501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Мастер классы 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C6D38F53-E83A-483F-851E-30A8AB1467F8}"/>
              </a:ext>
            </a:extLst>
          </p:cNvPr>
          <p:cNvSpPr/>
          <p:nvPr/>
        </p:nvSpPr>
        <p:spPr>
          <a:xfrm>
            <a:off x="3629597" y="1762720"/>
            <a:ext cx="2592288" cy="12057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 </a:t>
            </a:r>
            <a:r>
              <a:rPr lang="ru-RU" sz="1400" dirty="0"/>
              <a:t>Мероприятия по социализации: кафе, кино, помощь другим </a:t>
            </a:r>
          </a:p>
          <a:p>
            <a:pPr algn="ctr"/>
            <a:r>
              <a:rPr lang="ru-RU" sz="1400" dirty="0"/>
              <a:t>и т</a:t>
            </a:r>
            <a:r>
              <a:rPr lang="ru-RU" sz="1600" dirty="0"/>
              <a:t>.д. </a:t>
            </a: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27B1AD01-8FF7-421B-A81A-C2D4C95A07BA}"/>
              </a:ext>
            </a:extLst>
          </p:cNvPr>
          <p:cNvSpPr/>
          <p:nvPr/>
        </p:nvSpPr>
        <p:spPr>
          <a:xfrm>
            <a:off x="6156176" y="4267451"/>
            <a:ext cx="2245317" cy="9000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Обучение специалистов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367D3C9-C522-498B-98A8-D842A1E2CF52}"/>
              </a:ext>
            </a:extLst>
          </p:cNvPr>
          <p:cNvSpPr/>
          <p:nvPr/>
        </p:nvSpPr>
        <p:spPr>
          <a:xfrm>
            <a:off x="1187624" y="1797951"/>
            <a:ext cx="2088232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Консультации специалистов </a:t>
            </a: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E695DF42-5D50-4AC6-9A49-78359E6A679F}"/>
              </a:ext>
            </a:extLst>
          </p:cNvPr>
          <p:cNvSpPr/>
          <p:nvPr/>
        </p:nvSpPr>
        <p:spPr>
          <a:xfrm>
            <a:off x="3918990" y="5305059"/>
            <a:ext cx="2013501" cy="816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Площадка в летнее время </a:t>
            </a:r>
          </a:p>
        </p:txBody>
      </p:sp>
    </p:spTree>
    <p:extLst>
      <p:ext uri="{BB962C8B-B14F-4D97-AF65-F5344CB8AC3E}">
        <p14:creationId xmlns:p14="http://schemas.microsoft.com/office/powerpoint/2010/main" val="377384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Блок-схема: карточка 13"/>
          <p:cNvSpPr/>
          <p:nvPr/>
        </p:nvSpPr>
        <p:spPr>
          <a:xfrm>
            <a:off x="4090816" y="3033789"/>
            <a:ext cx="3937567" cy="2655004"/>
          </a:xfrm>
          <a:prstGeom prst="flowChartPunchedCa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7447" y="836712"/>
            <a:ext cx="6965245" cy="811218"/>
          </a:xfrm>
        </p:spPr>
        <p:txBody>
          <a:bodyPr>
            <a:normAutofit fontScale="90000"/>
          </a:bodyPr>
          <a:lstStyle/>
          <a:p>
            <a:r>
              <a:rPr lang="ru-RU" dirty="0"/>
              <a:t>Социальные эффекты от реализации проекта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67447" y="1988840"/>
            <a:ext cx="6984776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173506"/>
            <a:ext cx="3855496" cy="216024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99104" y="3068960"/>
            <a:ext cx="31292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ru-RU" sz="1200" dirty="0"/>
              <a:t>Уменьшение осложнений диабета у детей </a:t>
            </a:r>
          </a:p>
          <a:p>
            <a:pPr marL="171450" indent="-171450">
              <a:buFontTx/>
              <a:buChar char="-"/>
            </a:pPr>
            <a:r>
              <a:rPr lang="ru-RU" sz="1200" dirty="0"/>
              <a:t>Оздоровление психологического климата  семей </a:t>
            </a:r>
          </a:p>
          <a:p>
            <a:pPr marL="171450" indent="-171450">
              <a:buFontTx/>
              <a:buChar char="-"/>
            </a:pPr>
            <a:r>
              <a:rPr lang="ru-RU" sz="1200" dirty="0"/>
              <a:t>Приобретения навыков самостоятельного контроля заболевания </a:t>
            </a:r>
          </a:p>
          <a:p>
            <a:pPr marL="171450" indent="-171450">
              <a:buFontTx/>
              <a:buChar char="-"/>
            </a:pPr>
            <a:r>
              <a:rPr lang="ru-RU" sz="1200" dirty="0"/>
              <a:t>Сопровождение детей</a:t>
            </a:r>
          </a:p>
          <a:p>
            <a:pPr marL="171450" indent="-171450">
              <a:buFontTx/>
              <a:buChar char="-"/>
            </a:pPr>
            <a:r>
              <a:rPr lang="ru-RU" sz="1200" dirty="0"/>
              <a:t>Выработанная привычка следить за своим здоровьем </a:t>
            </a:r>
          </a:p>
        </p:txBody>
      </p:sp>
    </p:spTree>
    <p:extLst>
      <p:ext uri="{BB962C8B-B14F-4D97-AF65-F5344CB8AC3E}">
        <p14:creationId xmlns:p14="http://schemas.microsoft.com/office/powerpoint/2010/main" val="1486021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7447" y="836712"/>
            <a:ext cx="6965245" cy="811218"/>
          </a:xfrm>
        </p:spPr>
        <p:txBody>
          <a:bodyPr>
            <a:normAutofit/>
          </a:bodyPr>
          <a:lstStyle/>
          <a:p>
            <a:r>
              <a:rPr lang="ru-RU" dirty="0"/>
              <a:t>Результаты проекта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67447" y="1988840"/>
            <a:ext cx="6984776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1167447" y="2420888"/>
            <a:ext cx="1532345" cy="1152128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Активное сообщество детей и родителей</a:t>
            </a:r>
          </a:p>
        </p:txBody>
      </p:sp>
      <p:sp>
        <p:nvSpPr>
          <p:cNvPr id="7" name="Выноска со стрелкой вправо 6"/>
          <p:cNvSpPr/>
          <p:nvPr/>
        </p:nvSpPr>
        <p:spPr>
          <a:xfrm>
            <a:off x="2339752" y="4509120"/>
            <a:ext cx="1872208" cy="1512168"/>
          </a:xfrm>
          <a:prstGeom prst="rightArrowCallout">
            <a:avLst>
              <a:gd name="adj1" fmla="val 11562"/>
              <a:gd name="adj2" fmla="val 28665"/>
              <a:gd name="adj3" fmla="val 38438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Повышения знаний  общества о диабет</a:t>
            </a:r>
          </a:p>
        </p:txBody>
      </p:sp>
      <p:sp>
        <p:nvSpPr>
          <p:cNvPr id="13" name="Выноска со стрелкой вправо 12"/>
          <p:cNvSpPr/>
          <p:nvPr/>
        </p:nvSpPr>
        <p:spPr>
          <a:xfrm>
            <a:off x="5496764" y="4544144"/>
            <a:ext cx="1872208" cy="1512168"/>
          </a:xfrm>
          <a:prstGeom prst="rightArrowCallout">
            <a:avLst>
              <a:gd name="adj1" fmla="val 11562"/>
              <a:gd name="adj2" fmla="val 28665"/>
              <a:gd name="adj3" fmla="val 38438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Социализация детей в обществе </a:t>
            </a:r>
          </a:p>
        </p:txBody>
      </p:sp>
      <p:sp>
        <p:nvSpPr>
          <p:cNvPr id="9" name="Выноска со стрелкой влево 8"/>
          <p:cNvSpPr/>
          <p:nvPr/>
        </p:nvSpPr>
        <p:spPr>
          <a:xfrm>
            <a:off x="6372200" y="2420888"/>
            <a:ext cx="1944216" cy="1235373"/>
          </a:xfrm>
          <a:prstGeom prst="leftArrowCallout">
            <a:avLst>
              <a:gd name="adj1" fmla="val 25000"/>
              <a:gd name="adj2" fmla="val 19869"/>
              <a:gd name="adj3" fmla="val 50012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Уменьшение рисков осложнений у детей </a:t>
            </a:r>
          </a:p>
          <a:p>
            <a:pPr algn="ctr"/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461FAA1-72C8-499B-AFAC-213300E122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319" y="2354989"/>
            <a:ext cx="2908295" cy="1938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8048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347</TotalTime>
  <Words>191</Words>
  <Application>Microsoft Office PowerPoint</Application>
  <PresentationFormat>Экран (4:3)</PresentationFormat>
  <Paragraphs>40</Paragraphs>
  <Slides>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Book Antiqua</vt:lpstr>
      <vt:lpstr>Brush Script MT</vt:lpstr>
      <vt:lpstr>Calibri</vt:lpstr>
      <vt:lpstr>Century Gothic</vt:lpstr>
      <vt:lpstr>Rage Italic</vt:lpstr>
      <vt:lpstr>Кнопка</vt:lpstr>
      <vt:lpstr>Программа по поддержке детей с сахарным диабетом первого типа  «Диадети40»</vt:lpstr>
      <vt:lpstr>Цель проекта </vt:lpstr>
      <vt:lpstr>В проекте будут: </vt:lpstr>
      <vt:lpstr>Социальные эффекты от реализации проекта </vt:lpstr>
      <vt:lpstr>Результаты проекта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Сопровождение детей  с  сахарным диабетом "Достичь цели"</dc:title>
  <dc:creator>Евгений</dc:creator>
  <cp:lastModifiedBy>Professional</cp:lastModifiedBy>
  <cp:revision>25</cp:revision>
  <cp:lastPrinted>2020-03-13T19:00:20Z</cp:lastPrinted>
  <dcterms:created xsi:type="dcterms:W3CDTF">2019-10-10T06:35:57Z</dcterms:created>
  <dcterms:modified xsi:type="dcterms:W3CDTF">2020-04-14T07:49:23Z</dcterms:modified>
</cp:coreProperties>
</file>