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20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644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C8BB3-8CBE-4CC5-BD5C-C88A0A42C9E5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B1F93-C855-4B6B-9E11-4AA048126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039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C8BB3-8CBE-4CC5-BD5C-C88A0A42C9E5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B1F93-C855-4B6B-9E11-4AA048126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708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C8BB3-8CBE-4CC5-BD5C-C88A0A42C9E5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B1F93-C855-4B6B-9E11-4AA048126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119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C8BB3-8CBE-4CC5-BD5C-C88A0A42C9E5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B1F93-C855-4B6B-9E11-4AA048126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428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C8BB3-8CBE-4CC5-BD5C-C88A0A42C9E5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B1F93-C855-4B6B-9E11-4AA048126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464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C8BB3-8CBE-4CC5-BD5C-C88A0A42C9E5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B1F93-C855-4B6B-9E11-4AA048126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385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C8BB3-8CBE-4CC5-BD5C-C88A0A42C9E5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B1F93-C855-4B6B-9E11-4AA048126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417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C8BB3-8CBE-4CC5-BD5C-C88A0A42C9E5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B1F93-C855-4B6B-9E11-4AA048126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848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C8BB3-8CBE-4CC5-BD5C-C88A0A42C9E5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B1F93-C855-4B6B-9E11-4AA048126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601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C8BB3-8CBE-4CC5-BD5C-C88A0A42C9E5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B1F93-C855-4B6B-9E11-4AA048126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72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C8BB3-8CBE-4CC5-BD5C-C88A0A42C9E5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B1F93-C855-4B6B-9E11-4AA048126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296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C8BB3-8CBE-4CC5-BD5C-C88A0A42C9E5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B1F93-C855-4B6B-9E11-4AA048126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701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5D53BAC1-53CA-3A4E-83E1-F999434266A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0200" y="536033"/>
            <a:ext cx="8159496" cy="524279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06ECD68-D3B2-C54B-BDB6-D3E7CF3CBF49}"/>
              </a:ext>
            </a:extLst>
          </p:cNvPr>
          <p:cNvSpPr/>
          <p:nvPr/>
        </p:nvSpPr>
        <p:spPr>
          <a:xfrm>
            <a:off x="0" y="4191000"/>
            <a:ext cx="12195456" cy="2667001"/>
          </a:xfrm>
          <a:prstGeom prst="rect">
            <a:avLst/>
          </a:prstGeom>
          <a:solidFill>
            <a:srgbClr val="16B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EC2153"/>
              </a:solidFill>
              <a:latin typeface="DIN Pro Regular" panose="02000503030000020004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72607F-78C9-8348-A1C3-CCFCE3AD1A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02470"/>
            <a:ext cx="12192000" cy="661226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2B63F77B-2A77-2943-818F-81EDC73CD213}"/>
              </a:ext>
            </a:extLst>
          </p:cNvPr>
          <p:cNvSpPr txBox="1">
            <a:spLocks/>
          </p:cNvSpPr>
          <p:nvPr/>
        </p:nvSpPr>
        <p:spPr>
          <a:xfrm>
            <a:off x="417584" y="2873485"/>
            <a:ext cx="10524728" cy="1121461"/>
          </a:xfrm>
          <a:prstGeom prst="rect">
            <a:avLst/>
          </a:prstGeom>
        </p:spPr>
        <p:txBody>
          <a:bodyPr vert="horz" wrap="square" lIns="0" tIns="13335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065" marR="5080" algn="l">
              <a:lnSpc>
                <a:spcPct val="99900"/>
              </a:lnSpc>
              <a:spcBef>
                <a:spcPts val="105"/>
              </a:spcBef>
            </a:pPr>
            <a:r>
              <a:rPr lang="ru-RU" sz="3600" b="1" dirty="0" smtClean="0">
                <a:solidFill>
                  <a:srgbClr val="EB2055"/>
                </a:solidFill>
                <a:latin typeface="Cera Pro" panose="00000500000000000000" pitchFamily="2" charset="0"/>
              </a:rPr>
              <a:t>АНО «ИНФОРМАЦИОННО-РЕСУРСНЫЙ ЦЕНТР ДОБРОВОЛЬЧЕСТВА РТ»</a:t>
            </a:r>
            <a:endParaRPr lang="ru-RU" sz="3600" b="1" dirty="0">
              <a:solidFill>
                <a:srgbClr val="EB2055"/>
              </a:solidFill>
              <a:latin typeface="Cera Pro" panose="00000500000000000000" pitchFamily="2" charset="0"/>
              <a:cs typeface="Tahoma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113" y="-490143"/>
            <a:ext cx="2801112" cy="280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18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8C6EB8F5-D030-9445-9F3E-261D43B00C9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51563"/>
            <a:ext cx="11152632" cy="658977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06ECD68-D3B2-C54B-BDB6-D3E7CF3CBF49}"/>
              </a:ext>
            </a:extLst>
          </p:cNvPr>
          <p:cNvSpPr/>
          <p:nvPr/>
        </p:nvSpPr>
        <p:spPr>
          <a:xfrm>
            <a:off x="-3456" y="2805"/>
            <a:ext cx="12195456" cy="1095003"/>
          </a:xfrm>
          <a:prstGeom prst="rect">
            <a:avLst/>
          </a:prstGeom>
          <a:solidFill>
            <a:srgbClr val="16B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EC2153"/>
              </a:solidFill>
              <a:latin typeface="DIN Pro Regular" panose="02000503030000020004" pitchFamily="2" charset="0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CF386A49-2658-A24B-9998-963B6461253D}"/>
              </a:ext>
            </a:extLst>
          </p:cNvPr>
          <p:cNvSpPr txBox="1">
            <a:spLocks/>
          </p:cNvSpPr>
          <p:nvPr/>
        </p:nvSpPr>
        <p:spPr>
          <a:xfrm>
            <a:off x="457200" y="328450"/>
            <a:ext cx="891396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800" kern="0" dirty="0" smtClean="0">
                <a:solidFill>
                  <a:schemeClr val="bg1"/>
                </a:solidFill>
                <a:latin typeface="Cera pro bold" panose="00000800000000000000" pitchFamily="2" charset="0"/>
              </a:rPr>
              <a:t>ПАРТНЕРЫ</a:t>
            </a:r>
            <a:endParaRPr lang="ru-RU" sz="2800" kern="0" dirty="0" smtClean="0">
              <a:solidFill>
                <a:schemeClr val="bg1"/>
              </a:solidFill>
              <a:latin typeface="Cera pro bold" panose="00000800000000000000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8CDEEB-5F5D-F143-B226-9DF683BFC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9400" y="151563"/>
            <a:ext cx="1487509" cy="848742"/>
          </a:xfrm>
          <a:prstGeom prst="rect">
            <a:avLst/>
          </a:prstGeom>
        </p:spPr>
      </p:pic>
      <p:sp>
        <p:nvSpPr>
          <p:cNvPr id="9" name="object 20">
            <a:extLst>
              <a:ext uri="{FF2B5EF4-FFF2-40B4-BE49-F238E27FC236}">
                <a16:creationId xmlns:a16="http://schemas.microsoft.com/office/drawing/2014/main" id="{B2115E1B-7F15-D643-83C9-FB757083CFB3}"/>
              </a:ext>
            </a:extLst>
          </p:cNvPr>
          <p:cNvSpPr txBox="1"/>
          <p:nvPr/>
        </p:nvSpPr>
        <p:spPr>
          <a:xfrm>
            <a:off x="528966" y="1658698"/>
            <a:ext cx="5242569" cy="45217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lvl="0" indent="-457200">
              <a:spcBef>
                <a:spcPts val="100"/>
              </a:spcBef>
              <a:buAutoNum type="arabicPeriod"/>
              <a:defRPr/>
            </a:pPr>
            <a:r>
              <a:rPr lang="ru-RU" dirty="0" smtClean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МБУ </a:t>
            </a: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ДО «Центр детского творчества «</a:t>
            </a:r>
            <a:r>
              <a:rPr lang="ru-RU" dirty="0" err="1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Килэчэк</a:t>
            </a:r>
            <a:r>
              <a:rPr lang="ru-RU" dirty="0" smtClean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»</a:t>
            </a:r>
          </a:p>
          <a:p>
            <a:pPr marL="469900" lvl="0" indent="-457200">
              <a:spcBef>
                <a:spcPts val="100"/>
              </a:spcBef>
              <a:buAutoNum type="arabicPeriod"/>
              <a:defRPr/>
            </a:pP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МКУ «Управление по делам молодежи, спорту и туризму» Исполнительного комитета </a:t>
            </a:r>
            <a:r>
              <a:rPr lang="ru-RU" dirty="0" err="1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Лениногорского</a:t>
            </a: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 муниципального </a:t>
            </a:r>
            <a:r>
              <a:rPr lang="ru-RU" dirty="0" smtClean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района</a:t>
            </a:r>
          </a:p>
          <a:p>
            <a:pPr marL="469900" lvl="0" indent="-457200">
              <a:spcBef>
                <a:spcPts val="100"/>
              </a:spcBef>
              <a:buAutoNum type="arabicPeriod"/>
              <a:defRPr/>
            </a:pP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МБУ «Молодежный центр» </a:t>
            </a:r>
            <a:r>
              <a:rPr lang="ru-RU" dirty="0" err="1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Агрызского</a:t>
            </a: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 муниципального района </a:t>
            </a:r>
            <a:endParaRPr lang="ru-RU" dirty="0" smtClean="0">
              <a:solidFill>
                <a:prstClr val="black"/>
              </a:solidFill>
              <a:latin typeface="Cera Pro" panose="00000500000000000000" pitchFamily="2" charset="0"/>
              <a:cs typeface="Tahoma"/>
            </a:endParaRPr>
          </a:p>
          <a:p>
            <a:pPr marL="469900" lvl="0" indent="-457200">
              <a:spcBef>
                <a:spcPts val="100"/>
              </a:spcBef>
              <a:buAutoNum type="arabicPeriod"/>
              <a:defRPr/>
            </a:pP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МБУ «Молодежный центр «</a:t>
            </a:r>
            <a:r>
              <a:rPr lang="ru-RU" dirty="0" err="1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СинЭнергия</a:t>
            </a: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» Алексеевского муниципального района </a:t>
            </a:r>
            <a:endParaRPr lang="ru-RU" dirty="0" smtClean="0">
              <a:solidFill>
                <a:prstClr val="black"/>
              </a:solidFill>
              <a:latin typeface="Cera Pro" panose="00000500000000000000" pitchFamily="2" charset="0"/>
              <a:cs typeface="Tahoma"/>
            </a:endParaRPr>
          </a:p>
          <a:p>
            <a:pPr marL="469900" lvl="0" indent="-457200">
              <a:spcBef>
                <a:spcPts val="100"/>
              </a:spcBef>
              <a:buAutoNum type="arabicPeriod"/>
              <a:defRPr/>
            </a:pP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МКУ «Отдел по делам молодежи и спорту» Исполнительного комитета </a:t>
            </a:r>
            <a:r>
              <a:rPr lang="ru-RU" dirty="0" err="1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Мамадышского</a:t>
            </a: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 муниципального района </a:t>
            </a:r>
            <a:endParaRPr lang="ru-RU" dirty="0" smtClean="0">
              <a:solidFill>
                <a:prstClr val="black"/>
              </a:solidFill>
              <a:latin typeface="Cera Pro" panose="00000500000000000000" pitchFamily="2" charset="0"/>
              <a:cs typeface="Tahoma"/>
            </a:endParaRPr>
          </a:p>
          <a:p>
            <a:pPr marL="469900" lvl="0" indent="-457200">
              <a:spcBef>
                <a:spcPts val="100"/>
              </a:spcBef>
              <a:buAutoNum type="arabicPeriod"/>
              <a:defRPr/>
            </a:pP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МАУ «Молодежный центр «Орион</a:t>
            </a:r>
            <a:r>
              <a:rPr lang="ru-RU" dirty="0" smtClean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»</a:t>
            </a:r>
          </a:p>
          <a:p>
            <a:pPr marL="469900" lvl="0" indent="-457200">
              <a:spcBef>
                <a:spcPts val="100"/>
              </a:spcBef>
              <a:buAutoNum type="arabicPeriod"/>
              <a:defRPr/>
            </a:pP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МБУ Многопрофильный молодежный центр «</a:t>
            </a:r>
            <a:r>
              <a:rPr lang="ru-RU" dirty="0" err="1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Яшьлер</a:t>
            </a: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Доньясы</a:t>
            </a: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»  </a:t>
            </a:r>
          </a:p>
        </p:txBody>
      </p:sp>
      <p:sp>
        <p:nvSpPr>
          <p:cNvPr id="12" name="object 20">
            <a:extLst>
              <a:ext uri="{FF2B5EF4-FFF2-40B4-BE49-F238E27FC236}">
                <a16:creationId xmlns:a16="http://schemas.microsoft.com/office/drawing/2014/main" id="{B2115E1B-7F15-D643-83C9-FB757083CFB3}"/>
              </a:ext>
            </a:extLst>
          </p:cNvPr>
          <p:cNvSpPr txBox="1"/>
          <p:nvPr/>
        </p:nvSpPr>
        <p:spPr>
          <a:xfrm>
            <a:off x="6175454" y="1658698"/>
            <a:ext cx="5613423" cy="4798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lvl="0" indent="-342900">
              <a:spcBef>
                <a:spcPts val="100"/>
              </a:spcBef>
              <a:buFont typeface="+mj-lt"/>
              <a:buAutoNum type="arabicPeriod" startAt="8"/>
              <a:defRPr/>
            </a:pP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Исполнительный комитет </a:t>
            </a:r>
            <a:r>
              <a:rPr lang="ru-RU" dirty="0" err="1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Зеленодольского</a:t>
            </a: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 муниципального района </a:t>
            </a:r>
            <a:endParaRPr lang="ru-RU" dirty="0" smtClean="0">
              <a:solidFill>
                <a:prstClr val="black"/>
              </a:solidFill>
              <a:latin typeface="Cera Pro" panose="00000500000000000000" pitchFamily="2" charset="0"/>
              <a:cs typeface="Tahoma"/>
            </a:endParaRPr>
          </a:p>
          <a:p>
            <a:pPr marL="355600" lvl="0" indent="-342900">
              <a:spcBef>
                <a:spcPts val="100"/>
              </a:spcBef>
              <a:buFont typeface="+mj-lt"/>
              <a:buAutoNum type="arabicPeriod" startAt="8"/>
              <a:defRPr/>
            </a:pP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МБУ Молодежный центр «Олимп» </a:t>
            </a:r>
            <a:r>
              <a:rPr lang="ru-RU" dirty="0" err="1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Тюлячинского</a:t>
            </a: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 муниципального района Республики  </a:t>
            </a:r>
            <a:endParaRPr lang="ru-RU" dirty="0" smtClean="0">
              <a:solidFill>
                <a:prstClr val="black"/>
              </a:solidFill>
              <a:latin typeface="Cera Pro" panose="00000500000000000000" pitchFamily="2" charset="0"/>
              <a:cs typeface="Tahoma"/>
            </a:endParaRPr>
          </a:p>
          <a:p>
            <a:pPr marL="355600" lvl="0" indent="-342900">
              <a:spcBef>
                <a:spcPts val="100"/>
              </a:spcBef>
              <a:buFont typeface="+mj-lt"/>
              <a:buAutoNum type="arabicPeriod" startAt="8"/>
              <a:defRPr/>
            </a:pPr>
            <a:r>
              <a:rPr lang="ru-RU" dirty="0" smtClean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МБУ </a:t>
            </a: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«Молодежный центр «Орион» </a:t>
            </a:r>
            <a:r>
              <a:rPr lang="ru-RU" dirty="0" err="1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Черемшанского</a:t>
            </a: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 муниципального </a:t>
            </a:r>
            <a:r>
              <a:rPr lang="ru-RU" dirty="0" smtClean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района</a:t>
            </a:r>
          </a:p>
          <a:p>
            <a:pPr marL="355600" lvl="0" indent="-342900">
              <a:spcBef>
                <a:spcPts val="100"/>
              </a:spcBef>
              <a:buFont typeface="+mj-lt"/>
              <a:buAutoNum type="arabicPeriod" startAt="8"/>
              <a:defRPr/>
            </a:pP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МБУ «Молодежный центр «Дворец молодежи» </a:t>
            </a:r>
            <a:r>
              <a:rPr lang="ru-RU" dirty="0" err="1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муниипального</a:t>
            </a: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 образования </a:t>
            </a:r>
            <a:r>
              <a:rPr lang="ru-RU" dirty="0" err="1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Бугульминского</a:t>
            </a: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 муниципального района </a:t>
            </a:r>
            <a:endParaRPr lang="ru-RU" dirty="0" smtClean="0">
              <a:solidFill>
                <a:prstClr val="black"/>
              </a:solidFill>
              <a:latin typeface="Cera Pro" panose="00000500000000000000" pitchFamily="2" charset="0"/>
              <a:cs typeface="Tahoma"/>
            </a:endParaRPr>
          </a:p>
          <a:p>
            <a:pPr marL="355600" lvl="0" indent="-342900">
              <a:spcBef>
                <a:spcPts val="100"/>
              </a:spcBef>
              <a:buFont typeface="+mj-lt"/>
              <a:buAutoNum type="arabicPeriod" startAt="8"/>
              <a:defRPr/>
            </a:pP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АНО «Нижнекамский волонтерский центр</a:t>
            </a:r>
            <a:r>
              <a:rPr lang="ru-RU" dirty="0" smtClean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»</a:t>
            </a:r>
          </a:p>
          <a:p>
            <a:pPr marL="355600" lvl="0" indent="-342900">
              <a:spcBef>
                <a:spcPts val="100"/>
              </a:spcBef>
              <a:buFont typeface="+mj-lt"/>
              <a:buAutoNum type="arabicPeriod" startAt="8"/>
              <a:defRPr/>
            </a:pP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МКУ «Отдел по делам молодежи и спорту» Исполнительного комитета </a:t>
            </a:r>
            <a:r>
              <a:rPr lang="ru-RU" dirty="0" err="1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Тетюшского</a:t>
            </a: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 муниципального </a:t>
            </a:r>
            <a:r>
              <a:rPr lang="ru-RU" dirty="0" smtClean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района</a:t>
            </a:r>
          </a:p>
          <a:p>
            <a:pPr marL="355600" lvl="0" indent="-342900">
              <a:spcBef>
                <a:spcPts val="100"/>
              </a:spcBef>
              <a:buFont typeface="+mj-lt"/>
              <a:buAutoNum type="arabicPeriod" startAt="8"/>
              <a:defRPr/>
            </a:pP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МБУ «Молодежный (подростковый) клуб по месту жительства «Созидание» </a:t>
            </a:r>
            <a:r>
              <a:rPr lang="ru-RU" dirty="0" err="1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Дрожжановского</a:t>
            </a: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 муниципального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726337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8C6EB8F5-D030-9445-9F3E-261D43B00C9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51563"/>
            <a:ext cx="11152632" cy="658977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06ECD68-D3B2-C54B-BDB6-D3E7CF3CBF49}"/>
              </a:ext>
            </a:extLst>
          </p:cNvPr>
          <p:cNvSpPr/>
          <p:nvPr/>
        </p:nvSpPr>
        <p:spPr>
          <a:xfrm>
            <a:off x="-3456" y="2805"/>
            <a:ext cx="12195456" cy="1095003"/>
          </a:xfrm>
          <a:prstGeom prst="rect">
            <a:avLst/>
          </a:prstGeom>
          <a:solidFill>
            <a:srgbClr val="16B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EC2153"/>
              </a:solidFill>
              <a:latin typeface="DIN Pro Regular" panose="02000503030000020004" pitchFamily="2" charset="0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CF386A49-2658-A24B-9998-963B6461253D}"/>
              </a:ext>
            </a:extLst>
          </p:cNvPr>
          <p:cNvSpPr txBox="1">
            <a:spLocks/>
          </p:cNvSpPr>
          <p:nvPr/>
        </p:nvSpPr>
        <p:spPr>
          <a:xfrm>
            <a:off x="457200" y="328450"/>
            <a:ext cx="891396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800" kern="0" dirty="0" smtClean="0">
                <a:solidFill>
                  <a:schemeClr val="bg1"/>
                </a:solidFill>
                <a:latin typeface="Cera pro bold" panose="00000800000000000000" pitchFamily="2" charset="0"/>
              </a:rPr>
              <a:t>ПАРТНЕРЫ</a:t>
            </a:r>
            <a:endParaRPr lang="ru-RU" sz="2800" kern="0" dirty="0" smtClean="0">
              <a:solidFill>
                <a:schemeClr val="bg1"/>
              </a:solidFill>
              <a:latin typeface="Cera pro bold" panose="00000800000000000000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8CDEEB-5F5D-F143-B226-9DF683BFC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9400" y="151563"/>
            <a:ext cx="1487509" cy="848742"/>
          </a:xfrm>
          <a:prstGeom prst="rect">
            <a:avLst/>
          </a:prstGeom>
        </p:spPr>
      </p:pic>
      <p:sp>
        <p:nvSpPr>
          <p:cNvPr id="12" name="object 20">
            <a:extLst>
              <a:ext uri="{FF2B5EF4-FFF2-40B4-BE49-F238E27FC236}">
                <a16:creationId xmlns:a16="http://schemas.microsoft.com/office/drawing/2014/main" id="{B2115E1B-7F15-D643-83C9-FB757083CFB3}"/>
              </a:ext>
            </a:extLst>
          </p:cNvPr>
          <p:cNvSpPr txBox="1"/>
          <p:nvPr/>
        </p:nvSpPr>
        <p:spPr>
          <a:xfrm>
            <a:off x="480849" y="1388592"/>
            <a:ext cx="5613423" cy="53527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lvl="0" indent="-342900">
              <a:spcBef>
                <a:spcPts val="100"/>
              </a:spcBef>
              <a:buFont typeface="+mj-lt"/>
              <a:buAutoNum type="arabicPeriod" startAt="15"/>
              <a:defRPr/>
            </a:pP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МБУ «Молодежный (подростковый) клуб по месту жительства «</a:t>
            </a:r>
            <a:r>
              <a:rPr lang="ru-RU" dirty="0" err="1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Ажаган</a:t>
            </a: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» </a:t>
            </a:r>
            <a:r>
              <a:rPr lang="ru-RU" dirty="0" err="1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Новошешминского</a:t>
            </a: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 муниципального района </a:t>
            </a:r>
            <a:endParaRPr lang="ru-RU" dirty="0" smtClean="0">
              <a:solidFill>
                <a:prstClr val="black"/>
              </a:solidFill>
              <a:latin typeface="Cera Pro" panose="00000500000000000000" pitchFamily="2" charset="0"/>
              <a:cs typeface="Tahoma"/>
            </a:endParaRPr>
          </a:p>
          <a:p>
            <a:pPr marL="355600" lvl="0" indent="-342900">
              <a:spcBef>
                <a:spcPts val="100"/>
              </a:spcBef>
              <a:buFont typeface="+mj-lt"/>
              <a:buAutoNum type="arabicPeriod" startAt="15"/>
              <a:defRPr/>
            </a:pP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МБУ «Молодежный центр» </a:t>
            </a:r>
            <a:r>
              <a:rPr lang="ru-RU" dirty="0" err="1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Пестречинского</a:t>
            </a: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 муниципального </a:t>
            </a:r>
            <a:r>
              <a:rPr lang="ru-RU" dirty="0" smtClean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района</a:t>
            </a:r>
          </a:p>
          <a:p>
            <a:pPr marL="355600" lvl="0" indent="-342900">
              <a:spcBef>
                <a:spcPts val="100"/>
              </a:spcBef>
              <a:buFont typeface="+mj-lt"/>
              <a:buAutoNum type="arabicPeriod" startAt="15"/>
              <a:defRPr/>
            </a:pP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МБУ «Спортивная школа» </a:t>
            </a:r>
            <a:r>
              <a:rPr lang="ru-RU" dirty="0" err="1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Атнинского</a:t>
            </a: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 муниципального района </a:t>
            </a:r>
            <a:endParaRPr lang="ru-RU" dirty="0" smtClean="0">
              <a:solidFill>
                <a:prstClr val="black"/>
              </a:solidFill>
              <a:latin typeface="Cera Pro" panose="00000500000000000000" pitchFamily="2" charset="0"/>
              <a:cs typeface="Tahoma"/>
            </a:endParaRPr>
          </a:p>
          <a:p>
            <a:pPr marL="355600" lvl="0" indent="-342900">
              <a:spcBef>
                <a:spcPts val="100"/>
              </a:spcBef>
              <a:buFont typeface="+mj-lt"/>
              <a:buAutoNum type="arabicPeriod" startAt="15"/>
              <a:defRPr/>
            </a:pP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МБУ «Центр молодежных (студенческих) формирований по охране общественного порядка «Форпост» </a:t>
            </a:r>
            <a:r>
              <a:rPr lang="ru-RU" dirty="0" err="1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Кукморского</a:t>
            </a: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 муниципального района </a:t>
            </a:r>
            <a:endParaRPr lang="ru-RU" dirty="0" smtClean="0">
              <a:solidFill>
                <a:prstClr val="black"/>
              </a:solidFill>
              <a:latin typeface="Cera Pro" panose="00000500000000000000" pitchFamily="2" charset="0"/>
              <a:cs typeface="Tahoma"/>
            </a:endParaRPr>
          </a:p>
          <a:p>
            <a:pPr marL="355600" lvl="0" indent="-342900">
              <a:spcBef>
                <a:spcPts val="100"/>
              </a:spcBef>
              <a:buFont typeface="+mj-lt"/>
              <a:buAutoNum type="arabicPeriod" startAt="15"/>
              <a:defRPr/>
            </a:pP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Исполнительный комитет Спасского муниципального района </a:t>
            </a:r>
            <a:endParaRPr lang="ru-RU" dirty="0" smtClean="0">
              <a:solidFill>
                <a:prstClr val="black"/>
              </a:solidFill>
              <a:latin typeface="Cera Pro" panose="00000500000000000000" pitchFamily="2" charset="0"/>
              <a:cs typeface="Tahoma"/>
            </a:endParaRPr>
          </a:p>
          <a:p>
            <a:pPr marL="355600" lvl="0" indent="-342900">
              <a:spcBef>
                <a:spcPts val="100"/>
              </a:spcBef>
              <a:buFont typeface="+mj-lt"/>
              <a:buAutoNum type="arabicPeriod" startAt="15"/>
              <a:defRPr/>
            </a:pP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МБУ «Молодежный (подростковый) клуб по месту жительства» </a:t>
            </a:r>
            <a:r>
              <a:rPr lang="ru-RU" dirty="0" err="1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Тукаевского</a:t>
            </a: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 муниципального района </a:t>
            </a:r>
            <a:endParaRPr lang="ru-RU" dirty="0" smtClean="0">
              <a:solidFill>
                <a:prstClr val="black"/>
              </a:solidFill>
              <a:latin typeface="Cera Pro" panose="00000500000000000000" pitchFamily="2" charset="0"/>
              <a:cs typeface="Tahoma"/>
            </a:endParaRPr>
          </a:p>
          <a:p>
            <a:pPr marL="355600" lvl="0" indent="-342900">
              <a:spcBef>
                <a:spcPts val="100"/>
              </a:spcBef>
              <a:buFont typeface="+mj-lt"/>
              <a:buAutoNum type="arabicPeriod" startAt="15"/>
              <a:defRPr/>
            </a:pP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МБУ «Камско-</a:t>
            </a:r>
            <a:r>
              <a:rPr lang="ru-RU" dirty="0" err="1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Устьинский</a:t>
            </a: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 территориальный Центр молодежных формирований по охране общественного порядка «Форпост»</a:t>
            </a:r>
            <a:endParaRPr lang="ru-RU" dirty="0" smtClean="0">
              <a:solidFill>
                <a:prstClr val="black"/>
              </a:solidFill>
              <a:latin typeface="Cera Pro" panose="00000500000000000000" pitchFamily="2" charset="0"/>
              <a:cs typeface="Tahoma"/>
            </a:endParaRPr>
          </a:p>
        </p:txBody>
      </p:sp>
      <p:sp>
        <p:nvSpPr>
          <p:cNvPr id="8" name="object 20">
            <a:extLst>
              <a:ext uri="{FF2B5EF4-FFF2-40B4-BE49-F238E27FC236}">
                <a16:creationId xmlns:a16="http://schemas.microsoft.com/office/drawing/2014/main" id="{B2115E1B-7F15-D643-83C9-FB757083CFB3}"/>
              </a:ext>
            </a:extLst>
          </p:cNvPr>
          <p:cNvSpPr txBox="1"/>
          <p:nvPr/>
        </p:nvSpPr>
        <p:spPr>
          <a:xfrm>
            <a:off x="6313486" y="1388592"/>
            <a:ext cx="5613423" cy="5642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lvl="0" indent="-342900">
              <a:spcBef>
                <a:spcPts val="100"/>
              </a:spcBef>
              <a:buFont typeface="+mj-lt"/>
              <a:buAutoNum type="arabicPeriod" startAt="22"/>
              <a:defRPr/>
            </a:pPr>
            <a:r>
              <a:rPr lang="ru-RU" dirty="0" smtClean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 МБУ </a:t>
            </a: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«Молодежный центр» </a:t>
            </a:r>
            <a:r>
              <a:rPr lang="ru-RU" dirty="0" err="1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Чистопольского</a:t>
            </a: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 муниципального </a:t>
            </a:r>
            <a:r>
              <a:rPr lang="ru-RU" dirty="0" smtClean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района</a:t>
            </a:r>
          </a:p>
          <a:p>
            <a:pPr marL="355600" lvl="0" indent="-342900">
              <a:spcBef>
                <a:spcPts val="100"/>
              </a:spcBef>
              <a:buFont typeface="+mj-lt"/>
              <a:buAutoNum type="arabicPeriod" startAt="22"/>
              <a:defRPr/>
            </a:pP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 Автономная некоммерческая организация «Творческая инклюзивная студия «Э-</a:t>
            </a:r>
            <a:r>
              <a:rPr lang="ru-RU" dirty="0" err="1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моция</a:t>
            </a:r>
            <a:r>
              <a:rPr lang="ru-RU" dirty="0" smtClean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»</a:t>
            </a:r>
          </a:p>
          <a:p>
            <a:pPr marL="355600" lvl="0" indent="-342900">
              <a:spcBef>
                <a:spcPts val="100"/>
              </a:spcBef>
              <a:buFont typeface="+mj-lt"/>
              <a:buAutoNum type="arabicPeriod" startAt="22"/>
              <a:defRPr/>
            </a:pP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 Всероссийское общественное движение добровольцев в сфере здравоохранения «Волонтеры-медики</a:t>
            </a:r>
            <a:r>
              <a:rPr lang="ru-RU" dirty="0" smtClean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»</a:t>
            </a:r>
          </a:p>
          <a:p>
            <a:pPr marL="355600" lvl="0" indent="-342900">
              <a:spcBef>
                <a:spcPts val="100"/>
              </a:spcBef>
              <a:buFont typeface="+mj-lt"/>
              <a:buAutoNum type="arabicPeriod" startAt="22"/>
              <a:defRPr/>
            </a:pP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 Автономная некоммерческая организация «Ассамблея туристских волонтеров Республики Татарстан</a:t>
            </a:r>
            <a:r>
              <a:rPr lang="ru-RU" dirty="0" smtClean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»</a:t>
            </a:r>
          </a:p>
          <a:p>
            <a:pPr marL="355600" lvl="0" indent="-342900">
              <a:spcBef>
                <a:spcPts val="100"/>
              </a:spcBef>
              <a:buFont typeface="+mj-lt"/>
              <a:buAutoNum type="arabicPeriod" startAt="22"/>
              <a:defRPr/>
            </a:pP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 Татарстанское региональное отделение Всероссийской общественной </a:t>
            </a:r>
            <a:r>
              <a:rPr lang="ru-RU" dirty="0" err="1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общественной</a:t>
            </a: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 молодежной организации «Всероссийский студенческий корпус спасателей</a:t>
            </a:r>
            <a:r>
              <a:rPr lang="ru-RU" dirty="0" smtClean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»</a:t>
            </a:r>
          </a:p>
          <a:p>
            <a:pPr marL="355600" lvl="0" indent="-342900">
              <a:spcBef>
                <a:spcPts val="100"/>
              </a:spcBef>
              <a:buFont typeface="+mj-lt"/>
              <a:buAutoNum type="arabicPeriod" startAt="22"/>
              <a:defRPr/>
            </a:pP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 Региональное отделение Общероссийской общественной организации «Союз пенсионеров России» по Республике </a:t>
            </a:r>
            <a:r>
              <a:rPr lang="ru-RU" dirty="0" smtClean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Татарстан</a:t>
            </a:r>
          </a:p>
          <a:p>
            <a:pPr marL="355600" lvl="0" indent="-342900">
              <a:spcBef>
                <a:spcPts val="100"/>
              </a:spcBef>
              <a:buFont typeface="+mj-lt"/>
              <a:buAutoNum type="arabicPeriod" startAt="22"/>
              <a:defRPr/>
            </a:pP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 Акционерное общество «</a:t>
            </a:r>
            <a:r>
              <a:rPr lang="ru-RU" dirty="0" err="1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Транснефть</a:t>
            </a: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 – </a:t>
            </a:r>
            <a:r>
              <a:rPr lang="ru-RU" dirty="0" err="1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Прикамье</a:t>
            </a:r>
            <a:endParaRPr lang="ru-RU" dirty="0" smtClean="0">
              <a:solidFill>
                <a:prstClr val="black"/>
              </a:solidFill>
              <a:latin typeface="Cera Pro" panose="00000500000000000000" pitchFamily="2" charset="0"/>
              <a:cs typeface="Tahoma"/>
            </a:endParaRPr>
          </a:p>
          <a:p>
            <a:pPr marL="355600" lvl="0" indent="-342900">
              <a:spcBef>
                <a:spcPts val="100"/>
              </a:spcBef>
              <a:buFont typeface="+mj-lt"/>
              <a:buAutoNum type="arabicPeriod" startAt="22"/>
              <a:defRPr/>
            </a:pPr>
            <a:endParaRPr lang="ru-RU" dirty="0" smtClean="0">
              <a:solidFill>
                <a:prstClr val="black"/>
              </a:solidFill>
              <a:latin typeface="Cera Pro" panose="00000500000000000000" pitchFamily="2" charset="0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653163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8C6EB8F5-D030-9445-9F3E-261D43B00C9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12233"/>
            <a:ext cx="11152632" cy="658977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06ECD68-D3B2-C54B-BDB6-D3E7CF3CBF49}"/>
              </a:ext>
            </a:extLst>
          </p:cNvPr>
          <p:cNvSpPr/>
          <p:nvPr/>
        </p:nvSpPr>
        <p:spPr>
          <a:xfrm>
            <a:off x="-3456" y="2805"/>
            <a:ext cx="12195456" cy="1095003"/>
          </a:xfrm>
          <a:prstGeom prst="rect">
            <a:avLst/>
          </a:prstGeom>
          <a:solidFill>
            <a:srgbClr val="16B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EC2153"/>
              </a:solidFill>
              <a:latin typeface="DIN Pro Regular" panose="02000503030000020004" pitchFamily="2" charset="0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CF386A49-2658-A24B-9998-963B6461253D}"/>
              </a:ext>
            </a:extLst>
          </p:cNvPr>
          <p:cNvSpPr txBox="1">
            <a:spLocks/>
          </p:cNvSpPr>
          <p:nvPr/>
        </p:nvSpPr>
        <p:spPr>
          <a:xfrm>
            <a:off x="457200" y="151563"/>
            <a:ext cx="8913961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800" kern="0" dirty="0" smtClean="0">
                <a:solidFill>
                  <a:schemeClr val="bg1"/>
                </a:solidFill>
                <a:latin typeface="Cera pro bold" panose="00000800000000000000" pitchFamily="2" charset="0"/>
              </a:rPr>
              <a:t>ПРЕДЛОЖЕНИЯ В РЕАЛИЗАЦИЮ ВОЛОНТЕРСКОЙ ПРОГРАММЫ</a:t>
            </a:r>
            <a:endParaRPr lang="ru-RU" sz="2800" kern="0" dirty="0" smtClean="0">
              <a:solidFill>
                <a:schemeClr val="bg1"/>
              </a:solidFill>
              <a:latin typeface="Cera pro bold" panose="00000800000000000000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8CDEEB-5F5D-F143-B226-9DF683BFC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9400" y="151563"/>
            <a:ext cx="1487509" cy="848742"/>
          </a:xfrm>
          <a:prstGeom prst="rect">
            <a:avLst/>
          </a:prstGeom>
        </p:spPr>
      </p:pic>
      <p:sp>
        <p:nvSpPr>
          <p:cNvPr id="10" name="object 20">
            <a:extLst>
              <a:ext uri="{FF2B5EF4-FFF2-40B4-BE49-F238E27FC236}">
                <a16:creationId xmlns:a16="http://schemas.microsoft.com/office/drawing/2014/main" id="{B2115E1B-7F15-D643-83C9-FB757083CFB3}"/>
              </a:ext>
            </a:extLst>
          </p:cNvPr>
          <p:cNvSpPr txBox="1"/>
          <p:nvPr/>
        </p:nvSpPr>
        <p:spPr>
          <a:xfrm>
            <a:off x="1629439" y="1396232"/>
            <a:ext cx="8929666" cy="50270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>
              <a:spcBef>
                <a:spcPts val="100"/>
              </a:spcBef>
              <a:defRPr/>
            </a:pPr>
            <a:r>
              <a:rPr lang="ru-RU" sz="2000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•	Организация мероприятий для общения волонтеров между собой и с руководством проекта</a:t>
            </a:r>
          </a:p>
          <a:p>
            <a:pPr marL="12700" lvl="0">
              <a:spcBef>
                <a:spcPts val="100"/>
              </a:spcBef>
              <a:defRPr/>
            </a:pPr>
            <a:r>
              <a:rPr lang="ru-RU" sz="2000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•	Предоставление возможности для участия волонтеров в процессе принятия решений </a:t>
            </a:r>
          </a:p>
          <a:p>
            <a:pPr marL="12700" lvl="0">
              <a:spcBef>
                <a:spcPts val="100"/>
              </a:spcBef>
              <a:defRPr/>
            </a:pPr>
            <a:r>
              <a:rPr lang="ru-RU" sz="2000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•	Развитие системы поощрения волонтеров за их работу и достижения </a:t>
            </a:r>
          </a:p>
          <a:p>
            <a:pPr marL="12700" lvl="0">
              <a:spcBef>
                <a:spcPts val="100"/>
              </a:spcBef>
              <a:defRPr/>
            </a:pPr>
            <a:r>
              <a:rPr lang="ru-RU" sz="2000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•	Организация совместных мероприятий с другими организациями волонтерского движения.</a:t>
            </a:r>
          </a:p>
          <a:p>
            <a:pPr marL="12700" lvl="0">
              <a:spcBef>
                <a:spcPts val="100"/>
              </a:spcBef>
              <a:defRPr/>
            </a:pPr>
            <a:r>
              <a:rPr lang="ru-RU" sz="2000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•	Проведение регулярных встреч и семинаров для обсуждения проблем и вопросов, связанных с работой волонтеров.</a:t>
            </a:r>
          </a:p>
          <a:p>
            <a:pPr marL="12700" lvl="0">
              <a:spcBef>
                <a:spcPts val="100"/>
              </a:spcBef>
              <a:defRPr/>
            </a:pPr>
            <a:r>
              <a:rPr lang="ru-RU" sz="2000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•	Развитие системы обратной связи и открытости в отношении работы волонтеров.</a:t>
            </a:r>
          </a:p>
          <a:p>
            <a:pPr marL="12700" lvl="0">
              <a:spcBef>
                <a:spcPts val="100"/>
              </a:spcBef>
              <a:defRPr/>
            </a:pPr>
            <a:r>
              <a:rPr lang="ru-RU" sz="2000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•	Привлечение волонтеров к различным проектным задачам, которые отражают их интересы и желания.</a:t>
            </a:r>
          </a:p>
          <a:p>
            <a:pPr marL="12700" lvl="0">
              <a:spcBef>
                <a:spcPts val="100"/>
              </a:spcBef>
              <a:defRPr/>
            </a:pPr>
            <a:r>
              <a:rPr lang="ru-RU" sz="2000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•	Организация заседаний и конференций для обсуждения и обмена опытом работы с волонтерами.</a:t>
            </a:r>
          </a:p>
        </p:txBody>
      </p:sp>
    </p:spTree>
    <p:extLst>
      <p:ext uri="{BB962C8B-B14F-4D97-AF65-F5344CB8AC3E}">
        <p14:creationId xmlns:p14="http://schemas.microsoft.com/office/powerpoint/2010/main" val="4127783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8C6EB8F5-D030-9445-9F3E-261D43B00C9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12233"/>
            <a:ext cx="11152632" cy="658977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06ECD68-D3B2-C54B-BDB6-D3E7CF3CBF49}"/>
              </a:ext>
            </a:extLst>
          </p:cNvPr>
          <p:cNvSpPr/>
          <p:nvPr/>
        </p:nvSpPr>
        <p:spPr>
          <a:xfrm>
            <a:off x="-3456" y="2805"/>
            <a:ext cx="12195456" cy="1095003"/>
          </a:xfrm>
          <a:prstGeom prst="rect">
            <a:avLst/>
          </a:prstGeom>
          <a:solidFill>
            <a:srgbClr val="16B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EC2153"/>
              </a:solidFill>
              <a:latin typeface="DIN Pro Regular" panose="02000503030000020004" pitchFamily="2" charset="0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CF386A49-2658-A24B-9998-963B6461253D}"/>
              </a:ext>
            </a:extLst>
          </p:cNvPr>
          <p:cNvSpPr txBox="1">
            <a:spLocks/>
          </p:cNvSpPr>
          <p:nvPr/>
        </p:nvSpPr>
        <p:spPr>
          <a:xfrm>
            <a:off x="457200" y="151563"/>
            <a:ext cx="8913961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800" kern="0" dirty="0" smtClean="0">
                <a:solidFill>
                  <a:schemeClr val="bg1"/>
                </a:solidFill>
                <a:latin typeface="Cera pro bold" panose="00000800000000000000" pitchFamily="2" charset="0"/>
              </a:rPr>
              <a:t>ПРЕДЛОЖЕНИЯ В РЕАЛИЗАЦИЮ ВОЛОНТЕРСКОЙ ПРОГРАММЫ (МОТИВАЦИОННЫЕ МЕРОПРИЯТИЯ)</a:t>
            </a:r>
            <a:endParaRPr lang="ru-RU" sz="2800" kern="0" dirty="0" smtClean="0">
              <a:solidFill>
                <a:schemeClr val="bg1"/>
              </a:solidFill>
              <a:latin typeface="Cera pro bold" panose="00000800000000000000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8CDEEB-5F5D-F143-B226-9DF683BFC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9400" y="151563"/>
            <a:ext cx="1487509" cy="848742"/>
          </a:xfrm>
          <a:prstGeom prst="rect">
            <a:avLst/>
          </a:prstGeom>
        </p:spPr>
      </p:pic>
      <p:sp>
        <p:nvSpPr>
          <p:cNvPr id="8" name="object 20">
            <a:extLst>
              <a:ext uri="{FF2B5EF4-FFF2-40B4-BE49-F238E27FC236}">
                <a16:creationId xmlns:a16="http://schemas.microsoft.com/office/drawing/2014/main" id="{B2115E1B-7F15-D643-83C9-FB757083CFB3}"/>
              </a:ext>
            </a:extLst>
          </p:cNvPr>
          <p:cNvSpPr txBox="1"/>
          <p:nvPr/>
        </p:nvSpPr>
        <p:spPr>
          <a:xfrm>
            <a:off x="1629439" y="1396232"/>
            <a:ext cx="8929666" cy="50270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>
              <a:spcBef>
                <a:spcPts val="100"/>
              </a:spcBef>
              <a:defRPr/>
            </a:pPr>
            <a:r>
              <a:rPr lang="ru-RU" sz="2000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•	Организация мероприятий для общения волонтеров между собой и с руководством проекта</a:t>
            </a:r>
          </a:p>
          <a:p>
            <a:pPr marL="12700" lvl="0">
              <a:spcBef>
                <a:spcPts val="100"/>
              </a:spcBef>
              <a:defRPr/>
            </a:pPr>
            <a:r>
              <a:rPr lang="ru-RU" sz="2000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•	Предоставление возможности для участия волонтеров в процессе принятия решений </a:t>
            </a:r>
          </a:p>
          <a:p>
            <a:pPr marL="12700" lvl="0">
              <a:spcBef>
                <a:spcPts val="100"/>
              </a:spcBef>
              <a:defRPr/>
            </a:pPr>
            <a:r>
              <a:rPr lang="ru-RU" sz="2000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•	Развитие системы поощрения волонтеров за их работу и достижения </a:t>
            </a:r>
          </a:p>
          <a:p>
            <a:pPr marL="12700" lvl="0">
              <a:spcBef>
                <a:spcPts val="100"/>
              </a:spcBef>
              <a:defRPr/>
            </a:pPr>
            <a:r>
              <a:rPr lang="ru-RU" sz="2000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•	Организация совместных мероприятий с другими организациями волонтерского движения.</a:t>
            </a:r>
          </a:p>
          <a:p>
            <a:pPr marL="12700" lvl="0">
              <a:spcBef>
                <a:spcPts val="100"/>
              </a:spcBef>
              <a:defRPr/>
            </a:pPr>
            <a:r>
              <a:rPr lang="ru-RU" sz="2000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•	Проведение регулярных встреч и семинаров для обсуждения проблем и вопросов, связанных с работой волонтеров.</a:t>
            </a:r>
          </a:p>
          <a:p>
            <a:pPr marL="12700" lvl="0">
              <a:spcBef>
                <a:spcPts val="100"/>
              </a:spcBef>
              <a:defRPr/>
            </a:pPr>
            <a:r>
              <a:rPr lang="ru-RU" sz="2000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•	Развитие системы обратной связи и открытости в отношении работы волонтеров.</a:t>
            </a:r>
          </a:p>
          <a:p>
            <a:pPr marL="12700" lvl="0">
              <a:spcBef>
                <a:spcPts val="100"/>
              </a:spcBef>
              <a:defRPr/>
            </a:pPr>
            <a:r>
              <a:rPr lang="ru-RU" sz="2000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•	Привлечение волонтеров к различным проектным задачам, которые отражают их интересы и желания.</a:t>
            </a:r>
          </a:p>
          <a:p>
            <a:pPr marL="12700" lvl="0">
              <a:spcBef>
                <a:spcPts val="100"/>
              </a:spcBef>
              <a:defRPr/>
            </a:pPr>
            <a:r>
              <a:rPr lang="ru-RU" sz="2000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•	Организация заседаний и конференций для обсуждения и обмена опытом работы с волонтерами.</a:t>
            </a:r>
          </a:p>
        </p:txBody>
      </p:sp>
    </p:spTree>
    <p:extLst>
      <p:ext uri="{BB962C8B-B14F-4D97-AF65-F5344CB8AC3E}">
        <p14:creationId xmlns:p14="http://schemas.microsoft.com/office/powerpoint/2010/main" val="3897077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8C6EB8F5-D030-9445-9F3E-261D43B00C9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12233"/>
            <a:ext cx="11152632" cy="658977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06ECD68-D3B2-C54B-BDB6-D3E7CF3CBF49}"/>
              </a:ext>
            </a:extLst>
          </p:cNvPr>
          <p:cNvSpPr/>
          <p:nvPr/>
        </p:nvSpPr>
        <p:spPr>
          <a:xfrm>
            <a:off x="-3456" y="2805"/>
            <a:ext cx="12195456" cy="1095003"/>
          </a:xfrm>
          <a:prstGeom prst="rect">
            <a:avLst/>
          </a:prstGeom>
          <a:solidFill>
            <a:srgbClr val="16B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EC2153"/>
              </a:solidFill>
              <a:latin typeface="DIN Pro Regular" panose="02000503030000020004" pitchFamily="2" charset="0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CF386A49-2658-A24B-9998-963B6461253D}"/>
              </a:ext>
            </a:extLst>
          </p:cNvPr>
          <p:cNvSpPr txBox="1">
            <a:spLocks/>
          </p:cNvSpPr>
          <p:nvPr/>
        </p:nvSpPr>
        <p:spPr>
          <a:xfrm>
            <a:off x="457200" y="151563"/>
            <a:ext cx="8913961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800" kern="0" dirty="0" smtClean="0">
                <a:solidFill>
                  <a:schemeClr val="bg1"/>
                </a:solidFill>
                <a:latin typeface="Cera pro bold" panose="00000800000000000000" pitchFamily="2" charset="0"/>
              </a:rPr>
              <a:t>ПРЕДЛОЖЕНИЯ В РЕАЛИЗАЦИЮ ВОЛОНТЕРСКОЙ ПРОГРАММЫ В ЦЕЛОМ</a:t>
            </a:r>
            <a:endParaRPr lang="ru-RU" sz="2800" kern="0" dirty="0" smtClean="0">
              <a:solidFill>
                <a:schemeClr val="bg1"/>
              </a:solidFill>
              <a:latin typeface="Cera pro bold" panose="00000800000000000000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8CDEEB-5F5D-F143-B226-9DF683BFC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9400" y="151563"/>
            <a:ext cx="1487509" cy="848742"/>
          </a:xfrm>
          <a:prstGeom prst="rect">
            <a:avLst/>
          </a:prstGeom>
        </p:spPr>
      </p:pic>
      <p:sp>
        <p:nvSpPr>
          <p:cNvPr id="8" name="object 20">
            <a:extLst>
              <a:ext uri="{FF2B5EF4-FFF2-40B4-BE49-F238E27FC236}">
                <a16:creationId xmlns:a16="http://schemas.microsoft.com/office/drawing/2014/main" id="{B2115E1B-7F15-D643-83C9-FB757083CFB3}"/>
              </a:ext>
            </a:extLst>
          </p:cNvPr>
          <p:cNvSpPr txBox="1"/>
          <p:nvPr/>
        </p:nvSpPr>
        <p:spPr>
          <a:xfrm>
            <a:off x="5799708" y="1522263"/>
            <a:ext cx="5810124" cy="50372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>
              <a:spcBef>
                <a:spcPts val="100"/>
              </a:spcBef>
              <a:defRPr/>
            </a:pP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1. Информационная кампания по привлечению новых волонтеров. Зачастую, люди не знают, как стать волонтером или о мероприятиях, в которых они могут участвовать. Информационная кампания может помочь упростить этот процесс и привлечь новых волонтеров.</a:t>
            </a:r>
          </a:p>
          <a:p>
            <a:pPr marL="12700" lvl="0">
              <a:spcBef>
                <a:spcPts val="100"/>
              </a:spcBef>
              <a:defRPr/>
            </a:pP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2. Развитие программы волонтеров-наставников. Эта программа может представлять собой менторскую программу для молодых людей, которые хотят стать волонтерами.</a:t>
            </a:r>
          </a:p>
          <a:p>
            <a:pPr marL="12700" lvl="0">
              <a:spcBef>
                <a:spcPts val="100"/>
              </a:spcBef>
              <a:defRPr/>
            </a:pP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3. Разработка новых мероприятий для волонтеров, таких как лекции и тренинги по теме </a:t>
            </a:r>
            <a:r>
              <a:rPr lang="ru-RU" dirty="0" err="1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волонтерства</a:t>
            </a: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 и социальной помощи.</a:t>
            </a:r>
          </a:p>
          <a:p>
            <a:pPr marL="12700" lvl="0">
              <a:spcBef>
                <a:spcPts val="100"/>
              </a:spcBef>
              <a:defRPr/>
            </a:pPr>
            <a:r>
              <a:rPr lang="ru-RU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4. Создание онлайн-каталога ресурсов для организации волонтерской работы. Он содержит список доступных ресурсов, таких как мероприятия, время работы, контактная информация и т.п.</a:t>
            </a:r>
          </a:p>
        </p:txBody>
      </p:sp>
      <p:pic>
        <p:nvPicPr>
          <p:cNvPr id="9218" name="Picture 2" descr="https://sun9-52.userapi.com/impg/YXvdhrhSkOo9pfCkOgPM3kbAqyR7T3K1jJtLRQ/WVdbPwpJGXY.jpg?size=960x1280&amp;quality=95&amp;sign=55442d520f90393683ca529f5a4e6ff7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6" y="1490706"/>
            <a:ext cx="3606026" cy="480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574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8C6EB8F5-D030-9445-9F3E-261D43B00C9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12233"/>
            <a:ext cx="11152632" cy="658977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06ECD68-D3B2-C54B-BDB6-D3E7CF3CBF49}"/>
              </a:ext>
            </a:extLst>
          </p:cNvPr>
          <p:cNvSpPr/>
          <p:nvPr/>
        </p:nvSpPr>
        <p:spPr>
          <a:xfrm>
            <a:off x="-3456" y="2805"/>
            <a:ext cx="12195456" cy="1095003"/>
          </a:xfrm>
          <a:prstGeom prst="rect">
            <a:avLst/>
          </a:prstGeom>
          <a:solidFill>
            <a:srgbClr val="16B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EC2153"/>
              </a:solidFill>
              <a:latin typeface="DIN Pro Regular" panose="02000503030000020004" pitchFamily="2" charset="0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CF386A49-2658-A24B-9998-963B6461253D}"/>
              </a:ext>
            </a:extLst>
          </p:cNvPr>
          <p:cNvSpPr txBox="1">
            <a:spLocks/>
          </p:cNvSpPr>
          <p:nvPr/>
        </p:nvSpPr>
        <p:spPr>
          <a:xfrm>
            <a:off x="457200" y="151563"/>
            <a:ext cx="8913961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800" kern="0" dirty="0" smtClean="0">
                <a:solidFill>
                  <a:schemeClr val="bg1"/>
                </a:solidFill>
                <a:latin typeface="Cera pro bold" panose="00000800000000000000" pitchFamily="2" charset="0"/>
              </a:rPr>
              <a:t>ПРЕДЛОЖЕНИЯ В РЕАЛИЗАЦИЮ ВОЛОНТЕРСКОЙ ПРОГРАММЫ В ЦЕЛОМ</a:t>
            </a:r>
            <a:endParaRPr lang="ru-RU" sz="2800" kern="0" dirty="0" smtClean="0">
              <a:solidFill>
                <a:schemeClr val="bg1"/>
              </a:solidFill>
              <a:latin typeface="Cera pro bold" panose="00000800000000000000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8CDEEB-5F5D-F143-B226-9DF683BFC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9400" y="151563"/>
            <a:ext cx="1487509" cy="848742"/>
          </a:xfrm>
          <a:prstGeom prst="rect">
            <a:avLst/>
          </a:prstGeom>
        </p:spPr>
      </p:pic>
      <p:sp>
        <p:nvSpPr>
          <p:cNvPr id="8" name="object 20">
            <a:extLst>
              <a:ext uri="{FF2B5EF4-FFF2-40B4-BE49-F238E27FC236}">
                <a16:creationId xmlns:a16="http://schemas.microsoft.com/office/drawing/2014/main" id="{B2115E1B-7F15-D643-83C9-FB757083CFB3}"/>
              </a:ext>
            </a:extLst>
          </p:cNvPr>
          <p:cNvSpPr txBox="1"/>
          <p:nvPr/>
        </p:nvSpPr>
        <p:spPr>
          <a:xfrm>
            <a:off x="1172183" y="1400506"/>
            <a:ext cx="9722666" cy="49988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>
              <a:spcBef>
                <a:spcPts val="100"/>
              </a:spcBef>
              <a:defRPr/>
            </a:pPr>
            <a:r>
              <a:rPr lang="ru-RU" b="1" dirty="0">
                <a:latin typeface="Cera Pro" panose="00000500000000000000" pitchFamily="2" charset="0"/>
              </a:rPr>
              <a:t>Основные посылы волонтерской программы Всемирного фестиваля молодёжи и студентов:</a:t>
            </a:r>
            <a:br>
              <a:rPr lang="ru-RU" b="1" dirty="0">
                <a:latin typeface="Cera Pro" panose="00000500000000000000" pitchFamily="2" charset="0"/>
              </a:rPr>
            </a:br>
            <a:r>
              <a:rPr lang="ru-RU" b="1" dirty="0">
                <a:latin typeface="Cera Pro" panose="00000500000000000000" pitchFamily="2" charset="0"/>
              </a:rPr>
              <a:t/>
            </a:r>
            <a:br>
              <a:rPr lang="ru-RU" b="1" dirty="0">
                <a:latin typeface="Cera Pro" panose="00000500000000000000" pitchFamily="2" charset="0"/>
              </a:rPr>
            </a:br>
            <a:r>
              <a:rPr lang="ru-RU" b="1" dirty="0">
                <a:latin typeface="Cera Pro" panose="00000500000000000000" pitchFamily="2" charset="0"/>
              </a:rPr>
              <a:t>- </a:t>
            </a:r>
            <a:r>
              <a:rPr lang="ru-RU" b="1" dirty="0" err="1">
                <a:latin typeface="Cera Pro" panose="00000500000000000000" pitchFamily="2" charset="0"/>
              </a:rPr>
              <a:t>Волонтерство</a:t>
            </a:r>
            <a:r>
              <a:rPr lang="ru-RU" b="1" dirty="0">
                <a:latin typeface="Cera Pro" panose="00000500000000000000" pitchFamily="2" charset="0"/>
              </a:rPr>
              <a:t> - это мыслить глобально, действовать локально.</a:t>
            </a:r>
            <a:br>
              <a:rPr lang="ru-RU" b="1" dirty="0">
                <a:latin typeface="Cera Pro" panose="00000500000000000000" pitchFamily="2" charset="0"/>
              </a:rPr>
            </a:br>
            <a:r>
              <a:rPr lang="ru-RU" b="1" dirty="0">
                <a:latin typeface="Cera Pro" panose="00000500000000000000" pitchFamily="2" charset="0"/>
              </a:rPr>
              <a:t>- </a:t>
            </a:r>
            <a:r>
              <a:rPr lang="ru-RU" b="1" dirty="0" err="1">
                <a:latin typeface="Cera Pro" panose="00000500000000000000" pitchFamily="2" charset="0"/>
              </a:rPr>
              <a:t>Волонтерство</a:t>
            </a:r>
            <a:r>
              <a:rPr lang="ru-RU" b="1" dirty="0">
                <a:latin typeface="Cera Pro" panose="00000500000000000000" pitchFamily="2" charset="0"/>
              </a:rPr>
              <a:t> - это способ обретения новых знаний и навыков, расширения кругозора и получения жизненного опыта.</a:t>
            </a:r>
            <a:br>
              <a:rPr lang="ru-RU" b="1" dirty="0">
                <a:latin typeface="Cera Pro" panose="00000500000000000000" pitchFamily="2" charset="0"/>
              </a:rPr>
            </a:br>
            <a:r>
              <a:rPr lang="ru-RU" b="1" dirty="0">
                <a:latin typeface="Cera Pro" panose="00000500000000000000" pitchFamily="2" charset="0"/>
              </a:rPr>
              <a:t>- </a:t>
            </a:r>
            <a:r>
              <a:rPr lang="ru-RU" b="1" dirty="0" err="1">
                <a:latin typeface="Cera Pro" panose="00000500000000000000" pitchFamily="2" charset="0"/>
              </a:rPr>
              <a:t>Волонтерство</a:t>
            </a:r>
            <a:r>
              <a:rPr lang="ru-RU" b="1" dirty="0">
                <a:latin typeface="Cera Pro" panose="00000500000000000000" pitchFamily="2" charset="0"/>
              </a:rPr>
              <a:t> - это возможность внести свой вклад в создание мирного и процветающего мира.</a:t>
            </a:r>
            <a:br>
              <a:rPr lang="ru-RU" b="1" dirty="0">
                <a:latin typeface="Cera Pro" panose="00000500000000000000" pitchFamily="2" charset="0"/>
              </a:rPr>
            </a:br>
            <a:r>
              <a:rPr lang="ru-RU" b="1" dirty="0">
                <a:latin typeface="Cera Pro" panose="00000500000000000000" pitchFamily="2" charset="0"/>
              </a:rPr>
              <a:t/>
            </a:r>
            <a:br>
              <a:rPr lang="ru-RU" b="1" dirty="0">
                <a:latin typeface="Cera Pro" panose="00000500000000000000" pitchFamily="2" charset="0"/>
              </a:rPr>
            </a:br>
            <a:r>
              <a:rPr lang="ru-RU" b="1" dirty="0">
                <a:latin typeface="Cera Pro" panose="00000500000000000000" pitchFamily="2" charset="0"/>
              </a:rPr>
              <a:t>Основными девизами волонтерской программы являются "Мы вместе", Вместе мы можем большее!", "Мы - часть большого плана".</a:t>
            </a:r>
            <a:br>
              <a:rPr lang="ru-RU" b="1" dirty="0">
                <a:latin typeface="Cera Pro" panose="00000500000000000000" pitchFamily="2" charset="0"/>
              </a:rPr>
            </a:br>
            <a:r>
              <a:rPr lang="ru-RU" b="1" dirty="0">
                <a:latin typeface="Cera Pro" panose="00000500000000000000" pitchFamily="2" charset="0"/>
              </a:rPr>
              <a:t>Смыслом волонтерской программы является создание атмосферы взаимопонимания, толерантности и дружелюбия на фестивале, где участники с разных концов мира смогут обмениваться опытом, знаниями и культурными традициями.</a:t>
            </a:r>
            <a:br>
              <a:rPr lang="ru-RU" b="1" dirty="0">
                <a:latin typeface="Cera Pro" panose="00000500000000000000" pitchFamily="2" charset="0"/>
              </a:rPr>
            </a:br>
            <a:r>
              <a:rPr lang="ru-RU" b="1" dirty="0">
                <a:latin typeface="Cera Pro" panose="00000500000000000000" pitchFamily="2" charset="0"/>
              </a:rPr>
              <a:t>Главной идеей волонтерской программы является формирование глобального сообщества , готового к совместной работе. Объединение людей разных возрастов и профессий, чтобы вместе создать нечто уникальное и незабываемое.</a:t>
            </a:r>
            <a:endParaRPr lang="ru-RU" b="1" dirty="0">
              <a:solidFill>
                <a:prstClr val="black"/>
              </a:solidFill>
              <a:latin typeface="Cera Pro" panose="00000500000000000000" pitchFamily="2" charset="0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866326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8C6EB8F5-D030-9445-9F3E-261D43B00C9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46812"/>
            <a:ext cx="11152632" cy="658977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06ECD68-D3B2-C54B-BDB6-D3E7CF3CBF49}"/>
              </a:ext>
            </a:extLst>
          </p:cNvPr>
          <p:cNvSpPr/>
          <p:nvPr/>
        </p:nvSpPr>
        <p:spPr>
          <a:xfrm>
            <a:off x="-3456" y="2805"/>
            <a:ext cx="12195456" cy="1095003"/>
          </a:xfrm>
          <a:prstGeom prst="rect">
            <a:avLst/>
          </a:prstGeom>
          <a:solidFill>
            <a:srgbClr val="16B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EC2153"/>
              </a:solidFill>
              <a:latin typeface="DIN Pro Regular" panose="02000503030000020004" pitchFamily="2" charset="0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CF386A49-2658-A24B-9998-963B6461253D}"/>
              </a:ext>
            </a:extLst>
          </p:cNvPr>
          <p:cNvSpPr txBox="1">
            <a:spLocks/>
          </p:cNvSpPr>
          <p:nvPr/>
        </p:nvSpPr>
        <p:spPr>
          <a:xfrm>
            <a:off x="544286" y="138635"/>
            <a:ext cx="8913961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800" kern="0" dirty="0" smtClean="0">
                <a:solidFill>
                  <a:schemeClr val="bg1"/>
                </a:solidFill>
                <a:latin typeface="Cera pro bold" panose="00000800000000000000" pitchFamily="2" charset="0"/>
              </a:rPr>
              <a:t>ДЕЯТЕЛЬНОСТЬ ОРГАНИЗАЦИИ В РЕСПУБЛИКЕ ТАТАРСТАН</a:t>
            </a:r>
            <a:endParaRPr lang="ru-RU" sz="2800" kern="0" dirty="0">
              <a:solidFill>
                <a:schemeClr val="bg1"/>
              </a:solidFill>
              <a:latin typeface="Cera pro bold" panose="00000800000000000000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8CDEEB-5F5D-F143-B226-9DF683BFC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9400" y="151563"/>
            <a:ext cx="1487509" cy="8487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CA0431-ED98-0B47-9D3A-AAC65CFD2845}"/>
              </a:ext>
            </a:extLst>
          </p:cNvPr>
          <p:cNvSpPr txBox="1"/>
          <p:nvPr/>
        </p:nvSpPr>
        <p:spPr>
          <a:xfrm>
            <a:off x="3039496" y="1756552"/>
            <a:ext cx="3056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Cera pro bold" panose="00000800000000000000" pitchFamily="2" charset="0"/>
                <a:cs typeface="Trebuchet MS"/>
              </a:rPr>
              <a:t>Волонтерская программа </a:t>
            </a:r>
          </a:p>
          <a:p>
            <a:r>
              <a:rPr lang="ru-RU" sz="1600" dirty="0">
                <a:solidFill>
                  <a:schemeClr val="bg1"/>
                </a:solidFill>
                <a:latin typeface="Cera pro bold" panose="00000800000000000000" pitchFamily="2" charset="0"/>
                <a:cs typeface="Tahoma"/>
              </a:rPr>
              <a:t>«</a:t>
            </a:r>
            <a:r>
              <a:rPr lang="ru-RU" sz="1600" dirty="0">
                <a:solidFill>
                  <a:schemeClr val="bg1"/>
                </a:solidFill>
                <a:latin typeface="Cera pro bold" panose="00000800000000000000" pitchFamily="2" charset="0"/>
                <a:cs typeface="Trebuchet MS"/>
              </a:rPr>
              <a:t>Голосование за благо- устройство общественных пространств</a:t>
            </a:r>
            <a:r>
              <a:rPr lang="ru-RU" sz="1600" dirty="0" smtClean="0">
                <a:solidFill>
                  <a:schemeClr val="bg1"/>
                </a:solidFill>
                <a:latin typeface="Cera pro bold" panose="00000800000000000000" pitchFamily="2" charset="0"/>
                <a:cs typeface="Trebuchet MS"/>
              </a:rPr>
              <a:t>» - 2021, 2022</a:t>
            </a:r>
            <a:endParaRPr lang="ru-RU" sz="1600" dirty="0">
              <a:solidFill>
                <a:schemeClr val="bg1"/>
              </a:solidFill>
              <a:latin typeface="Cera pro bold" panose="000008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5A578F-198E-864B-8FCC-4E53555DCF2F}"/>
              </a:ext>
            </a:extLst>
          </p:cNvPr>
          <p:cNvSpPr txBox="1"/>
          <p:nvPr/>
        </p:nvSpPr>
        <p:spPr>
          <a:xfrm>
            <a:off x="2987960" y="4393367"/>
            <a:ext cx="3091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Cera pro bold" panose="00000800000000000000" pitchFamily="2" charset="0"/>
              </a:rPr>
              <a:t>Акция взаимопомощи </a:t>
            </a:r>
            <a:r>
              <a:rPr lang="en-US" dirty="0" smtClean="0">
                <a:solidFill>
                  <a:schemeClr val="bg1"/>
                </a:solidFill>
                <a:latin typeface="Cera pro bold" panose="00000800000000000000" pitchFamily="2" charset="0"/>
              </a:rPr>
              <a:t>#</a:t>
            </a:r>
            <a:r>
              <a:rPr lang="ru-RU" dirty="0" smtClean="0">
                <a:solidFill>
                  <a:schemeClr val="bg1"/>
                </a:solidFill>
                <a:latin typeface="Cera pro bold" panose="00000800000000000000" pitchFamily="2" charset="0"/>
              </a:rPr>
              <a:t>МЫВМЕСТЕ</a:t>
            </a:r>
            <a:endParaRPr lang="ru-RU" dirty="0">
              <a:solidFill>
                <a:schemeClr val="bg1"/>
              </a:solidFill>
              <a:latin typeface="Cera pro bold" panose="00000800000000000000" pitchFamily="2" charset="0"/>
            </a:endParaRPr>
          </a:p>
        </p:txBody>
      </p:sp>
      <p:pic>
        <p:nvPicPr>
          <p:cNvPr id="21" name="Picture 2" descr="https://sun9-87.userapi.com/s/v1/ig2/1ko8_Nw7ijpCfHZ91AQ0FB-l87MZjLyUb5fyBRLkAwkrbfbFfXLFQMUDzB7sDmbWZ_MZnQ2ksgCJmFf3WFABdVdA.jpg?size=1920x1537&amp;quality=96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" t="5298" r="25009" b="28685"/>
          <a:stretch/>
        </p:blipFill>
        <p:spPr bwMode="auto">
          <a:xfrm>
            <a:off x="404750" y="1713502"/>
            <a:ext cx="2678844" cy="200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4">
            <a:extLst>
              <a:ext uri="{FF2B5EF4-FFF2-40B4-BE49-F238E27FC236}">
                <a16:creationId xmlns:a16="http://schemas.microsoft.com/office/drawing/2014/main" id="{AC3B37C7-682A-2E4A-BCC1-EBA9A405080F}"/>
              </a:ext>
            </a:extLst>
          </p:cNvPr>
          <p:cNvSpPr/>
          <p:nvPr/>
        </p:nvSpPr>
        <p:spPr>
          <a:xfrm>
            <a:off x="2971800" y="1713502"/>
            <a:ext cx="3124200" cy="1215083"/>
          </a:xfrm>
          <a:custGeom>
            <a:avLst/>
            <a:gdLst/>
            <a:ahLst/>
            <a:cxnLst/>
            <a:rect l="l" t="t" r="r" b="b"/>
            <a:pathLst>
              <a:path w="12192000" h="556259">
                <a:moveTo>
                  <a:pt x="0" y="0"/>
                </a:moveTo>
                <a:lnTo>
                  <a:pt x="12192000" y="0"/>
                </a:lnTo>
                <a:lnTo>
                  <a:pt x="12192000" y="555862"/>
                </a:lnTo>
                <a:lnTo>
                  <a:pt x="0" y="555862"/>
                </a:lnTo>
                <a:lnTo>
                  <a:pt x="0" y="0"/>
                </a:lnTo>
                <a:close/>
              </a:path>
            </a:pathLst>
          </a:custGeom>
          <a:solidFill>
            <a:srgbClr val="EA21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5A578F-198E-864B-8FCC-4E53555DCF2F}"/>
              </a:ext>
            </a:extLst>
          </p:cNvPr>
          <p:cNvSpPr txBox="1"/>
          <p:nvPr/>
        </p:nvSpPr>
        <p:spPr>
          <a:xfrm>
            <a:off x="3021808" y="1887796"/>
            <a:ext cx="3091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lvl="0">
              <a:spcBef>
                <a:spcPts val="100"/>
              </a:spcBef>
              <a:defRPr/>
            </a:pPr>
            <a:r>
              <a:rPr lang="ru-RU" b="1" kern="0" dirty="0">
                <a:solidFill>
                  <a:prstClr val="white"/>
                </a:solidFill>
                <a:latin typeface="Cera Pro" panose="00000500000000000000" pitchFamily="2" charset="0"/>
              </a:rPr>
              <a:t>Конкурс на проведение смен добровольческим сообществом РТ</a:t>
            </a:r>
            <a:endParaRPr lang="ru-RU" b="1" kern="0" dirty="0">
              <a:solidFill>
                <a:prstClr val="white"/>
              </a:solidFill>
              <a:latin typeface="Cera Pro" panose="00000500000000000000" pitchFamily="2" charset="0"/>
            </a:endParaRPr>
          </a:p>
        </p:txBody>
      </p:sp>
      <p:pic>
        <p:nvPicPr>
          <p:cNvPr id="24" name="object 5">
            <a:extLst>
              <a:ext uri="{FF2B5EF4-FFF2-40B4-BE49-F238E27FC236}">
                <a16:creationId xmlns:a16="http://schemas.microsoft.com/office/drawing/2014/main" id="{814732DA-0F6A-1445-8E95-7157AAF25A0F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942" y="4138359"/>
            <a:ext cx="2750728" cy="1834018"/>
          </a:xfrm>
          <a:prstGeom prst="rect">
            <a:avLst/>
          </a:prstGeom>
        </p:spPr>
      </p:pic>
      <p:sp>
        <p:nvSpPr>
          <p:cNvPr id="12" name="object 4">
            <a:extLst>
              <a:ext uri="{FF2B5EF4-FFF2-40B4-BE49-F238E27FC236}">
                <a16:creationId xmlns:a16="http://schemas.microsoft.com/office/drawing/2014/main" id="{200CBE06-8DD1-4A43-B285-11620C784EBD}"/>
              </a:ext>
            </a:extLst>
          </p:cNvPr>
          <p:cNvSpPr/>
          <p:nvPr/>
        </p:nvSpPr>
        <p:spPr>
          <a:xfrm>
            <a:off x="2971800" y="4138359"/>
            <a:ext cx="3124200" cy="1156348"/>
          </a:xfrm>
          <a:custGeom>
            <a:avLst/>
            <a:gdLst/>
            <a:ahLst/>
            <a:cxnLst/>
            <a:rect l="l" t="t" r="r" b="b"/>
            <a:pathLst>
              <a:path w="12192000" h="556259">
                <a:moveTo>
                  <a:pt x="0" y="0"/>
                </a:moveTo>
                <a:lnTo>
                  <a:pt x="12192000" y="0"/>
                </a:lnTo>
                <a:lnTo>
                  <a:pt x="12192000" y="555862"/>
                </a:lnTo>
                <a:lnTo>
                  <a:pt x="0" y="555862"/>
                </a:lnTo>
                <a:lnTo>
                  <a:pt x="0" y="0"/>
                </a:lnTo>
                <a:close/>
              </a:path>
            </a:pathLst>
          </a:custGeom>
          <a:solidFill>
            <a:srgbClr val="EA2153"/>
          </a:solidFill>
        </p:spPr>
        <p:txBody>
          <a:bodyPr wrap="square" lIns="0" tIns="0" rIns="0" bIns="0" rtlCol="0"/>
          <a:lstStyle/>
          <a:p>
            <a:endParaRPr>
              <a:solidFill>
                <a:srgbClr val="F28185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5A578F-198E-864B-8FCC-4E53555DCF2F}"/>
              </a:ext>
            </a:extLst>
          </p:cNvPr>
          <p:cNvSpPr txBox="1"/>
          <p:nvPr/>
        </p:nvSpPr>
        <p:spPr>
          <a:xfrm>
            <a:off x="2996040" y="4220005"/>
            <a:ext cx="3091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lvl="0">
              <a:spcBef>
                <a:spcPts val="100"/>
              </a:spcBef>
              <a:defRPr/>
            </a:pPr>
            <a:r>
              <a:rPr lang="ru-RU" b="1" kern="0" dirty="0" smtClean="0">
                <a:solidFill>
                  <a:prstClr val="white"/>
                </a:solidFill>
                <a:latin typeface="Cera Pro" panose="00000500000000000000" pitchFamily="2" charset="0"/>
              </a:rPr>
              <a:t>Республиканский конкурс «ДОБРЫЙ </a:t>
            </a:r>
            <a:r>
              <a:rPr lang="ru-RU" b="1" kern="0" dirty="0">
                <a:solidFill>
                  <a:prstClr val="white"/>
                </a:solidFill>
                <a:latin typeface="Cera Pro" panose="00000500000000000000" pitchFamily="2" charset="0"/>
              </a:rPr>
              <a:t>КРАЙ – ИГЕЛЕК ҖИРЕ» </a:t>
            </a:r>
            <a:endParaRPr lang="ru-RU" b="1" kern="0" dirty="0">
              <a:solidFill>
                <a:prstClr val="white"/>
              </a:solidFill>
              <a:latin typeface="Cera Pro" panose="00000500000000000000" pitchFamily="2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1771" y="1710381"/>
            <a:ext cx="2509223" cy="167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35A578F-198E-864B-8FCC-4E53555DCF2F}"/>
              </a:ext>
            </a:extLst>
          </p:cNvPr>
          <p:cNvSpPr txBox="1"/>
          <p:nvPr/>
        </p:nvSpPr>
        <p:spPr>
          <a:xfrm>
            <a:off x="8907633" y="1749945"/>
            <a:ext cx="3169382" cy="1077218"/>
          </a:xfrm>
          <a:prstGeom prst="rect">
            <a:avLst/>
          </a:prstGeom>
          <a:solidFill>
            <a:srgbClr val="EA2153"/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Cera pro bold" panose="00000800000000000000" pitchFamily="2" charset="0"/>
              </a:rPr>
              <a:t>Консультационная помощь по вопросу получения QR-кодов о прохождении вакцинации</a:t>
            </a:r>
          </a:p>
        </p:txBody>
      </p:sp>
      <p:grpSp>
        <p:nvGrpSpPr>
          <p:cNvPr id="28" name="Группа 27"/>
          <p:cNvGrpSpPr/>
          <p:nvPr/>
        </p:nvGrpSpPr>
        <p:grpSpPr>
          <a:xfrm>
            <a:off x="8839937" y="1710381"/>
            <a:ext cx="3237078" cy="1159247"/>
            <a:chOff x="8839937" y="1710381"/>
            <a:chExt cx="3237078" cy="1159247"/>
          </a:xfrm>
        </p:grpSpPr>
        <p:sp>
          <p:nvSpPr>
            <p:cNvPr id="18" name="object 4">
              <a:extLst>
                <a:ext uri="{FF2B5EF4-FFF2-40B4-BE49-F238E27FC236}">
                  <a16:creationId xmlns:a16="http://schemas.microsoft.com/office/drawing/2014/main" id="{D80C329C-29E0-7748-9768-A1533DE98A2E}"/>
                </a:ext>
              </a:extLst>
            </p:cNvPr>
            <p:cNvSpPr/>
            <p:nvPr/>
          </p:nvSpPr>
          <p:spPr>
            <a:xfrm>
              <a:off x="8839937" y="1710381"/>
              <a:ext cx="3237078" cy="1156348"/>
            </a:xfrm>
            <a:custGeom>
              <a:avLst/>
              <a:gdLst/>
              <a:ahLst/>
              <a:cxnLst/>
              <a:rect l="l" t="t" r="r" b="b"/>
              <a:pathLst>
                <a:path w="12192000" h="556259">
                  <a:moveTo>
                    <a:pt x="0" y="0"/>
                  </a:moveTo>
                  <a:lnTo>
                    <a:pt x="12192000" y="0"/>
                  </a:lnTo>
                  <a:lnTo>
                    <a:pt x="12192000" y="555862"/>
                  </a:lnTo>
                  <a:lnTo>
                    <a:pt x="0" y="5558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21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35A578F-198E-864B-8FCC-4E53555DCF2F}"/>
                </a:ext>
              </a:extLst>
            </p:cNvPr>
            <p:cNvSpPr txBox="1"/>
            <p:nvPr/>
          </p:nvSpPr>
          <p:spPr>
            <a:xfrm>
              <a:off x="8923794" y="1792410"/>
              <a:ext cx="30918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700" lvl="0">
                <a:spcBef>
                  <a:spcPts val="100"/>
                </a:spcBef>
                <a:defRPr/>
              </a:pPr>
              <a:r>
                <a:rPr lang="ru-RU" sz="1600" b="1" kern="0" dirty="0" smtClean="0">
                  <a:solidFill>
                    <a:prstClr val="white"/>
                  </a:solidFill>
                  <a:latin typeface="Cera Pro" panose="00000500000000000000" pitchFamily="2" charset="0"/>
                </a:rPr>
                <a:t>Проведение всероссийских акций «Весенняя неделя добра» и «Осенняя неделя добра»</a:t>
              </a:r>
              <a:endParaRPr lang="ru-RU" sz="1600" b="1" kern="0" dirty="0">
                <a:solidFill>
                  <a:prstClr val="white"/>
                </a:solidFill>
                <a:latin typeface="Cera Pro" panose="00000500000000000000" pitchFamily="2" charset="0"/>
              </a:endParaRPr>
            </a:p>
          </p:txBody>
        </p:sp>
      </p:grpSp>
      <p:pic>
        <p:nvPicPr>
          <p:cNvPr id="32" name="Picture 2" descr="https://sun9-12.userapi.com/impg/WzE950M7KbwrlP4LbHtM6L9TZ4Ul0oSWn_mrxQ/MTJDBtCWCq4.jpg?size=2560x1707&amp;quality=95&amp;sign=3f20afbd54ca77be2f6cd597ea3b2e56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6" t="8259" r="10159" b="7031"/>
          <a:stretch/>
        </p:blipFill>
        <p:spPr bwMode="auto">
          <a:xfrm>
            <a:off x="6413077" y="4102046"/>
            <a:ext cx="2510717" cy="183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28"/>
          <p:cNvGrpSpPr/>
          <p:nvPr/>
        </p:nvGrpSpPr>
        <p:grpSpPr>
          <a:xfrm>
            <a:off x="8820861" y="4102046"/>
            <a:ext cx="3237078" cy="1156348"/>
            <a:chOff x="8839937" y="1710381"/>
            <a:chExt cx="3237078" cy="1156348"/>
          </a:xfrm>
        </p:grpSpPr>
        <p:sp>
          <p:nvSpPr>
            <p:cNvPr id="30" name="object 4">
              <a:extLst>
                <a:ext uri="{FF2B5EF4-FFF2-40B4-BE49-F238E27FC236}">
                  <a16:creationId xmlns:a16="http://schemas.microsoft.com/office/drawing/2014/main" id="{D80C329C-29E0-7748-9768-A1533DE98A2E}"/>
                </a:ext>
              </a:extLst>
            </p:cNvPr>
            <p:cNvSpPr/>
            <p:nvPr/>
          </p:nvSpPr>
          <p:spPr>
            <a:xfrm>
              <a:off x="8839937" y="1710381"/>
              <a:ext cx="3237078" cy="1156348"/>
            </a:xfrm>
            <a:custGeom>
              <a:avLst/>
              <a:gdLst/>
              <a:ahLst/>
              <a:cxnLst/>
              <a:rect l="l" t="t" r="r" b="b"/>
              <a:pathLst>
                <a:path w="12192000" h="556259">
                  <a:moveTo>
                    <a:pt x="0" y="0"/>
                  </a:moveTo>
                  <a:lnTo>
                    <a:pt x="12192000" y="0"/>
                  </a:lnTo>
                  <a:lnTo>
                    <a:pt x="12192000" y="555862"/>
                  </a:lnTo>
                  <a:lnTo>
                    <a:pt x="0" y="5558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21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35A578F-198E-864B-8FCC-4E53555DCF2F}"/>
                </a:ext>
              </a:extLst>
            </p:cNvPr>
            <p:cNvSpPr txBox="1"/>
            <p:nvPr/>
          </p:nvSpPr>
          <p:spPr>
            <a:xfrm>
              <a:off x="8923794" y="1792410"/>
              <a:ext cx="30918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700" lvl="0">
                <a:spcBef>
                  <a:spcPts val="100"/>
                </a:spcBef>
                <a:defRPr/>
              </a:pPr>
              <a:r>
                <a:rPr lang="ru-RU" b="1" kern="0" dirty="0" smtClean="0">
                  <a:solidFill>
                    <a:prstClr val="white"/>
                  </a:solidFill>
                  <a:latin typeface="Cera Pro" panose="00000500000000000000" pitchFamily="2" charset="0"/>
                </a:rPr>
                <a:t>Республиканский конкурс «Добро в эфире»</a:t>
              </a:r>
              <a:endParaRPr lang="ru-RU" b="1" kern="0" dirty="0">
                <a:solidFill>
                  <a:prstClr val="white"/>
                </a:solidFill>
                <a:latin typeface="Cera Pro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2773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8C6EB8F5-D030-9445-9F3E-261D43B00C9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46812"/>
            <a:ext cx="11152632" cy="658977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06ECD68-D3B2-C54B-BDB6-D3E7CF3CBF49}"/>
              </a:ext>
            </a:extLst>
          </p:cNvPr>
          <p:cNvSpPr/>
          <p:nvPr/>
        </p:nvSpPr>
        <p:spPr>
          <a:xfrm>
            <a:off x="-3456" y="2805"/>
            <a:ext cx="12195456" cy="1095003"/>
          </a:xfrm>
          <a:prstGeom prst="rect">
            <a:avLst/>
          </a:prstGeom>
          <a:solidFill>
            <a:srgbClr val="16B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EC2153"/>
              </a:solidFill>
              <a:latin typeface="DIN Pro Regular" panose="02000503030000020004" pitchFamily="2" charset="0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CF386A49-2658-A24B-9998-963B6461253D}"/>
              </a:ext>
            </a:extLst>
          </p:cNvPr>
          <p:cNvSpPr txBox="1">
            <a:spLocks/>
          </p:cNvSpPr>
          <p:nvPr/>
        </p:nvSpPr>
        <p:spPr>
          <a:xfrm>
            <a:off x="544286" y="138635"/>
            <a:ext cx="8913961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800" kern="0" dirty="0" smtClean="0">
                <a:solidFill>
                  <a:schemeClr val="bg1"/>
                </a:solidFill>
                <a:latin typeface="Cera pro bold" panose="00000800000000000000" pitchFamily="2" charset="0"/>
              </a:rPr>
              <a:t>ДЕЯТЕЛЬНОСТЬ ОРГАНИЗАЦИИ В РЕСПУБЛИКЕ ТАТАРСТАН</a:t>
            </a:r>
            <a:endParaRPr lang="ru-RU" sz="2800" kern="0" dirty="0">
              <a:solidFill>
                <a:schemeClr val="bg1"/>
              </a:solidFill>
              <a:latin typeface="Cera pro bold" panose="00000800000000000000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8CDEEB-5F5D-F143-B226-9DF683BFC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9400" y="151563"/>
            <a:ext cx="1487509" cy="8487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CA0431-ED98-0B47-9D3A-AAC65CFD2845}"/>
              </a:ext>
            </a:extLst>
          </p:cNvPr>
          <p:cNvSpPr txBox="1"/>
          <p:nvPr/>
        </p:nvSpPr>
        <p:spPr>
          <a:xfrm>
            <a:off x="3039496" y="1756552"/>
            <a:ext cx="3056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Cera pro bold" panose="00000800000000000000" pitchFamily="2" charset="0"/>
                <a:cs typeface="Trebuchet MS"/>
              </a:rPr>
              <a:t>Волонтерская программа </a:t>
            </a:r>
          </a:p>
          <a:p>
            <a:r>
              <a:rPr lang="ru-RU" sz="1600" dirty="0">
                <a:solidFill>
                  <a:schemeClr val="bg1"/>
                </a:solidFill>
                <a:latin typeface="Cera pro bold" panose="00000800000000000000" pitchFamily="2" charset="0"/>
                <a:cs typeface="Tahoma"/>
              </a:rPr>
              <a:t>«</a:t>
            </a:r>
            <a:r>
              <a:rPr lang="ru-RU" sz="1600" dirty="0">
                <a:solidFill>
                  <a:schemeClr val="bg1"/>
                </a:solidFill>
                <a:latin typeface="Cera pro bold" panose="00000800000000000000" pitchFamily="2" charset="0"/>
                <a:cs typeface="Trebuchet MS"/>
              </a:rPr>
              <a:t>Голосование за благо- устройство общественных пространств</a:t>
            </a:r>
            <a:r>
              <a:rPr lang="ru-RU" sz="1600" dirty="0" smtClean="0">
                <a:solidFill>
                  <a:schemeClr val="bg1"/>
                </a:solidFill>
                <a:latin typeface="Cera pro bold" panose="00000800000000000000" pitchFamily="2" charset="0"/>
                <a:cs typeface="Trebuchet MS"/>
              </a:rPr>
              <a:t>» - 2021, 2022</a:t>
            </a:r>
            <a:endParaRPr lang="ru-RU" sz="1600" dirty="0">
              <a:solidFill>
                <a:schemeClr val="bg1"/>
              </a:solidFill>
              <a:latin typeface="Cera pro bold" panose="000008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5A578F-198E-864B-8FCC-4E53555DCF2F}"/>
              </a:ext>
            </a:extLst>
          </p:cNvPr>
          <p:cNvSpPr txBox="1"/>
          <p:nvPr/>
        </p:nvSpPr>
        <p:spPr>
          <a:xfrm>
            <a:off x="2987960" y="4393367"/>
            <a:ext cx="3091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Cera pro bold" panose="00000800000000000000" pitchFamily="2" charset="0"/>
              </a:rPr>
              <a:t>Акция взаимопомощи </a:t>
            </a:r>
            <a:r>
              <a:rPr lang="en-US" dirty="0" smtClean="0">
                <a:solidFill>
                  <a:schemeClr val="bg1"/>
                </a:solidFill>
                <a:latin typeface="Cera pro bold" panose="00000800000000000000" pitchFamily="2" charset="0"/>
              </a:rPr>
              <a:t>#</a:t>
            </a:r>
            <a:r>
              <a:rPr lang="ru-RU" dirty="0" smtClean="0">
                <a:solidFill>
                  <a:schemeClr val="bg1"/>
                </a:solidFill>
                <a:latin typeface="Cera pro bold" panose="00000800000000000000" pitchFamily="2" charset="0"/>
              </a:rPr>
              <a:t>МЫВМЕСТЕ</a:t>
            </a:r>
            <a:endParaRPr lang="ru-RU" dirty="0">
              <a:solidFill>
                <a:schemeClr val="bg1"/>
              </a:solidFill>
              <a:latin typeface="Cera pro bold" panose="000008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5A578F-198E-864B-8FCC-4E53555DCF2F}"/>
              </a:ext>
            </a:extLst>
          </p:cNvPr>
          <p:cNvSpPr txBox="1"/>
          <p:nvPr/>
        </p:nvSpPr>
        <p:spPr>
          <a:xfrm>
            <a:off x="8907633" y="1749945"/>
            <a:ext cx="3169382" cy="1077218"/>
          </a:xfrm>
          <a:prstGeom prst="rect">
            <a:avLst/>
          </a:prstGeom>
          <a:solidFill>
            <a:srgbClr val="EA2153"/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Cera pro bold" panose="00000800000000000000" pitchFamily="2" charset="0"/>
              </a:rPr>
              <a:t>Консультационная помощь по вопросу получения QR-кодов о прохождении вакцинации</a:t>
            </a:r>
          </a:p>
        </p:txBody>
      </p:sp>
      <p:pic>
        <p:nvPicPr>
          <p:cNvPr id="1026" name="Picture 2" descr="https://sun9-42.userapi.com/impg/GocNgWTiaCX9_C3gXPblEESXllay4MQh21GYWA/itnYgMp9yY4.jpg?size=2560x1709&amp;quality=95&amp;sign=a81f3c83efd0cee48a1a5d75ef1ffff8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70" y="1710381"/>
            <a:ext cx="2676526" cy="178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4">
            <a:extLst>
              <a:ext uri="{FF2B5EF4-FFF2-40B4-BE49-F238E27FC236}">
                <a16:creationId xmlns:a16="http://schemas.microsoft.com/office/drawing/2014/main" id="{AC3B37C7-682A-2E4A-BCC1-EBA9A405080F}"/>
              </a:ext>
            </a:extLst>
          </p:cNvPr>
          <p:cNvSpPr/>
          <p:nvPr/>
        </p:nvSpPr>
        <p:spPr>
          <a:xfrm>
            <a:off x="2971800" y="1713502"/>
            <a:ext cx="3124200" cy="1215083"/>
          </a:xfrm>
          <a:custGeom>
            <a:avLst/>
            <a:gdLst/>
            <a:ahLst/>
            <a:cxnLst/>
            <a:rect l="l" t="t" r="r" b="b"/>
            <a:pathLst>
              <a:path w="12192000" h="556259">
                <a:moveTo>
                  <a:pt x="0" y="0"/>
                </a:moveTo>
                <a:lnTo>
                  <a:pt x="12192000" y="0"/>
                </a:lnTo>
                <a:lnTo>
                  <a:pt x="12192000" y="555862"/>
                </a:lnTo>
                <a:lnTo>
                  <a:pt x="0" y="555862"/>
                </a:lnTo>
                <a:lnTo>
                  <a:pt x="0" y="0"/>
                </a:lnTo>
                <a:close/>
              </a:path>
            </a:pathLst>
          </a:custGeom>
          <a:solidFill>
            <a:srgbClr val="EA21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5A578F-198E-864B-8FCC-4E53555DCF2F}"/>
              </a:ext>
            </a:extLst>
          </p:cNvPr>
          <p:cNvSpPr txBox="1"/>
          <p:nvPr/>
        </p:nvSpPr>
        <p:spPr>
          <a:xfrm>
            <a:off x="3021808" y="1838636"/>
            <a:ext cx="3091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lvl="0">
              <a:spcBef>
                <a:spcPts val="100"/>
              </a:spcBef>
              <a:defRPr/>
            </a:pPr>
            <a:r>
              <a:rPr lang="ru-RU" b="1" kern="0" dirty="0">
                <a:solidFill>
                  <a:prstClr val="white"/>
                </a:solidFill>
                <a:latin typeface="Cera Pro" panose="00000500000000000000" pitchFamily="2" charset="0"/>
              </a:rPr>
              <a:t>Республиканский форум для добровольцев «#</a:t>
            </a:r>
            <a:r>
              <a:rPr lang="ru-RU" b="1" kern="0" dirty="0" err="1">
                <a:solidFill>
                  <a:prstClr val="white"/>
                </a:solidFill>
                <a:latin typeface="Cera Pro" panose="00000500000000000000" pitchFamily="2" charset="0"/>
              </a:rPr>
              <a:t>НаДобройВолне</a:t>
            </a:r>
            <a:r>
              <a:rPr lang="ru-RU" b="1" kern="0" dirty="0">
                <a:solidFill>
                  <a:prstClr val="white"/>
                </a:solidFill>
                <a:latin typeface="Cera Pro" panose="00000500000000000000" pitchFamily="2" charset="0"/>
              </a:rPr>
              <a:t>»</a:t>
            </a:r>
            <a:endParaRPr lang="ru-RU" b="1" kern="0" dirty="0">
              <a:solidFill>
                <a:prstClr val="white"/>
              </a:solidFill>
              <a:latin typeface="Cera Pro" panose="00000500000000000000" pitchFamily="2" charset="0"/>
            </a:endParaRPr>
          </a:p>
        </p:txBody>
      </p:sp>
      <p:pic>
        <p:nvPicPr>
          <p:cNvPr id="1028" name="Picture 4" descr="https://sun9-56.userapi.com/impg/-5oZx2nIvWXi0nnT-gqH7ydIkiIQm3zdfmeuGA/oqIeZvXr9l8.jpg?size=2560x1709&amp;quality=95&amp;sign=95486311bb47e81090869d509b48eeb9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816" y="1713949"/>
            <a:ext cx="2685237" cy="179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bject 4">
            <a:extLst>
              <a:ext uri="{FF2B5EF4-FFF2-40B4-BE49-F238E27FC236}">
                <a16:creationId xmlns:a16="http://schemas.microsoft.com/office/drawing/2014/main" id="{D80C329C-29E0-7748-9768-A1533DE98A2E}"/>
              </a:ext>
            </a:extLst>
          </p:cNvPr>
          <p:cNvSpPr/>
          <p:nvPr/>
        </p:nvSpPr>
        <p:spPr>
          <a:xfrm>
            <a:off x="8839937" y="1710381"/>
            <a:ext cx="3237078" cy="1156348"/>
          </a:xfrm>
          <a:custGeom>
            <a:avLst/>
            <a:gdLst/>
            <a:ahLst/>
            <a:cxnLst/>
            <a:rect l="l" t="t" r="r" b="b"/>
            <a:pathLst>
              <a:path w="12192000" h="556259">
                <a:moveTo>
                  <a:pt x="0" y="0"/>
                </a:moveTo>
                <a:lnTo>
                  <a:pt x="12192000" y="0"/>
                </a:lnTo>
                <a:lnTo>
                  <a:pt x="12192000" y="555862"/>
                </a:lnTo>
                <a:lnTo>
                  <a:pt x="0" y="555862"/>
                </a:lnTo>
                <a:lnTo>
                  <a:pt x="0" y="0"/>
                </a:lnTo>
                <a:close/>
              </a:path>
            </a:pathLst>
          </a:custGeom>
          <a:solidFill>
            <a:srgbClr val="EA21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5A578F-198E-864B-8FCC-4E53555DCF2F}"/>
              </a:ext>
            </a:extLst>
          </p:cNvPr>
          <p:cNvSpPr txBox="1"/>
          <p:nvPr/>
        </p:nvSpPr>
        <p:spPr>
          <a:xfrm>
            <a:off x="8923794" y="1713754"/>
            <a:ext cx="309188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lvl="0">
              <a:spcBef>
                <a:spcPts val="100"/>
              </a:spcBef>
              <a:defRPr/>
            </a:pPr>
            <a:r>
              <a:rPr lang="ru-RU" sz="1700" b="1" kern="0" dirty="0">
                <a:solidFill>
                  <a:prstClr val="white"/>
                </a:solidFill>
                <a:latin typeface="Cera Pro" panose="00000500000000000000" pitchFamily="2" charset="0"/>
              </a:rPr>
              <a:t>Итоговый форум добровольцев (волонтеров) Республики Татарстан</a:t>
            </a:r>
            <a:endParaRPr lang="ru-RU" sz="1700" b="1" kern="0" dirty="0">
              <a:solidFill>
                <a:prstClr val="white"/>
              </a:solidFill>
              <a:latin typeface="Cera Pro" panose="00000500000000000000" pitchFamily="2" charset="0"/>
            </a:endParaRPr>
          </a:p>
        </p:txBody>
      </p:sp>
      <p:pic>
        <p:nvPicPr>
          <p:cNvPr id="1030" name="Picture 6" descr="https://sun9-51.userapi.com/impg/dfiSsYew9YNamc2zX3PulabjNd8cCCMFYJE50A/dnPiuaXfw-0.jpg?size=2560x1707&amp;quality=95&amp;sign=86ac57253a040a086c8703edc1226a1d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70" y="4138558"/>
            <a:ext cx="2658838" cy="177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ject 4">
            <a:extLst>
              <a:ext uri="{FF2B5EF4-FFF2-40B4-BE49-F238E27FC236}">
                <a16:creationId xmlns:a16="http://schemas.microsoft.com/office/drawing/2014/main" id="{200CBE06-8DD1-4A43-B285-11620C784EBD}"/>
              </a:ext>
            </a:extLst>
          </p:cNvPr>
          <p:cNvSpPr/>
          <p:nvPr/>
        </p:nvSpPr>
        <p:spPr>
          <a:xfrm>
            <a:off x="2971800" y="4138359"/>
            <a:ext cx="3124200" cy="1156348"/>
          </a:xfrm>
          <a:custGeom>
            <a:avLst/>
            <a:gdLst/>
            <a:ahLst/>
            <a:cxnLst/>
            <a:rect l="l" t="t" r="r" b="b"/>
            <a:pathLst>
              <a:path w="12192000" h="556259">
                <a:moveTo>
                  <a:pt x="0" y="0"/>
                </a:moveTo>
                <a:lnTo>
                  <a:pt x="12192000" y="0"/>
                </a:lnTo>
                <a:lnTo>
                  <a:pt x="12192000" y="555862"/>
                </a:lnTo>
                <a:lnTo>
                  <a:pt x="0" y="555862"/>
                </a:lnTo>
                <a:lnTo>
                  <a:pt x="0" y="0"/>
                </a:lnTo>
                <a:close/>
              </a:path>
            </a:pathLst>
          </a:custGeom>
          <a:solidFill>
            <a:srgbClr val="EA2153"/>
          </a:solidFill>
        </p:spPr>
        <p:txBody>
          <a:bodyPr wrap="square" lIns="0" tIns="0" rIns="0" bIns="0" rtlCol="0"/>
          <a:lstStyle/>
          <a:p>
            <a:endParaRPr>
              <a:solidFill>
                <a:srgbClr val="F28185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5A578F-198E-864B-8FCC-4E53555DCF2F}"/>
              </a:ext>
            </a:extLst>
          </p:cNvPr>
          <p:cNvSpPr txBox="1"/>
          <p:nvPr/>
        </p:nvSpPr>
        <p:spPr>
          <a:xfrm>
            <a:off x="2996040" y="4141349"/>
            <a:ext cx="309188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lvl="0">
              <a:spcBef>
                <a:spcPts val="100"/>
              </a:spcBef>
              <a:defRPr/>
            </a:pPr>
            <a:r>
              <a:rPr lang="ru-RU" sz="1700" b="1" kern="0" dirty="0">
                <a:solidFill>
                  <a:prstClr val="white"/>
                </a:solidFill>
                <a:latin typeface="Cera Pro" panose="00000500000000000000" pitchFamily="2" charset="0"/>
              </a:rPr>
              <a:t>Семинар для ответственных за взаимодействие с добровольцами </a:t>
            </a:r>
            <a:endParaRPr lang="ru-RU" sz="1700" b="1" kern="0" dirty="0">
              <a:solidFill>
                <a:prstClr val="white"/>
              </a:solidFill>
              <a:latin typeface="Cera Pro" panose="00000500000000000000" pitchFamily="2" charset="0"/>
            </a:endParaRPr>
          </a:p>
        </p:txBody>
      </p:sp>
      <p:pic>
        <p:nvPicPr>
          <p:cNvPr id="1032" name="Picture 8" descr="https://sun9-33.userapi.com/impg/pJRvcHP-jfp6g1Omt-FZM53B5G2Es_68U1K0JQ/mV9iBZbxZFs.jpg?size=2560x1707&amp;quality=95&amp;sign=49dd6b1da58c003027a312d797a5a734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815" y="4096919"/>
            <a:ext cx="2685237" cy="179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28"/>
          <p:cNvGrpSpPr/>
          <p:nvPr/>
        </p:nvGrpSpPr>
        <p:grpSpPr>
          <a:xfrm>
            <a:off x="8820861" y="4102046"/>
            <a:ext cx="3237078" cy="1159247"/>
            <a:chOff x="8839937" y="1710381"/>
            <a:chExt cx="3237078" cy="1159247"/>
          </a:xfrm>
        </p:grpSpPr>
        <p:sp>
          <p:nvSpPr>
            <p:cNvPr id="30" name="object 4">
              <a:extLst>
                <a:ext uri="{FF2B5EF4-FFF2-40B4-BE49-F238E27FC236}">
                  <a16:creationId xmlns:a16="http://schemas.microsoft.com/office/drawing/2014/main" id="{D80C329C-29E0-7748-9768-A1533DE98A2E}"/>
                </a:ext>
              </a:extLst>
            </p:cNvPr>
            <p:cNvSpPr/>
            <p:nvPr/>
          </p:nvSpPr>
          <p:spPr>
            <a:xfrm>
              <a:off x="8839937" y="1710381"/>
              <a:ext cx="3237078" cy="1156348"/>
            </a:xfrm>
            <a:custGeom>
              <a:avLst/>
              <a:gdLst/>
              <a:ahLst/>
              <a:cxnLst/>
              <a:rect l="l" t="t" r="r" b="b"/>
              <a:pathLst>
                <a:path w="12192000" h="556259">
                  <a:moveTo>
                    <a:pt x="0" y="0"/>
                  </a:moveTo>
                  <a:lnTo>
                    <a:pt x="12192000" y="0"/>
                  </a:lnTo>
                  <a:lnTo>
                    <a:pt x="12192000" y="555862"/>
                  </a:lnTo>
                  <a:lnTo>
                    <a:pt x="0" y="5558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21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35A578F-198E-864B-8FCC-4E53555DCF2F}"/>
                </a:ext>
              </a:extLst>
            </p:cNvPr>
            <p:cNvSpPr txBox="1"/>
            <p:nvPr/>
          </p:nvSpPr>
          <p:spPr>
            <a:xfrm>
              <a:off x="8923794" y="1792410"/>
              <a:ext cx="30918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700" lvl="0">
                <a:spcBef>
                  <a:spcPts val="100"/>
                </a:spcBef>
                <a:defRPr/>
              </a:pPr>
              <a:r>
                <a:rPr lang="ru-RU" sz="1600" b="1" kern="0" dirty="0">
                  <a:solidFill>
                    <a:prstClr val="white"/>
                  </a:solidFill>
                  <a:latin typeface="Cera Pro" panose="00000500000000000000" pitchFamily="2" charset="0"/>
                </a:rPr>
                <a:t>Республиканская премия в сфере добровольчества (</a:t>
              </a:r>
              <a:r>
                <a:rPr lang="ru-RU" sz="1600" b="1" kern="0" dirty="0" err="1">
                  <a:solidFill>
                    <a:prstClr val="white"/>
                  </a:solidFill>
                  <a:latin typeface="Cera Pro" panose="00000500000000000000" pitchFamily="2" charset="0"/>
                </a:rPr>
                <a:t>волонтерства</a:t>
              </a:r>
              <a:r>
                <a:rPr lang="ru-RU" sz="1600" b="1" kern="0" dirty="0">
                  <a:solidFill>
                    <a:prstClr val="white"/>
                  </a:solidFill>
                  <a:latin typeface="Cera Pro" panose="00000500000000000000" pitchFamily="2" charset="0"/>
                </a:rPr>
                <a:t>) «Добрый Татарстан»</a:t>
              </a:r>
              <a:endParaRPr lang="ru-RU" sz="1600" b="1" kern="0" dirty="0">
                <a:solidFill>
                  <a:prstClr val="white"/>
                </a:solidFill>
                <a:latin typeface="Cera Pro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4654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8C6EB8F5-D030-9445-9F3E-261D43B00C9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46812"/>
            <a:ext cx="11152632" cy="658977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06ECD68-D3B2-C54B-BDB6-D3E7CF3CBF49}"/>
              </a:ext>
            </a:extLst>
          </p:cNvPr>
          <p:cNvSpPr/>
          <p:nvPr/>
        </p:nvSpPr>
        <p:spPr>
          <a:xfrm>
            <a:off x="-3456" y="2805"/>
            <a:ext cx="12195456" cy="1095003"/>
          </a:xfrm>
          <a:prstGeom prst="rect">
            <a:avLst/>
          </a:prstGeom>
          <a:solidFill>
            <a:srgbClr val="16B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EC2153"/>
              </a:solidFill>
              <a:latin typeface="DIN Pro Regular" panose="02000503030000020004" pitchFamily="2" charset="0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CF386A49-2658-A24B-9998-963B6461253D}"/>
              </a:ext>
            </a:extLst>
          </p:cNvPr>
          <p:cNvSpPr txBox="1">
            <a:spLocks/>
          </p:cNvSpPr>
          <p:nvPr/>
        </p:nvSpPr>
        <p:spPr>
          <a:xfrm>
            <a:off x="544286" y="138635"/>
            <a:ext cx="8913961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800" kern="0" dirty="0" smtClean="0">
                <a:solidFill>
                  <a:schemeClr val="bg1"/>
                </a:solidFill>
                <a:latin typeface="Cera pro bold" panose="00000800000000000000" pitchFamily="2" charset="0"/>
              </a:rPr>
              <a:t>УЧАСТИЕ В КУЛЬТУРНО-МАССОВЫХ МЕРОПРИЯТИЯХ</a:t>
            </a:r>
            <a:endParaRPr lang="ru-RU" sz="2800" kern="0" dirty="0">
              <a:solidFill>
                <a:schemeClr val="bg1"/>
              </a:solidFill>
              <a:latin typeface="Cera pro bold" panose="00000800000000000000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8CDEEB-5F5D-F143-B226-9DF683BFC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9400" y="151563"/>
            <a:ext cx="1487509" cy="8487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5A578F-198E-864B-8FCC-4E53555DCF2F}"/>
              </a:ext>
            </a:extLst>
          </p:cNvPr>
          <p:cNvSpPr txBox="1"/>
          <p:nvPr/>
        </p:nvSpPr>
        <p:spPr>
          <a:xfrm>
            <a:off x="2987960" y="4393367"/>
            <a:ext cx="3091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Cera pro bold" panose="00000800000000000000" pitchFamily="2" charset="0"/>
              </a:rPr>
              <a:t>Акция взаимопомощи </a:t>
            </a:r>
            <a:r>
              <a:rPr lang="en-US" dirty="0" smtClean="0">
                <a:solidFill>
                  <a:schemeClr val="bg1"/>
                </a:solidFill>
                <a:latin typeface="Cera pro bold" panose="00000800000000000000" pitchFamily="2" charset="0"/>
              </a:rPr>
              <a:t>#</a:t>
            </a:r>
            <a:r>
              <a:rPr lang="ru-RU" dirty="0" smtClean="0">
                <a:solidFill>
                  <a:schemeClr val="bg1"/>
                </a:solidFill>
                <a:latin typeface="Cera pro bold" panose="00000800000000000000" pitchFamily="2" charset="0"/>
              </a:rPr>
              <a:t>МЫВМЕСТЕ</a:t>
            </a:r>
            <a:endParaRPr lang="ru-RU" dirty="0">
              <a:solidFill>
                <a:schemeClr val="bg1"/>
              </a:solidFill>
              <a:latin typeface="Cera pro bold" panose="00000800000000000000" pitchFamily="2" charset="0"/>
            </a:endParaRPr>
          </a:p>
        </p:txBody>
      </p:sp>
      <p:pic>
        <p:nvPicPr>
          <p:cNvPr id="2050" name="Picture 2" descr="https://sun9-40.userapi.com/impg/Io2aZC83WfDi-_5mDSEZT_f1W8nJndD9H-bPiQ/BsmcD6BYR0I.jpg?size=2560x1920&amp;quality=95&amp;sign=449443e9e9645bc7fb8ebf3f4d8b5f97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09" y="1885124"/>
            <a:ext cx="5418863" cy="406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6651304" y="1885124"/>
            <a:ext cx="48220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>
              <a:spcBef>
                <a:spcPts val="100"/>
              </a:spcBef>
              <a:defRPr/>
            </a:pPr>
            <a:r>
              <a:rPr lang="ru-RU" sz="4000" dirty="0">
                <a:solidFill>
                  <a:srgbClr val="EA2153"/>
                </a:solidFill>
                <a:latin typeface="Cera pro bold" panose="00000800000000000000" pitchFamily="2" charset="0"/>
                <a:cs typeface="Tahoma"/>
              </a:rPr>
              <a:t>«</a:t>
            </a:r>
            <a:r>
              <a:rPr lang="ru-RU" sz="4000" dirty="0" err="1">
                <a:solidFill>
                  <a:srgbClr val="EA2153"/>
                </a:solidFill>
                <a:latin typeface="Cera pro bold" panose="00000800000000000000" pitchFamily="2" charset="0"/>
                <a:cs typeface="Tahoma"/>
              </a:rPr>
              <a:t>Изге</a:t>
            </a:r>
            <a:r>
              <a:rPr lang="ru-RU" sz="4000" dirty="0">
                <a:solidFill>
                  <a:srgbClr val="EA2153"/>
                </a:solidFill>
                <a:latin typeface="Cera pro bold" panose="00000800000000000000" pitchFamily="2" charset="0"/>
                <a:cs typeface="Tahoma"/>
              </a:rPr>
              <a:t> Болгар </a:t>
            </a:r>
            <a:r>
              <a:rPr lang="ru-RU" sz="4000" dirty="0" err="1">
                <a:solidFill>
                  <a:srgbClr val="EA2153"/>
                </a:solidFill>
                <a:latin typeface="Cera pro bold" panose="00000800000000000000" pitchFamily="2" charset="0"/>
                <a:cs typeface="Tahoma"/>
              </a:rPr>
              <a:t>җыены</a:t>
            </a:r>
            <a:r>
              <a:rPr lang="ru-RU" sz="4000" dirty="0">
                <a:solidFill>
                  <a:srgbClr val="EA2153"/>
                </a:solidFill>
                <a:latin typeface="Cera pro bold" panose="00000800000000000000" pitchFamily="2" charset="0"/>
                <a:cs typeface="Tahoma"/>
              </a:rPr>
              <a:t>»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651304" y="3672713"/>
            <a:ext cx="49585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Cera Pro" panose="00000500000000000000" pitchFamily="2" charset="0"/>
                <a:ea typeface="Calibri" panose="020F0502020204030204" pitchFamily="34" charset="0"/>
              </a:rPr>
              <a:t>Для проведения фестиваля в республике в 2021 году были отобраны 300 волонтеров. </a:t>
            </a:r>
            <a:endParaRPr lang="ru-RU" sz="2800" dirty="0">
              <a:latin typeface="Cera Pr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011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8C6EB8F5-D030-9445-9F3E-261D43B00C9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46812"/>
            <a:ext cx="11152632" cy="658977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06ECD68-D3B2-C54B-BDB6-D3E7CF3CBF49}"/>
              </a:ext>
            </a:extLst>
          </p:cNvPr>
          <p:cNvSpPr/>
          <p:nvPr/>
        </p:nvSpPr>
        <p:spPr>
          <a:xfrm>
            <a:off x="-3456" y="2805"/>
            <a:ext cx="12195456" cy="1095003"/>
          </a:xfrm>
          <a:prstGeom prst="rect">
            <a:avLst/>
          </a:prstGeom>
          <a:solidFill>
            <a:srgbClr val="16B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EC2153"/>
              </a:solidFill>
              <a:latin typeface="DIN Pro Regular" panose="02000503030000020004" pitchFamily="2" charset="0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CF386A49-2658-A24B-9998-963B6461253D}"/>
              </a:ext>
            </a:extLst>
          </p:cNvPr>
          <p:cNvSpPr txBox="1">
            <a:spLocks/>
          </p:cNvSpPr>
          <p:nvPr/>
        </p:nvSpPr>
        <p:spPr>
          <a:xfrm>
            <a:off x="544286" y="138635"/>
            <a:ext cx="8913961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800" kern="0" dirty="0" smtClean="0">
                <a:solidFill>
                  <a:schemeClr val="bg1"/>
                </a:solidFill>
                <a:latin typeface="Cera pro bold" panose="00000800000000000000" pitchFamily="2" charset="0"/>
              </a:rPr>
              <a:t>ОПЫТ РАЗРАБОТКИ И ОРГАНИЗАЦИИ СОЦИАЛЬНЫХ И ВОЛОНТЕРСКИХ ПРОЕКТОВ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8CDEEB-5F5D-F143-B226-9DF683BFC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9400" y="151563"/>
            <a:ext cx="1487509" cy="8487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5A578F-198E-864B-8FCC-4E53555DCF2F}"/>
              </a:ext>
            </a:extLst>
          </p:cNvPr>
          <p:cNvSpPr txBox="1"/>
          <p:nvPr/>
        </p:nvSpPr>
        <p:spPr>
          <a:xfrm>
            <a:off x="2987960" y="4393367"/>
            <a:ext cx="3091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Cera pro bold" panose="00000800000000000000" pitchFamily="2" charset="0"/>
              </a:rPr>
              <a:t>Акция взаимопомощи </a:t>
            </a:r>
            <a:r>
              <a:rPr lang="en-US" dirty="0" smtClean="0">
                <a:solidFill>
                  <a:schemeClr val="bg1"/>
                </a:solidFill>
                <a:latin typeface="Cera pro bold" panose="00000800000000000000" pitchFamily="2" charset="0"/>
              </a:rPr>
              <a:t>#</a:t>
            </a:r>
            <a:r>
              <a:rPr lang="ru-RU" dirty="0" smtClean="0">
                <a:solidFill>
                  <a:schemeClr val="bg1"/>
                </a:solidFill>
                <a:latin typeface="Cera pro bold" panose="00000800000000000000" pitchFamily="2" charset="0"/>
              </a:rPr>
              <a:t>МЫВМЕСТЕ</a:t>
            </a:r>
            <a:endParaRPr lang="ru-RU" dirty="0">
              <a:solidFill>
                <a:schemeClr val="bg1"/>
              </a:solidFill>
              <a:latin typeface="Cera pro bold" panose="00000800000000000000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64872" y="1856339"/>
            <a:ext cx="48220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>
              <a:spcBef>
                <a:spcPts val="100"/>
              </a:spcBef>
              <a:defRPr/>
            </a:pPr>
            <a:r>
              <a:rPr lang="ru-RU" sz="3600" dirty="0" smtClean="0">
                <a:solidFill>
                  <a:srgbClr val="EA2153"/>
                </a:solidFill>
                <a:latin typeface="Cera pro bold" panose="00000800000000000000" pitchFamily="2" charset="0"/>
                <a:cs typeface="Tahoma"/>
              </a:rPr>
              <a:t>Формирование </a:t>
            </a:r>
            <a:r>
              <a:rPr lang="ru-RU" sz="3600" dirty="0">
                <a:solidFill>
                  <a:srgbClr val="EA2153"/>
                </a:solidFill>
                <a:latin typeface="Cera pro bold" panose="00000800000000000000" pitchFamily="2" charset="0"/>
                <a:cs typeface="Tahoma"/>
              </a:rPr>
              <a:t>комфортной городской </a:t>
            </a:r>
            <a:r>
              <a:rPr lang="ru-RU" sz="3600" dirty="0" smtClean="0">
                <a:solidFill>
                  <a:srgbClr val="EA2153"/>
                </a:solidFill>
                <a:latin typeface="Cera pro bold" panose="00000800000000000000" pitchFamily="2" charset="0"/>
                <a:cs typeface="Tahoma"/>
              </a:rPr>
              <a:t>среды</a:t>
            </a:r>
            <a:endParaRPr lang="ru-RU" sz="3600" dirty="0">
              <a:solidFill>
                <a:srgbClr val="EA2153"/>
              </a:solidFill>
              <a:latin typeface="Cera pro bold" panose="00000800000000000000" pitchFamily="2" charset="0"/>
              <a:cs typeface="Tahoma"/>
            </a:endParaRPr>
          </a:p>
        </p:txBody>
      </p:sp>
      <p:pic>
        <p:nvPicPr>
          <p:cNvPr id="3074" name="Picture 2" descr="https://sun9-80.userapi.com/impg/yE4LnlyhnefDheVbmnpnme9LpFAOfX522kpUPQ/J_9nmPM2fh0.jpg?size=1280x853&amp;quality=95&amp;sign=0b98ade700849294e476b1dff7725867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" y="2117899"/>
            <a:ext cx="4666263" cy="310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196613" y="3928351"/>
            <a:ext cx="49585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Cera Pro" panose="00000500000000000000" pitchFamily="2" charset="0"/>
                <a:ea typeface="Calibri" panose="020F0502020204030204" pitchFamily="34" charset="0"/>
              </a:rPr>
              <a:t>В 2023 году приняли участие 45 муниципальных образований РТ</a:t>
            </a:r>
            <a:endParaRPr lang="ru-RU" sz="2800" dirty="0">
              <a:latin typeface="Cera Pr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598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8C6EB8F5-D030-9445-9F3E-261D43B00C9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46812"/>
            <a:ext cx="11152632" cy="658977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06ECD68-D3B2-C54B-BDB6-D3E7CF3CBF49}"/>
              </a:ext>
            </a:extLst>
          </p:cNvPr>
          <p:cNvSpPr/>
          <p:nvPr/>
        </p:nvSpPr>
        <p:spPr>
          <a:xfrm>
            <a:off x="-3456" y="2805"/>
            <a:ext cx="12195456" cy="1095003"/>
          </a:xfrm>
          <a:prstGeom prst="rect">
            <a:avLst/>
          </a:prstGeom>
          <a:solidFill>
            <a:srgbClr val="16B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EC2153"/>
              </a:solidFill>
              <a:latin typeface="DIN Pro Regular" panose="02000503030000020004" pitchFamily="2" charset="0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CF386A49-2658-A24B-9998-963B6461253D}"/>
              </a:ext>
            </a:extLst>
          </p:cNvPr>
          <p:cNvSpPr txBox="1">
            <a:spLocks/>
          </p:cNvSpPr>
          <p:nvPr/>
        </p:nvSpPr>
        <p:spPr>
          <a:xfrm>
            <a:off x="544286" y="138635"/>
            <a:ext cx="8913961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800" kern="0" dirty="0" smtClean="0">
                <a:solidFill>
                  <a:schemeClr val="bg1"/>
                </a:solidFill>
                <a:latin typeface="Cera pro bold" panose="00000800000000000000" pitchFamily="2" charset="0"/>
              </a:rPr>
              <a:t>ДЕЯТЕЛЬНОСТЬ В КАЧЕСТВЕ ЦЕНТРА ПРИВЛЕЧЕНИЯ И ПОДГОТОВКИ ВОЛОНТЕРОВ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8CDEEB-5F5D-F143-B226-9DF683BFC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9400" y="151563"/>
            <a:ext cx="1487509" cy="848742"/>
          </a:xfrm>
          <a:prstGeom prst="rect">
            <a:avLst/>
          </a:prstGeom>
        </p:spPr>
      </p:pic>
      <p:sp>
        <p:nvSpPr>
          <p:cNvPr id="11" name="object 20">
            <a:extLst>
              <a:ext uri="{FF2B5EF4-FFF2-40B4-BE49-F238E27FC236}">
                <a16:creationId xmlns:a16="http://schemas.microsoft.com/office/drawing/2014/main" id="{B2115E1B-7F15-D643-83C9-FB757083CFB3}"/>
              </a:ext>
            </a:extLst>
          </p:cNvPr>
          <p:cNvSpPr txBox="1"/>
          <p:nvPr/>
        </p:nvSpPr>
        <p:spPr>
          <a:xfrm>
            <a:off x="5776519" y="2334121"/>
            <a:ext cx="5732206" cy="29674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2400" dirty="0">
                <a:latin typeface="Cera pro bold" panose="00000800000000000000" pitchFamily="2" charset="0"/>
              </a:rPr>
              <a:t>Цель деятельности: </a:t>
            </a:r>
          </a:p>
          <a:p>
            <a:r>
              <a:rPr lang="ru-RU" sz="2400" dirty="0">
                <a:latin typeface="Cera pro bold" panose="00000800000000000000" pitchFamily="2" charset="0"/>
              </a:rPr>
              <a:t/>
            </a:r>
            <a:br>
              <a:rPr lang="ru-RU" sz="2400" dirty="0">
                <a:latin typeface="Cera pro bold" panose="00000800000000000000" pitchFamily="2" charset="0"/>
              </a:rPr>
            </a:br>
            <a:r>
              <a:rPr lang="tt-RU" sz="2400" dirty="0">
                <a:latin typeface="Cera pro bold" panose="00000800000000000000" pitchFamily="2" charset="0"/>
              </a:rPr>
              <a:t>1.П</a:t>
            </a:r>
            <a:r>
              <a:rPr lang="ru-RU" sz="2400" dirty="0" err="1">
                <a:latin typeface="Cera pro bold" panose="00000800000000000000" pitchFamily="2" charset="0"/>
              </a:rPr>
              <a:t>ривлечение</a:t>
            </a:r>
            <a:r>
              <a:rPr lang="ru-RU" sz="2400" dirty="0">
                <a:latin typeface="Cera pro bold" panose="00000800000000000000" pitchFamily="2" charset="0"/>
              </a:rPr>
              <a:t> и отбор </a:t>
            </a:r>
            <a:r>
              <a:rPr lang="tt-RU" sz="2400" dirty="0">
                <a:latin typeface="Cera pro bold" panose="00000800000000000000" pitchFamily="2" charset="0"/>
              </a:rPr>
              <a:t> максимал</a:t>
            </a:r>
            <a:r>
              <a:rPr lang="ru-RU" sz="2400" dirty="0" err="1">
                <a:latin typeface="Cera pro bold" panose="00000800000000000000" pitchFamily="2" charset="0"/>
              </a:rPr>
              <a:t>ьно</a:t>
            </a:r>
            <a:r>
              <a:rPr lang="ru-RU" sz="2400" dirty="0">
                <a:latin typeface="Cera pro bold" panose="00000800000000000000" pitchFamily="2" charset="0"/>
              </a:rPr>
              <a:t> необходимого количества волонтеров к мероприятию;</a:t>
            </a:r>
          </a:p>
          <a:p>
            <a:r>
              <a:rPr lang="ru-RU" sz="2400" dirty="0">
                <a:latin typeface="Cera pro bold" panose="00000800000000000000" pitchFamily="2" charset="0"/>
              </a:rPr>
              <a:t>2.Обеспечение качественной подготовки волонтеров для работы на фестивале</a:t>
            </a:r>
            <a:r>
              <a:rPr lang="ru-RU" sz="2400" dirty="0" smtClean="0">
                <a:latin typeface="Cera pro bold" panose="00000800000000000000" pitchFamily="2" charset="0"/>
              </a:rPr>
              <a:t>;</a:t>
            </a:r>
            <a:endParaRPr lang="ru-RU" sz="2400" dirty="0">
              <a:latin typeface="Cera pro bold" panose="00000800000000000000" pitchFamily="2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4286" y="2221800"/>
            <a:ext cx="4787245" cy="319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04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8C6EB8F5-D030-9445-9F3E-261D43B00C9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46812"/>
            <a:ext cx="11152632" cy="658977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06ECD68-D3B2-C54B-BDB6-D3E7CF3CBF49}"/>
              </a:ext>
            </a:extLst>
          </p:cNvPr>
          <p:cNvSpPr/>
          <p:nvPr/>
        </p:nvSpPr>
        <p:spPr>
          <a:xfrm>
            <a:off x="-3456" y="2805"/>
            <a:ext cx="12195456" cy="1095003"/>
          </a:xfrm>
          <a:prstGeom prst="rect">
            <a:avLst/>
          </a:prstGeom>
          <a:solidFill>
            <a:srgbClr val="16B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EC2153"/>
              </a:solidFill>
              <a:latin typeface="DIN Pro Regular" panose="02000503030000020004" pitchFamily="2" charset="0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CF386A49-2658-A24B-9998-963B6461253D}"/>
              </a:ext>
            </a:extLst>
          </p:cNvPr>
          <p:cNvSpPr txBox="1">
            <a:spLocks/>
          </p:cNvSpPr>
          <p:nvPr/>
        </p:nvSpPr>
        <p:spPr>
          <a:xfrm>
            <a:off x="544286" y="138635"/>
            <a:ext cx="8913961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800" kern="0" dirty="0" smtClean="0">
                <a:solidFill>
                  <a:schemeClr val="bg1"/>
                </a:solidFill>
                <a:latin typeface="Cera pro bold" panose="00000800000000000000" pitchFamily="2" charset="0"/>
              </a:rPr>
              <a:t>ДЕЯТЕЛЬНОСТЬ В КАЧЕСТВЕ ЦЕНТРА ПРИВЛЕЧЕНИЯ И ПОДГОТОВКИ ВОЛОНТЕРОВ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8CDEEB-5F5D-F143-B226-9DF683BFC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9400" y="151563"/>
            <a:ext cx="1487509" cy="848742"/>
          </a:xfrm>
          <a:prstGeom prst="rect">
            <a:avLst/>
          </a:prstGeom>
        </p:spPr>
      </p:pic>
      <p:sp>
        <p:nvSpPr>
          <p:cNvPr id="8" name="object 20">
            <a:extLst>
              <a:ext uri="{FF2B5EF4-FFF2-40B4-BE49-F238E27FC236}">
                <a16:creationId xmlns:a16="http://schemas.microsoft.com/office/drawing/2014/main" id="{B2115E1B-7F15-D643-83C9-FB757083CFB3}"/>
              </a:ext>
            </a:extLst>
          </p:cNvPr>
          <p:cNvSpPr txBox="1"/>
          <p:nvPr/>
        </p:nvSpPr>
        <p:spPr>
          <a:xfrm>
            <a:off x="1307689" y="1417796"/>
            <a:ext cx="9013723" cy="49988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dirty="0">
                <a:latin typeface="Cera Pro" panose="00000500000000000000" pitchFamily="2" charset="0"/>
              </a:rPr>
              <a:t>Задачи деятельности: </a:t>
            </a:r>
            <a:br>
              <a:rPr lang="ru-RU" dirty="0">
                <a:latin typeface="Cera Pro" panose="00000500000000000000" pitchFamily="2" charset="0"/>
              </a:rPr>
            </a:br>
            <a:r>
              <a:rPr lang="ru-RU" dirty="0">
                <a:latin typeface="Cera Pro" panose="00000500000000000000" pitchFamily="2" charset="0"/>
              </a:rPr>
              <a:t/>
            </a:r>
            <a:br>
              <a:rPr lang="ru-RU" dirty="0">
                <a:latin typeface="Cera Pro" panose="00000500000000000000" pitchFamily="2" charset="0"/>
              </a:rPr>
            </a:br>
            <a:r>
              <a:rPr lang="ru-RU" dirty="0">
                <a:latin typeface="Cera Pro" panose="00000500000000000000" pitchFamily="2" charset="0"/>
              </a:rPr>
              <a:t>- Создание механизмов поиска и отбора волонтеров;</a:t>
            </a:r>
            <a:br>
              <a:rPr lang="ru-RU" dirty="0">
                <a:latin typeface="Cera Pro" panose="00000500000000000000" pitchFamily="2" charset="0"/>
              </a:rPr>
            </a:br>
            <a:r>
              <a:rPr lang="ru-RU" dirty="0">
                <a:latin typeface="Cera Pro" panose="00000500000000000000" pitchFamily="2" charset="0"/>
              </a:rPr>
              <a:t>- Разработка программы обучения волонтеров, в том числе осуществление обзора знаний и навыков необходимых для их работы;</a:t>
            </a:r>
            <a:br>
              <a:rPr lang="ru-RU" dirty="0">
                <a:latin typeface="Cera Pro" panose="00000500000000000000" pitchFamily="2" charset="0"/>
              </a:rPr>
            </a:br>
            <a:r>
              <a:rPr lang="ru-RU" dirty="0">
                <a:latin typeface="Cera Pro" panose="00000500000000000000" pitchFamily="2" charset="0"/>
              </a:rPr>
              <a:t>- Организация процесса подготовки и обучения волонтеров, их сбор  и обучение в условиях, максимально приближенных к реальной работе на фестивале;</a:t>
            </a:r>
            <a:br>
              <a:rPr lang="ru-RU" dirty="0">
                <a:latin typeface="Cera Pro" panose="00000500000000000000" pitchFamily="2" charset="0"/>
              </a:rPr>
            </a:br>
            <a:r>
              <a:rPr lang="ru-RU" dirty="0">
                <a:latin typeface="Cera Pro" panose="00000500000000000000" pitchFamily="2" charset="0"/>
              </a:rPr>
              <a:t>- Создание базы знаний для волонтеров об основных направлениях работы, их особенностях и режиме работы;</a:t>
            </a:r>
            <a:br>
              <a:rPr lang="ru-RU" dirty="0">
                <a:latin typeface="Cera Pro" panose="00000500000000000000" pitchFamily="2" charset="0"/>
              </a:rPr>
            </a:br>
            <a:r>
              <a:rPr lang="ru-RU" dirty="0">
                <a:latin typeface="Cera Pro" panose="00000500000000000000" pitchFamily="2" charset="0"/>
              </a:rPr>
              <a:t>- Координация работы волонтеров на фестивале, обеспечение их эффективной работы в соответствии с задачами и целями фестиваля.</a:t>
            </a:r>
            <a:br>
              <a:rPr lang="ru-RU" dirty="0">
                <a:latin typeface="Cera Pro" panose="00000500000000000000" pitchFamily="2" charset="0"/>
              </a:rPr>
            </a:br>
            <a:r>
              <a:rPr lang="ru-RU" dirty="0">
                <a:latin typeface="Cera Pro" panose="00000500000000000000" pitchFamily="2" charset="0"/>
              </a:rPr>
              <a:t/>
            </a:r>
            <a:br>
              <a:rPr lang="ru-RU" dirty="0">
                <a:latin typeface="Cera Pro" panose="00000500000000000000" pitchFamily="2" charset="0"/>
              </a:rPr>
            </a:br>
            <a:r>
              <a:rPr lang="ru-RU" dirty="0">
                <a:latin typeface="Cera Pro" panose="00000500000000000000" pitchFamily="2" charset="0"/>
              </a:rPr>
              <a:t>Основные принципы деятельности: </a:t>
            </a:r>
            <a:br>
              <a:rPr lang="ru-RU" dirty="0">
                <a:latin typeface="Cera Pro" panose="00000500000000000000" pitchFamily="2" charset="0"/>
              </a:rPr>
            </a:br>
            <a:r>
              <a:rPr lang="ru-RU" dirty="0">
                <a:latin typeface="Cera Pro" panose="00000500000000000000" pitchFamily="2" charset="0"/>
              </a:rPr>
              <a:t>- Открытость и прозрачность во всех вопросах подготовки волонтеров;</a:t>
            </a:r>
            <a:br>
              <a:rPr lang="ru-RU" dirty="0">
                <a:latin typeface="Cera Pro" panose="00000500000000000000" pitchFamily="2" charset="0"/>
              </a:rPr>
            </a:br>
            <a:r>
              <a:rPr lang="ru-RU" dirty="0">
                <a:latin typeface="Cera Pro" panose="00000500000000000000" pitchFamily="2" charset="0"/>
              </a:rPr>
              <a:t>- Оперативность в решении вопросов связанных с обучением и координацией работы волонтеров;</a:t>
            </a:r>
            <a:br>
              <a:rPr lang="ru-RU" dirty="0">
                <a:latin typeface="Cera Pro" panose="00000500000000000000" pitchFamily="2" charset="0"/>
              </a:rPr>
            </a:br>
            <a:r>
              <a:rPr lang="ru-RU" dirty="0">
                <a:latin typeface="Cera Pro" panose="00000500000000000000" pitchFamily="2" charset="0"/>
              </a:rPr>
              <a:t>- Ориентация на результат и максимальную эффективность работы волонтеров;</a:t>
            </a:r>
            <a:br>
              <a:rPr lang="ru-RU" dirty="0">
                <a:latin typeface="Cera Pro" panose="00000500000000000000" pitchFamily="2" charset="0"/>
              </a:rPr>
            </a:br>
            <a:r>
              <a:rPr lang="ru-RU" dirty="0">
                <a:latin typeface="Cera Pro" panose="00000500000000000000" pitchFamily="2" charset="0"/>
              </a:rPr>
              <a:t>- Уважение к каждому волонтеру и его инициативе в процессе работы.</a:t>
            </a:r>
            <a:endParaRPr lang="ru-RU" sz="2400" dirty="0">
              <a:latin typeface="Cera Pr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345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8C6EB8F5-D030-9445-9F3E-261D43B00C9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46812"/>
            <a:ext cx="11152632" cy="658977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06ECD68-D3B2-C54B-BDB6-D3E7CF3CBF49}"/>
              </a:ext>
            </a:extLst>
          </p:cNvPr>
          <p:cNvSpPr/>
          <p:nvPr/>
        </p:nvSpPr>
        <p:spPr>
          <a:xfrm>
            <a:off x="-3456" y="2805"/>
            <a:ext cx="12195456" cy="1095003"/>
          </a:xfrm>
          <a:prstGeom prst="rect">
            <a:avLst/>
          </a:prstGeom>
          <a:solidFill>
            <a:srgbClr val="16B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EC2153"/>
              </a:solidFill>
              <a:latin typeface="DIN Pro Regular" panose="02000503030000020004" pitchFamily="2" charset="0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CF386A49-2658-A24B-9998-963B6461253D}"/>
              </a:ext>
            </a:extLst>
          </p:cNvPr>
          <p:cNvSpPr txBox="1">
            <a:spLocks/>
          </p:cNvSpPr>
          <p:nvPr/>
        </p:nvSpPr>
        <p:spPr>
          <a:xfrm>
            <a:off x="457200" y="328450"/>
            <a:ext cx="891396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800" kern="0" dirty="0" smtClean="0">
                <a:solidFill>
                  <a:schemeClr val="bg1"/>
                </a:solidFill>
                <a:latin typeface="Cera pro bold" panose="00000800000000000000" pitchFamily="2" charset="0"/>
              </a:rPr>
              <a:t>КОМАНДА</a:t>
            </a:r>
            <a:endParaRPr lang="ru-RU" sz="2800" kern="0" dirty="0" smtClean="0">
              <a:solidFill>
                <a:schemeClr val="bg1"/>
              </a:solidFill>
              <a:latin typeface="Cera pro bold" panose="00000800000000000000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8CDEEB-5F5D-F143-B226-9DF683BFC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9400" y="151563"/>
            <a:ext cx="1487509" cy="8487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5A578F-198E-864B-8FCC-4E53555DCF2F}"/>
              </a:ext>
            </a:extLst>
          </p:cNvPr>
          <p:cNvSpPr txBox="1"/>
          <p:nvPr/>
        </p:nvSpPr>
        <p:spPr>
          <a:xfrm>
            <a:off x="2987960" y="4393367"/>
            <a:ext cx="3091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Cera pro bold" panose="00000800000000000000" pitchFamily="2" charset="0"/>
              </a:rPr>
              <a:t>Акция взаимопомощи </a:t>
            </a:r>
            <a:r>
              <a:rPr lang="en-US" dirty="0" smtClean="0">
                <a:solidFill>
                  <a:schemeClr val="bg1"/>
                </a:solidFill>
                <a:latin typeface="Cera pro bold" panose="00000800000000000000" pitchFamily="2" charset="0"/>
              </a:rPr>
              <a:t>#</a:t>
            </a:r>
            <a:r>
              <a:rPr lang="ru-RU" dirty="0" smtClean="0">
                <a:solidFill>
                  <a:schemeClr val="bg1"/>
                </a:solidFill>
                <a:latin typeface="Cera pro bold" panose="00000800000000000000" pitchFamily="2" charset="0"/>
              </a:rPr>
              <a:t>МЫВМЕСТЕ</a:t>
            </a:r>
            <a:endParaRPr lang="ru-RU" dirty="0">
              <a:solidFill>
                <a:schemeClr val="bg1"/>
              </a:solidFill>
              <a:latin typeface="Cera pro bold" panose="00000800000000000000" pitchFamily="2" charset="0"/>
            </a:endParaRPr>
          </a:p>
        </p:txBody>
      </p:sp>
      <p:sp>
        <p:nvSpPr>
          <p:cNvPr id="9" name="object 20">
            <a:extLst>
              <a:ext uri="{FF2B5EF4-FFF2-40B4-BE49-F238E27FC236}">
                <a16:creationId xmlns:a16="http://schemas.microsoft.com/office/drawing/2014/main" id="{B2115E1B-7F15-D643-83C9-FB757083CFB3}"/>
              </a:ext>
            </a:extLst>
          </p:cNvPr>
          <p:cNvSpPr txBox="1"/>
          <p:nvPr/>
        </p:nvSpPr>
        <p:spPr>
          <a:xfrm>
            <a:off x="5356605" y="3479013"/>
            <a:ext cx="5725462" cy="31034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>
              <a:spcBef>
                <a:spcPts val="100"/>
              </a:spcBef>
              <a:defRPr/>
            </a:pPr>
            <a:r>
              <a:rPr lang="ru-RU" sz="2000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- Кандидат на позицию руководителя центра привлечения и подготовки волонтеров</a:t>
            </a:r>
          </a:p>
          <a:p>
            <a:pPr marL="12700" lvl="0">
              <a:spcBef>
                <a:spcPts val="100"/>
              </a:spcBef>
              <a:defRPr/>
            </a:pPr>
            <a:r>
              <a:rPr lang="ru-RU" sz="2000" dirty="0" smtClean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- Исполнительный </a:t>
            </a:r>
            <a:r>
              <a:rPr lang="ru-RU" sz="2000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директор Автономной некоммерческой организации «</a:t>
            </a:r>
            <a:r>
              <a:rPr lang="ru-RU" sz="2000" dirty="0" err="1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Информционно</a:t>
            </a:r>
            <a:r>
              <a:rPr lang="ru-RU" sz="2000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-ресурсный цент добровольчества Республики Татарстан», Руководитель управления по работе с волонтерами Автономной некоммерческой организации «Дирекция спортивных и социальных проектов</a:t>
            </a:r>
            <a:r>
              <a:rPr lang="ru-RU" sz="2000" dirty="0" smtClean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»</a:t>
            </a:r>
            <a:endParaRPr lang="ru-RU" sz="2000" dirty="0">
              <a:solidFill>
                <a:prstClr val="black"/>
              </a:solidFill>
              <a:latin typeface="Cera Pro" panose="00000500000000000000" pitchFamily="2" charset="0"/>
              <a:cs typeface="Tahoma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464" y="1580293"/>
            <a:ext cx="3114655" cy="467380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356605" y="1829927"/>
            <a:ext cx="48220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>
              <a:spcBef>
                <a:spcPts val="100"/>
              </a:spcBef>
              <a:defRPr/>
            </a:pPr>
            <a:r>
              <a:rPr lang="ru-RU" sz="4000" dirty="0" err="1" smtClean="0">
                <a:solidFill>
                  <a:srgbClr val="EA2153"/>
                </a:solidFill>
                <a:latin typeface="Cera pro bold" panose="00000800000000000000" pitchFamily="2" charset="0"/>
                <a:cs typeface="Tahoma"/>
              </a:rPr>
              <a:t>Мубаракшин</a:t>
            </a:r>
            <a:r>
              <a:rPr lang="ru-RU" sz="4000" dirty="0" smtClean="0">
                <a:solidFill>
                  <a:srgbClr val="EA2153"/>
                </a:solidFill>
                <a:latin typeface="Cera pro bold" panose="00000800000000000000" pitchFamily="2" charset="0"/>
                <a:cs typeface="Tahoma"/>
              </a:rPr>
              <a:t> Айрат </a:t>
            </a:r>
            <a:r>
              <a:rPr lang="ru-RU" sz="4000" dirty="0" err="1" smtClean="0">
                <a:solidFill>
                  <a:srgbClr val="EA2153"/>
                </a:solidFill>
                <a:latin typeface="Cera pro bold" panose="00000800000000000000" pitchFamily="2" charset="0"/>
                <a:cs typeface="Tahoma"/>
              </a:rPr>
              <a:t>Ильдусович</a:t>
            </a:r>
            <a:endParaRPr lang="ru-RU" sz="4000" dirty="0">
              <a:solidFill>
                <a:srgbClr val="EA2153"/>
              </a:solidFill>
              <a:latin typeface="Cera pro bold" panose="00000800000000000000" pitchFamily="2" charset="0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554774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8C6EB8F5-D030-9445-9F3E-261D43B00C9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27148"/>
            <a:ext cx="11152632" cy="658977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06ECD68-D3B2-C54B-BDB6-D3E7CF3CBF49}"/>
              </a:ext>
            </a:extLst>
          </p:cNvPr>
          <p:cNvSpPr/>
          <p:nvPr/>
        </p:nvSpPr>
        <p:spPr>
          <a:xfrm>
            <a:off x="-3456" y="2805"/>
            <a:ext cx="12195456" cy="1095003"/>
          </a:xfrm>
          <a:prstGeom prst="rect">
            <a:avLst/>
          </a:prstGeom>
          <a:solidFill>
            <a:srgbClr val="16B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EC2153"/>
              </a:solidFill>
              <a:latin typeface="DIN Pro Regular" panose="02000503030000020004" pitchFamily="2" charset="0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CF386A49-2658-A24B-9998-963B6461253D}"/>
              </a:ext>
            </a:extLst>
          </p:cNvPr>
          <p:cNvSpPr txBox="1">
            <a:spLocks/>
          </p:cNvSpPr>
          <p:nvPr/>
        </p:nvSpPr>
        <p:spPr>
          <a:xfrm>
            <a:off x="457200" y="328450"/>
            <a:ext cx="891396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800" kern="0" dirty="0" smtClean="0">
                <a:solidFill>
                  <a:schemeClr val="bg1"/>
                </a:solidFill>
                <a:latin typeface="Cera pro bold" panose="00000800000000000000" pitchFamily="2" charset="0"/>
              </a:rPr>
              <a:t>КОМАНДА</a:t>
            </a:r>
            <a:endParaRPr lang="ru-RU" sz="2800" kern="0" dirty="0" smtClean="0">
              <a:solidFill>
                <a:schemeClr val="bg1"/>
              </a:solidFill>
              <a:latin typeface="Cera pro bold" panose="00000800000000000000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8CDEEB-5F5D-F143-B226-9DF683BFC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9400" y="151563"/>
            <a:ext cx="1487509" cy="8487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5A578F-198E-864B-8FCC-4E53555DCF2F}"/>
              </a:ext>
            </a:extLst>
          </p:cNvPr>
          <p:cNvSpPr txBox="1"/>
          <p:nvPr/>
        </p:nvSpPr>
        <p:spPr>
          <a:xfrm>
            <a:off x="2987960" y="4393367"/>
            <a:ext cx="3091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Cera pro bold" panose="00000800000000000000" pitchFamily="2" charset="0"/>
              </a:rPr>
              <a:t>Акция взаимопомощи </a:t>
            </a:r>
            <a:r>
              <a:rPr lang="en-US" dirty="0" smtClean="0">
                <a:solidFill>
                  <a:schemeClr val="bg1"/>
                </a:solidFill>
                <a:latin typeface="Cera pro bold" panose="00000800000000000000" pitchFamily="2" charset="0"/>
              </a:rPr>
              <a:t>#</a:t>
            </a:r>
            <a:r>
              <a:rPr lang="ru-RU" dirty="0" smtClean="0">
                <a:solidFill>
                  <a:schemeClr val="bg1"/>
                </a:solidFill>
                <a:latin typeface="Cera pro bold" panose="00000800000000000000" pitchFamily="2" charset="0"/>
              </a:rPr>
              <a:t>МЫВМЕСТЕ</a:t>
            </a:r>
            <a:endParaRPr lang="ru-RU" dirty="0">
              <a:solidFill>
                <a:schemeClr val="bg1"/>
              </a:solidFill>
              <a:latin typeface="Cera pro bold" panose="00000800000000000000" pitchFamily="2" charset="0"/>
            </a:endParaRPr>
          </a:p>
        </p:txBody>
      </p:sp>
      <p:sp>
        <p:nvSpPr>
          <p:cNvPr id="9" name="object 20">
            <a:extLst>
              <a:ext uri="{FF2B5EF4-FFF2-40B4-BE49-F238E27FC236}">
                <a16:creationId xmlns:a16="http://schemas.microsoft.com/office/drawing/2014/main" id="{B2115E1B-7F15-D643-83C9-FB757083CFB3}"/>
              </a:ext>
            </a:extLst>
          </p:cNvPr>
          <p:cNvSpPr txBox="1"/>
          <p:nvPr/>
        </p:nvSpPr>
        <p:spPr>
          <a:xfrm>
            <a:off x="5356605" y="3479013"/>
            <a:ext cx="5725462" cy="27956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>
              <a:spcBef>
                <a:spcPts val="100"/>
              </a:spcBef>
              <a:defRPr/>
            </a:pPr>
            <a:r>
              <a:rPr lang="ru-RU" sz="2000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- Кандидат на позицию заместителя руководителя центра привлечения и подготовки волонтеров</a:t>
            </a:r>
            <a:endParaRPr lang="ru-RU" sz="2000" dirty="0" smtClean="0">
              <a:solidFill>
                <a:prstClr val="black"/>
              </a:solidFill>
              <a:latin typeface="Cera Pro" panose="00000500000000000000" pitchFamily="2" charset="0"/>
              <a:cs typeface="Tahoma"/>
            </a:endParaRPr>
          </a:p>
          <a:p>
            <a:pPr marL="12700" lvl="0">
              <a:spcBef>
                <a:spcPts val="100"/>
              </a:spcBef>
              <a:defRPr/>
            </a:pPr>
            <a:r>
              <a:rPr lang="ru-RU" sz="2000" dirty="0" smtClean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- Заместитель </a:t>
            </a:r>
            <a:r>
              <a:rPr lang="ru-RU" sz="2000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исполнительного директора, руководитель сектора по работе с территориями Автономной некоммерческой организации «</a:t>
            </a:r>
            <a:r>
              <a:rPr lang="ru-RU" sz="2000" dirty="0" err="1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Информционно</a:t>
            </a:r>
            <a:r>
              <a:rPr lang="ru-RU" sz="2000" dirty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-ресурсный центр добровольчества Республики Татарстан</a:t>
            </a:r>
            <a:r>
              <a:rPr lang="ru-RU" sz="2000" dirty="0" smtClean="0">
                <a:solidFill>
                  <a:prstClr val="black"/>
                </a:solidFill>
                <a:latin typeface="Cera Pro" panose="00000500000000000000" pitchFamily="2" charset="0"/>
                <a:cs typeface="Tahoma"/>
              </a:rPr>
              <a:t>»</a:t>
            </a:r>
            <a:endParaRPr lang="ru-RU" sz="2000" dirty="0">
              <a:solidFill>
                <a:prstClr val="black"/>
              </a:solidFill>
              <a:latin typeface="Cera Pro" panose="00000500000000000000" pitchFamily="2" charset="0"/>
              <a:cs typeface="Tahoma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56605" y="1829927"/>
            <a:ext cx="48220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>
              <a:spcBef>
                <a:spcPts val="100"/>
              </a:spcBef>
              <a:defRPr/>
            </a:pPr>
            <a:r>
              <a:rPr lang="ru-RU" sz="4000" dirty="0" smtClean="0">
                <a:solidFill>
                  <a:srgbClr val="EA2153"/>
                </a:solidFill>
                <a:latin typeface="Cera pro bold" panose="00000800000000000000" pitchFamily="2" charset="0"/>
                <a:cs typeface="Tahoma"/>
              </a:rPr>
              <a:t>Ганиева Гузель </a:t>
            </a:r>
            <a:r>
              <a:rPr lang="ru-RU" sz="4000" dirty="0" err="1" smtClean="0">
                <a:solidFill>
                  <a:srgbClr val="EA2153"/>
                </a:solidFill>
                <a:latin typeface="Cera pro bold" panose="00000800000000000000" pitchFamily="2" charset="0"/>
                <a:cs typeface="Tahoma"/>
              </a:rPr>
              <a:t>Рафиковна</a:t>
            </a:r>
            <a:endParaRPr lang="ru-RU" sz="4000" dirty="0">
              <a:solidFill>
                <a:srgbClr val="EA2153"/>
              </a:solidFill>
              <a:latin typeface="Cera pro bold" panose="00000800000000000000" pitchFamily="2" charset="0"/>
              <a:cs typeface="Tahoma"/>
            </a:endParaRPr>
          </a:p>
        </p:txBody>
      </p:sp>
      <p:pic>
        <p:nvPicPr>
          <p:cNvPr id="4098" name="Picture 2" descr="https://downloader.disk.yandex.ru/preview/9b64c1d250a4ce513e8103b7cb44928c87e94f04a96dfc5e4c8be0ab554b247d/649da743/J3dHX6p35lcLPoJTrNQ_RFTBwrEH-hJfg6Q96njAYnIpOmKSc-dJe_8fkfVtnLEOj6Y_7SlsZEC-s-mf5Cz1pA%3D%3D?uid=0&amp;filename=IMG_9345.JPG&amp;disposition=inline&amp;hash=&amp;limit=0&amp;content_type=image%2Fjpeg&amp;owner_uid=0&amp;tknv=v2&amp;size=1848x8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63" y="1637533"/>
            <a:ext cx="3057525" cy="458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3051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761</Words>
  <Application>Microsoft Office PowerPoint</Application>
  <PresentationFormat>Широкоэкранный</PresentationFormat>
  <Paragraphs>98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Cera Pro</vt:lpstr>
      <vt:lpstr>Cera pro bold</vt:lpstr>
      <vt:lpstr>DIN Pro Regular</vt:lpstr>
      <vt:lpstr>Tahoma</vt:lpstr>
      <vt:lpstr>Trebuchet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15</cp:revision>
  <dcterms:created xsi:type="dcterms:W3CDTF">2023-06-29T10:14:48Z</dcterms:created>
  <dcterms:modified xsi:type="dcterms:W3CDTF">2023-06-29T12:47:54Z</dcterms:modified>
</cp:coreProperties>
</file>