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9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3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1115616" y="-1556792"/>
          <a:ext cx="7416824" cy="345638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EDCB-A2B4-4544-A298-EC9ED9013C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2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0238-365C-4597-A259-F3C494B103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9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2017-ADD6-4AC5-9F9E-EDCA617D0E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2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16AEC-0785-4226-9F4C-2AAD80B3EF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1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9588-3BCF-4576-BF5B-E268F42E3C6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C04B-B9A9-4685-8963-9D12EFE8FC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6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6352-3397-4BD8-804D-25C267FAA3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2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7B6B-C4D8-4D9C-AD04-DA410D912D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48450-E8FB-4605-9114-7E21329685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1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F811-4276-41EB-9C1C-925D386666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3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CD7F-780C-45CD-8AE2-F06AD1739E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5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D2E13E-CEF5-49CC-8F69-2B7ACAACBB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mimimirsvecha?w=wall-165556466_100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-rf.ru/statia230" TargetMode="External"/><Relationship Id="rId2" Type="http://schemas.openxmlformats.org/officeDocument/2006/relationships/hyperlink" Target="http://ru.wikipedia.org/wihttp:/www.mrech.ru/goverment/priem/onlinep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ia.ru/20090210/160875523.html" TargetMode="External"/><Relationship Id="rId4" Type="http://schemas.openxmlformats.org/officeDocument/2006/relationships/hyperlink" Target="http://www.consultant.ru/document/cons_doc_LAW_314646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«Как помочь бездомным животным»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es-ES" altLang="ru-RU" smtClean="0">
              <a:solidFill>
                <a:schemeClr val="tx1"/>
              </a:solidFill>
            </a:endParaRP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Проект выполнил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Баранов Кирилл,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ученик 8 кл.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О.Б.Сидорова</a:t>
            </a:r>
            <a:endParaRPr lang="es-ES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42875" y="428625"/>
            <a:ext cx="9001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Кировское областное государственное общеобразовательное бюджетное учреждение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                                            «Средняя школа пгт Свеча»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78" name="Picture 2" descr="D:\КОШКИН ДОМ\i284289739526995446._szw1280h1280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00174"/>
            <a:ext cx="4643470" cy="2571768"/>
          </a:xfrm>
          <a:effectLst>
            <a:softEdge rad="112500"/>
          </a:effectLst>
        </p:spPr>
      </p:pic>
      <p:pic>
        <p:nvPicPr>
          <p:cNvPr id="24579" name="Picture 3" descr="D:\КОШКИН ДОМ\ПРИЛОЖ\OeZiY1rBzs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571612"/>
            <a:ext cx="3932966" cy="4525963"/>
          </a:xfrm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Текст 6"/>
          <p:cNvSpPr>
            <a:spLocks noGrp="1"/>
          </p:cNvSpPr>
          <p:nvPr>
            <p:ph type="body" idx="1"/>
          </p:nvPr>
        </p:nvSpPr>
        <p:spPr>
          <a:xfrm>
            <a:off x="457200" y="857250"/>
            <a:ext cx="4040188" cy="642938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В.Кошалев</a:t>
            </a:r>
          </a:p>
        </p:txBody>
      </p:sp>
      <p:pic>
        <p:nvPicPr>
          <p:cNvPr id="10244" name="Picture 2" descr="D:\КОШКИН ДОМ\hPF-LI1iI8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143125"/>
            <a:ext cx="3429000" cy="4468813"/>
          </a:xfrm>
          <a:noFill/>
        </p:spPr>
      </p:pic>
      <p:sp>
        <p:nvSpPr>
          <p:cNvPr id="10245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071563"/>
            <a:ext cx="4041775" cy="50006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К.Баранов</a:t>
            </a:r>
          </a:p>
        </p:txBody>
      </p:sp>
      <p:pic>
        <p:nvPicPr>
          <p:cNvPr id="25603" name="Picture 3" descr="C:\Users\DEXP\Desktop\ПРИЛОЖ\P3iYtPQaWT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643050"/>
            <a:ext cx="3641751" cy="4714908"/>
          </a:xfrm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6" name="Picture 2" descr="D:\КОШКИН ДОМ\i284289739526995348._szw1280h1280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428736"/>
            <a:ext cx="3530431" cy="5214974"/>
          </a:xfrm>
          <a:effectLst>
            <a:softEdge rad="112500"/>
          </a:effectLst>
        </p:spPr>
      </p:pic>
      <p:pic>
        <p:nvPicPr>
          <p:cNvPr id="26627" name="Picture 3" descr="D:\КОШКИН ДОМ\-KDFOX5DrE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6" y="857232"/>
            <a:ext cx="4786314" cy="5572164"/>
          </a:xfrm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1" name="Picture 2" descr="D:\КОШКИН ДОМ\ПРИЛОЖ\Q6i9EZeG71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85750"/>
            <a:ext cx="8286750" cy="6357938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База данных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535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965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Статус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Маркер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6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Бездомное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красный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</a:tr>
              <a:tr h="8036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Пристроено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зелёный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64</a:t>
                      </a:r>
                      <a:endParaRPr lang="ru-RU" sz="1800" dirty="0"/>
                    </a:p>
                  </a:txBody>
                  <a:tcPr/>
                </a:tc>
              </a:tr>
              <a:tr h="8036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передержке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8036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Потеряно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синий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/>
                </a:tc>
              </a:tr>
              <a:tr h="144661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Отдано прежнему хозяину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0" name="Picture 2" descr="D:\КОШКИН ДОМ\i284289739526998245._szw1280h1280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5" name="Рисунок 4" descr="cJwTsk_EJ1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4" name="Picture 2" descr="D:\КОШКИН ДОМ\Yq9tuo8NI9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64" y="0"/>
            <a:ext cx="4600395" cy="6858000"/>
          </a:xfrm>
          <a:effectLst>
            <a:softEdge rad="112500"/>
          </a:effectLst>
        </p:spPr>
      </p:pic>
      <p:pic>
        <p:nvPicPr>
          <p:cNvPr id="5" name="Рисунок 4" descr="xPNGH2UzYx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85728"/>
            <a:ext cx="535781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1.Считаете ли </a:t>
            </a:r>
            <a:r>
              <a:rPr lang="ru-RU" sz="1800" dirty="0" err="1">
                <a:solidFill>
                  <a:srgbClr val="000000"/>
                </a:solidFill>
                <a:latin typeface="-apple-system"/>
              </a:rPr>
              <a:t>вы,что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 в поселке существует проблема бездомных животных?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2.Часто 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ли вам приходится встречать бездомных животных?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3.Ваше 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отношение к бездомным животным?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4.Приходилось 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ли вам кормить бездомных животных или оказывать им иную помощь?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5.В чем, на 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ваш </a:t>
            </a:r>
            <a:r>
              <a:rPr lang="ru-RU" sz="1800" dirty="0" err="1">
                <a:solidFill>
                  <a:srgbClr val="000000"/>
                </a:solidFill>
                <a:latin typeface="-apple-system"/>
              </a:rPr>
              <a:t>взгляд,причина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 появления бездомных </a:t>
            </a: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животных?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6.Приходилось 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ли вам </a:t>
            </a: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выгонять животных 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из дома?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7.ли 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вы допустимым выгонять животные из </a:t>
            </a: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дома?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8.Если животных выгоняют из </a:t>
            </a:r>
            <a:r>
              <a:rPr lang="ru-RU" sz="1800" dirty="0" err="1">
                <a:solidFill>
                  <a:srgbClr val="000000"/>
                </a:solidFill>
                <a:latin typeface="-apple-system"/>
              </a:rPr>
              <a:t>дома,то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 какова </a:t>
            </a: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причина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?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>
                <a:solidFill>
                  <a:srgbClr val="000000"/>
                </a:solidFill>
                <a:latin typeface="-apple-system"/>
              </a:rPr>
              <a:t>9.Как,по вашему </a:t>
            </a:r>
            <a:r>
              <a:rPr lang="ru-RU" sz="1800" dirty="0" err="1">
                <a:solidFill>
                  <a:srgbClr val="000000"/>
                </a:solidFill>
                <a:latin typeface="-apple-system"/>
              </a:rPr>
              <a:t>мнению,можно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 решить проблему бездомных животных?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10.Кто </a:t>
            </a:r>
            <a:r>
              <a:rPr lang="ru-RU" sz="1800" dirty="0" err="1">
                <a:solidFill>
                  <a:srgbClr val="000000"/>
                </a:solidFill>
                <a:latin typeface="-apple-system"/>
              </a:rPr>
              <a:t>виноват,что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 в поселке много бездомных животных?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11.Случалась 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ли у </a:t>
            </a:r>
            <a:r>
              <a:rPr lang="ru-RU" sz="1800" dirty="0" err="1">
                <a:solidFill>
                  <a:srgbClr val="000000"/>
                </a:solidFill>
                <a:latin typeface="-apple-system"/>
              </a:rPr>
              <a:t>вас,что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 ваш питомец терялся?</a:t>
            </a:r>
            <a:br>
              <a:rPr lang="ru-RU" sz="1800" dirty="0">
                <a:solidFill>
                  <a:srgbClr val="000000"/>
                </a:solidFill>
                <a:latin typeface="-apple-system"/>
              </a:rPr>
            </a:b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12.Нужен </a:t>
            </a:r>
            <a:r>
              <a:rPr lang="ru-RU" sz="1800" dirty="0">
                <a:solidFill>
                  <a:srgbClr val="000000"/>
                </a:solidFill>
                <a:latin typeface="-apple-system"/>
              </a:rPr>
              <a:t>ли в нашем поселке приют для животных</a:t>
            </a:r>
            <a:r>
              <a:rPr lang="ru-RU" sz="1800" dirty="0" smtClean="0">
                <a:solidFill>
                  <a:srgbClr val="000000"/>
                </a:solidFill>
                <a:latin typeface="-apple-system"/>
              </a:rPr>
              <a:t>?</a:t>
            </a:r>
            <a:r>
              <a:rPr lang="ru-RU" sz="1800" dirty="0">
                <a:solidFill>
                  <a:srgbClr val="2A5885"/>
                </a:solidFill>
                <a:latin typeface="-apple-system"/>
                <a:hlinkClick r:id="rId2" tooltip="Нравится"/>
              </a:rPr>
              <a:t/>
            </a:r>
            <a:br>
              <a:rPr lang="ru-RU" sz="1800" dirty="0">
                <a:solidFill>
                  <a:srgbClr val="2A5885"/>
                </a:solidFill>
                <a:latin typeface="-apple-system"/>
                <a:hlinkClick r:id="rId2" tooltip="Нравится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051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Результаты опроса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116013" y="1052513"/>
          <a:ext cx="7559675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fontAlgn="b" hangingPunct="1"/>
            <a:r>
              <a:rPr lang="ru-RU" altLang="ru-RU" sz="1800" b="1" i="1" smtClean="0">
                <a:latin typeface="Times New Roman" pitchFamily="18" charset="0"/>
                <a:cs typeface="Times New Roman" pitchFamily="18" charset="0"/>
              </a:rPr>
              <a:t>Проблема бездомных животных существует во всём мире;</a:t>
            </a:r>
          </a:p>
          <a:p>
            <a:pPr eaLnBrk="1" fontAlgn="b" hangingPunct="1"/>
            <a:r>
              <a:rPr lang="ru-RU" altLang="ru-RU" sz="1800" b="1" i="1" smtClean="0">
                <a:latin typeface="Times New Roman" pitchFamily="18" charset="0"/>
                <a:cs typeface="Times New Roman" pitchFamily="18" charset="0"/>
              </a:rPr>
              <a:t>Причины её появления носят как социальный, так и нравственный характер. </a:t>
            </a:r>
          </a:p>
          <a:p>
            <a:pPr eaLnBrk="1" fontAlgn="b" hangingPunct="1"/>
            <a:r>
              <a:rPr lang="ru-RU" altLang="ru-RU" sz="1800" b="1" i="1" smtClean="0">
                <a:latin typeface="Times New Roman" pitchFamily="18" charset="0"/>
                <a:cs typeface="Times New Roman" pitchFamily="18" charset="0"/>
              </a:rPr>
              <a:t>Проблема решается и на государственном уровне, и на уровне общественных организаций, и на уровне отдельных людей.</a:t>
            </a:r>
          </a:p>
          <a:p>
            <a:pPr eaLnBrk="1" fontAlgn="b" hangingPunct="1"/>
            <a:r>
              <a:rPr lang="ru-RU" altLang="ru-RU" sz="1800" b="1" i="1" smtClean="0">
                <a:latin typeface="Times New Roman" pitchFamily="18" charset="0"/>
                <a:cs typeface="Times New Roman" pitchFamily="18" charset="0"/>
              </a:rPr>
              <a:t>Система проведённых мероприятий по решению данной проблемы в Свечинском районе дала положительные результаты.</a:t>
            </a:r>
          </a:p>
          <a:p>
            <a:pPr eaLnBrk="1" hangingPunct="1"/>
            <a:r>
              <a:rPr lang="ru-RU" alt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каждого из нас зависит судьба домашних питомцев</a:t>
            </a:r>
          </a:p>
        </p:txBody>
      </p:sp>
      <p:sp>
        <p:nvSpPr>
          <p:cNvPr id="17412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система деятельности по оказанию помощи бездомным животным в Свечинском районе разработана и функционирует в рабочем режиме.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43"/>
            <a:ext cx="4644008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2" name="Picture 2" descr="D:\КОШКИН ДОМ\ПРИЛОЖ\vb-6J69NQ-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357298"/>
            <a:ext cx="3823100" cy="5214974"/>
          </a:xfrm>
          <a:effectLst>
            <a:softEdge rad="112500"/>
          </a:effectLst>
        </p:spPr>
      </p:pic>
      <p:pic>
        <p:nvPicPr>
          <p:cNvPr id="30723" name="Picture 3" descr="C:\Users\DEXP\Desktop\ПРИЛОЖ\8UfZ0V6P5W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1357298"/>
            <a:ext cx="3500462" cy="5072098"/>
          </a:xfrm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1746" name="Picture 2" descr="C:\Users\DEXP\Desktop\ПРИЛОЖ\_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8229600" cy="2070340"/>
          </a:xfrm>
          <a:effectLst>
            <a:softEdge rad="112500"/>
          </a:effectLst>
        </p:spPr>
      </p:pic>
      <p:pic>
        <p:nvPicPr>
          <p:cNvPr id="31747" name="Picture 3" descr="C:\Users\DEXP\Desktop\ПРИЛОЖ\3iyyRBb-TB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86058"/>
            <a:ext cx="6627802" cy="309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286000" y="1600200"/>
            <a:ext cx="6715125" cy="4525963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Толковый словарь русского языка./ сост. С.И. Ожегов, Н.Ю. Шведова.-Москва.1992.-38с., 57с 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Гончарова, О.А. Животные на улицах городов России / О.А. Гончарова , В.П. Ларионова . - Красноярск , 2010 . - 23с.</a:t>
            </a:r>
          </a:p>
          <a:p>
            <a:pPr eaLnBrk="1" hangingPunct="1"/>
            <a:r>
              <a:rPr lang="ru-RU" altLang="ru-RU" sz="2000" u="sng" smtClean="0">
                <a:latin typeface="Times New Roman" pitchFamily="18" charset="0"/>
                <a:cs typeface="Times New Roman" pitchFamily="18" charset="0"/>
              </a:rPr>
              <a:t>iem/show/754/ki/Бездомные_животные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ru-RU" altLang="ru-RU" sz="2000" u="sng" smtClean="0">
                <a:latin typeface="Times New Roman" pitchFamily="18" charset="0"/>
                <a:cs typeface="Times New Roman" pitchFamily="18" charset="0"/>
                <a:hlinkClick r:id="rId2"/>
              </a:rPr>
              <a:t>http://ru.wikipedia.org/wihttp://www.mrech.ru/goverment/priem/onlinepr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fontAlgn="b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u="sng" smtClean="0">
                <a:latin typeface="Times New Roman" pitchFamily="18" charset="0"/>
                <a:cs typeface="Times New Roman" pitchFamily="18" charset="0"/>
                <a:hlinkClick r:id="rId3"/>
              </a:rPr>
              <a:t>http://www.gk-rf.ru/statia230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– Гражданский Кодекс РФ</a:t>
            </a:r>
          </a:p>
          <a:p>
            <a:pPr eaLnBrk="1" hangingPunct="1"/>
            <a:r>
              <a:rPr lang="ru-RU" altLang="ru-RU" sz="2000" u="sng" smtClean="0">
                <a:latin typeface="Times New Roman" pitchFamily="18" charset="0"/>
                <a:cs typeface="Times New Roman" pitchFamily="18" charset="0"/>
                <a:hlinkClick r:id="rId4"/>
              </a:rPr>
              <a:t>http://www.consultant.ru/document/cons_doc_LAW_314646/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- Федеральный закон№ 498-ФЗ "Об ответственном обращении с животными»</a:t>
            </a:r>
          </a:p>
          <a:p>
            <a:pPr eaLnBrk="1" hangingPunct="1"/>
            <a:r>
              <a:rPr lang="ru-RU" altLang="ru-RU" sz="2000" u="sng" smtClean="0">
                <a:latin typeface="Times New Roman" pitchFamily="18" charset="0"/>
                <a:cs typeface="Times New Roman" pitchFamily="18" charset="0"/>
                <a:hlinkClick r:id="rId5"/>
              </a:rPr>
              <a:t>https://ria.ru/20090210/160875523.html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9" y="0"/>
            <a:ext cx="9163179" cy="6857999"/>
          </a:xfrm>
        </p:spPr>
      </p:pic>
    </p:spTree>
    <p:extLst>
      <p:ext uri="{BB962C8B-B14F-4D97-AF65-F5344CB8AC3E}">
        <p14:creationId xmlns:p14="http://schemas.microsoft.com/office/powerpoint/2010/main" val="22273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218040" cy="6858000"/>
          </a:xfrm>
        </p:spPr>
      </p:pic>
    </p:spTree>
    <p:extLst>
      <p:ext uri="{BB962C8B-B14F-4D97-AF65-F5344CB8AC3E}">
        <p14:creationId xmlns:p14="http://schemas.microsoft.com/office/powerpoint/2010/main" val="11386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600" b="1" i="1" smtClean="0">
                <a:latin typeface="Times New Roman" pitchFamily="18" charset="0"/>
                <a:cs typeface="Times New Roman" pitchFamily="18" charset="0"/>
              </a:rPr>
              <a:t>"Пусть мы не сможем спасти всех, кого бы нам хотелось. Но мы спасем намного больше, чем те, кто даже не пытается"</a:t>
            </a:r>
            <a:endParaRPr lang="es-ES" altLang="ru-RU" sz="36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5" y="357188"/>
            <a:ext cx="4038600" cy="56261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исследования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3200" b="1" i="1" smtClean="0">
                <a:latin typeface="Times New Roman" pitchFamily="18" charset="0"/>
                <a:cs typeface="Times New Roman" pitchFamily="18" charset="0"/>
              </a:rPr>
              <a:t>разработать систему деятельности по оказанию помощи бездомным животным в пгт Свеча.</a:t>
            </a:r>
          </a:p>
        </p:txBody>
      </p:sp>
      <p:sp>
        <p:nvSpPr>
          <p:cNvPr id="5124" name="Содержимое 6"/>
          <p:cNvSpPr>
            <a:spLocks noGrp="1"/>
          </p:cNvSpPr>
          <p:nvPr>
            <p:ph sz="half" idx="2"/>
          </p:nvPr>
        </p:nvSpPr>
        <p:spPr>
          <a:xfrm>
            <a:off x="4714875" y="285750"/>
            <a:ext cx="4038600" cy="58832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1.Теоретическое обоснование проблемы бездомных животных;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2. Привлечение внимания общественности к проблеме бездомных животных в посёлке Свеча ;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3. Создание медиаресурсов, освещающих проблему.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4. Создание базы данных бездомных животных.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5. Взаимодействие с администрацией посёлка, общественными и волонтёрскими  организациями, ветеринарной службой Свечинского района по вопросам помощи бездомным животным.</a:t>
            </a:r>
          </a:p>
          <a:p>
            <a:pPr eaLnBrk="1" hangingPunct="1"/>
            <a:endParaRPr lang="es-ES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71500"/>
            <a:ext cx="4038600" cy="55546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бездомные животные</a:t>
            </a:r>
          </a:p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система помощи бездомным животным</a:t>
            </a:r>
          </a:p>
        </p:txBody>
      </p:sp>
      <p:sp>
        <p:nvSpPr>
          <p:cNvPr id="6148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42938"/>
            <a:ext cx="4038600" cy="54832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endParaRPr lang="ru-RU" alt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Изучение и анализ литературы по теме;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Анкетирование  и обработка результатов;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Фотофиксация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Систематизация материала по теме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 eaLnBrk="1" hangingPunct="1"/>
            <a:r>
              <a:rPr lang="ru-RU" altLang="ru-RU" b="1" i="1" smtClean="0">
                <a:latin typeface="Times New Roman" pitchFamily="18" charset="0"/>
                <a:cs typeface="Times New Roman" pitchFamily="18" charset="0"/>
              </a:rPr>
              <a:t>помощь бездомным животным может оказать каждый человек.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20484" name="Picture 4" descr="D:\КОШКИН ДОМ\i2842897395269979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70264" y="1357298"/>
            <a:ext cx="3888016" cy="5143536"/>
          </a:xfrm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Бездомные животные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813"/>
            <a:ext cx="4038600" cy="534035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</a:p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1) безответственное владение животными;</a:t>
            </a:r>
          </a:p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2) отсутствие обучения владельцев правилам содержания животных;</a:t>
            </a:r>
          </a:p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3) недостаточная стерилизация животных;</a:t>
            </a:r>
          </a:p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4) отсутствие приютов;</a:t>
            </a:r>
          </a:p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5) отсутствие полного учета; </a:t>
            </a:r>
          </a:p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6) коммерческое использование животных. </a:t>
            </a:r>
          </a:p>
          <a:p>
            <a:pPr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5268913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Распространение инфекций и болезней, в том числе, и бешенства;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Травмирование человека ( как физическое, так и психологическое);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Уничтожение бездомными животными дикой фауны ( разорение птичьих гнёзд);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Ухудшение санитарного состояния населённого пункта</a:t>
            </a:r>
            <a:endParaRPr lang="ru-RU" alt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373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Diseño predeterminado</vt:lpstr>
      <vt:lpstr>Исследовательский проект «Как помочь бездомным животным»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Бездомные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База данных</vt:lpstr>
      <vt:lpstr>Презентация PowerPoint</vt:lpstr>
      <vt:lpstr>Презентация PowerPoint</vt:lpstr>
      <vt:lpstr>АНКЕТА</vt:lpstr>
      <vt:lpstr>Результаты опроса</vt:lpstr>
      <vt:lpstr>Выводы</vt:lpstr>
      <vt:lpstr>Презентация PowerPoint</vt:lpstr>
      <vt:lpstr>Презентация PowerPoint</vt:lpstr>
      <vt:lpstr>Литература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RePack by Diakov</cp:lastModifiedBy>
  <cp:revision>31</cp:revision>
  <dcterms:created xsi:type="dcterms:W3CDTF">2010-02-11T18:41:59Z</dcterms:created>
  <dcterms:modified xsi:type="dcterms:W3CDTF">2020-03-14T14:54:57Z</dcterms:modified>
</cp:coreProperties>
</file>