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  <p:sldId id="272" r:id="rId17"/>
    <p:sldId id="274" r:id="rId18"/>
    <p:sldId id="275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115"/>
    <a:srgbClr val="F20A0E"/>
    <a:srgbClr val="A18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0DED9-2C29-FDE0-EC69-872C37795135}" v="1584" dt="2024-09-07T16:25:48.7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8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0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9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1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0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0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9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0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7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4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194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96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7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8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9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0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1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2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3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4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5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6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7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8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9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0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1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2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3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4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0" name="Group 215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01" name="Rectangle 220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Group 222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24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977" y="1267410"/>
            <a:ext cx="4987100" cy="3974958"/>
          </a:xfrm>
        </p:spPr>
        <p:txBody>
          <a:bodyPr vert="horz" lIns="228600" tIns="228600" rIns="228600" bIns="0" rtlCol="0" anchor="b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Общественно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полезный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благотворительный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фонд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гуманитарной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помощи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военнослужащим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</a:t>
            </a:r>
            <a:b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</a:b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"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Сокол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и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Ангелы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"</a:t>
            </a:r>
            <a:br>
              <a:rPr lang="en-US" dirty="0"/>
            </a:br>
            <a:br>
              <a:rPr lang="en-US" dirty="0"/>
            </a:b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Волонтерское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движение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- "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Наши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Rockwell"/>
                <a:cs typeface="Calibri Light"/>
              </a:rPr>
              <a:t>это</a:t>
            </a:r>
            <a:r>
              <a:rPr lang="en-US" sz="3600" b="1" dirty="0">
                <a:solidFill>
                  <a:srgbClr val="FF0000"/>
                </a:solidFill>
                <a:latin typeface="Rockwell"/>
                <a:cs typeface="Calibri Light"/>
              </a:rPr>
              <a:t> МЫ! " </a:t>
            </a:r>
          </a:p>
        </p:txBody>
      </p:sp>
      <p:sp>
        <p:nvSpPr>
          <p:cNvPr id="312" name="Rectangle 243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C350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логотип, символ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3414073-39CC-B63D-7722-2BFEFFE0A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9" r="3" b="5172"/>
          <a:stretch/>
        </p:blipFill>
        <p:spPr>
          <a:xfrm>
            <a:off x="972115" y="951143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246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08650B-1A6E-A974-90C1-91E3BC333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927D013-91F2-4965-B38E-247BB7DEF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BEBDCF3-5071-4ECE-BF3C-223C7A9A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4524B84A-BEB9-44DD-A582-DD7F3857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FF261CBD-A93E-4EEE-8B50-C17F36477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A810A108-E17C-4DCF-9C1A-DE4CBB4A0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9C897D38-EAD4-4CF8-B75A-34415F0E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FEC7A3C5-0978-4C9F-AD47-57CDE1D27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1752DF1E-E0DB-4264-893D-15BD90B1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45359FB8-E648-4A60-9B0C-674D76EC4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A43C9C90-3735-439A-9B05-471570462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3D333B98-AFDD-45EF-9EB6-8CF1A7D4E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10E04A0E-9450-4B9D-B40E-50E3A44AD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D5671B8-4962-4E10-8622-3D65D920A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F7CD1025-0584-432B-91FB-56EC2A34E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0D7F0937-1B34-4BBF-91E2-ACD0820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2F51F0BC-B7F1-496D-A49E-B8F7BC40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390BBDD1-4D3C-4038-AB05-DC78187B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20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0199B21B-BD24-415C-AFA4-C36E8B2F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969F0B1A-69AA-4251-8458-911C11B1E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A6452F5D-C474-4AC3-8831-4974C927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F7302DE9-1403-4952-A47F-9163E6EC7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FC50F3DD-CAA3-436C-A0C6-20C9C4756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" name="Rectangle 60">
            <a:extLst>
              <a:ext uri="{FF2B5EF4-FFF2-40B4-BE49-F238E27FC236}">
                <a16:creationId xmlns:a16="http://schemas.microsoft.com/office/drawing/2014/main" id="{45E01DD1-C02D-D388-4964-CB11C4E12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8" y="3330"/>
            <a:ext cx="12180796" cy="82637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2B9B1-C251-310A-A459-50F80744A8E2}"/>
              </a:ext>
            </a:extLst>
          </p:cNvPr>
          <p:cNvSpPr txBox="1"/>
          <p:nvPr/>
        </p:nvSpPr>
        <p:spPr>
          <a:xfrm>
            <a:off x="1403544" y="3336"/>
            <a:ext cx="1052885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Основная деятельность данного направления — это пошив </a:t>
            </a:r>
          </a:p>
          <a:p>
            <a:r>
              <a:rPr lang="ru-RU" sz="24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необходимых вещей и тактического снаряжения для наших бойцов.</a:t>
            </a:r>
            <a:endParaRPr lang="ru-RU" sz="2400">
              <a:solidFill>
                <a:schemeClr val="bg1"/>
              </a:solidFill>
              <a:latin typeface="Aptos"/>
            </a:endParaRPr>
          </a:p>
          <a:p>
            <a:pPr algn="l"/>
            <a:endParaRPr lang="ru-RU" dirty="0"/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0A9D9B99-FC7B-F7A7-1630-59642E108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78136"/>
              </p:ext>
            </p:extLst>
          </p:nvPr>
        </p:nvGraphicFramePr>
        <p:xfrm>
          <a:off x="1601304" y="883478"/>
          <a:ext cx="9296306" cy="59199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0087">
                  <a:extLst>
                    <a:ext uri="{9D8B030D-6E8A-4147-A177-3AD203B41FA5}">
                      <a16:colId xmlns:a16="http://schemas.microsoft.com/office/drawing/2014/main" val="456448036"/>
                    </a:ext>
                  </a:extLst>
                </a:gridCol>
                <a:gridCol w="986219">
                  <a:extLst>
                    <a:ext uri="{9D8B030D-6E8A-4147-A177-3AD203B41FA5}">
                      <a16:colId xmlns:a16="http://schemas.microsoft.com/office/drawing/2014/main" val="13211910"/>
                    </a:ext>
                  </a:extLst>
                </a:gridCol>
              </a:tblGrid>
              <a:tr h="7078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Тактический разгрузочный пояс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1 278</a:t>
                      </a: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129022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err="1">
                          <a:solidFill>
                            <a:schemeClr val="bg1"/>
                          </a:solidFill>
                          <a:latin typeface="Aptos"/>
                        </a:rPr>
                        <a:t>Сбросник</a:t>
                      </a: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 тактический для магазинов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2 192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44244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Подсумок открытый для магазинов АК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1 545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7589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Подсумок закрытый для магазинов АК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1 425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803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Аптечка 1 эшелон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1 307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56643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Аптечка (АППИ) аптечка первой помощи индивидуальная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1 100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11552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Носилки </a:t>
                      </a:r>
                      <a:r>
                        <a:rPr lang="ru-RU" sz="2000" b="0" i="0" u="none" strike="noStrike" noProof="0" err="1">
                          <a:solidFill>
                            <a:schemeClr val="bg1"/>
                          </a:solidFill>
                          <a:latin typeface="Aptos"/>
                        </a:rPr>
                        <a:t>тактичекие</a:t>
                      </a: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 "Фома"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1 300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11001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Носилки медицинские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1 180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62824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Чехлы под носилки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146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76405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Рюкзак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114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9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6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в помещении, диван, окно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111BE5F1-C3A3-6817-08DA-87FC9CF328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30" b="86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6210A4E-6B01-CB0D-1448-F2D7EAB51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19697"/>
              </p:ext>
            </p:extLst>
          </p:nvPr>
        </p:nvGraphicFramePr>
        <p:xfrm>
          <a:off x="1501912" y="320261"/>
          <a:ext cx="9296306" cy="59199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310087">
                  <a:extLst>
                    <a:ext uri="{9D8B030D-6E8A-4147-A177-3AD203B41FA5}">
                      <a16:colId xmlns:a16="http://schemas.microsoft.com/office/drawing/2014/main" val="456448036"/>
                    </a:ext>
                  </a:extLst>
                </a:gridCol>
                <a:gridCol w="986219">
                  <a:extLst>
                    <a:ext uri="{9D8B030D-6E8A-4147-A177-3AD203B41FA5}">
                      <a16:colId xmlns:a16="http://schemas.microsoft.com/office/drawing/2014/main" val="13211910"/>
                    </a:ext>
                  </a:extLst>
                </a:gridCol>
              </a:tblGrid>
              <a:tr h="7078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Рюкзак медицинский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15</a:t>
                      </a:r>
                      <a:endParaRPr lang="ru-RU" sz="2000" b="1" i="0" u="none" strike="noStrike" noProof="0" dirty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129022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 err="1">
                          <a:solidFill>
                            <a:schemeClr val="bg1"/>
                          </a:solidFill>
                          <a:latin typeface="Aptos"/>
                        </a:rPr>
                        <a:t>Подгранатник</a:t>
                      </a: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 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1428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44244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Балаклава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1248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7589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Шапка флисовая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1848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803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Сумка тактическая "мародерка"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130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56643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Разгрузочный пояс РПС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118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11552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 err="1">
                          <a:solidFill>
                            <a:schemeClr val="bg1"/>
                          </a:solidFill>
                          <a:latin typeface="Aptos"/>
                        </a:rPr>
                        <a:t>Ампульница</a:t>
                      </a:r>
                      <a:endParaRPr lang="ru-RU" sz="2000" dirty="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136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11001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Стропы эвакуационные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1162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62824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Подсумок под магазины 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140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76405"/>
                  </a:ext>
                </a:extLst>
              </a:tr>
              <a:tr h="5609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0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Сумка для медицинских войск</a:t>
                      </a:r>
                      <a:endParaRPr lang="ru-RU" sz="2000"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208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97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24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0">
            <a:extLst>
              <a:ext uri="{FF2B5EF4-FFF2-40B4-BE49-F238E27FC236}">
                <a16:creationId xmlns:a16="http://schemas.microsoft.com/office/drawing/2014/main" id="{5030220E-F200-F264-DA16-207F3E1B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8" y="3330"/>
            <a:ext cx="12191839" cy="161045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E6B1A-BA39-5EAD-DCFA-0E5A67ED750E}"/>
              </a:ext>
            </a:extLst>
          </p:cNvPr>
          <p:cNvSpPr txBox="1"/>
          <p:nvPr/>
        </p:nvSpPr>
        <p:spPr>
          <a:xfrm>
            <a:off x="1259269" y="60808"/>
            <a:ext cx="1032505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ptos"/>
              </a:rPr>
              <a:t>Все волонтерские направления благотворительного фонда </a:t>
            </a:r>
            <a:r>
              <a:rPr lang="ru-RU" sz="2000" b="1" dirty="0">
                <a:solidFill>
                  <a:schemeClr val="bg1"/>
                </a:solidFill>
                <a:latin typeface="Aptos"/>
              </a:rPr>
              <a:t>"Сокол и Ангелы"</a:t>
            </a:r>
            <a:r>
              <a:rPr lang="ru-RU" sz="2000" dirty="0">
                <a:solidFill>
                  <a:schemeClr val="bg1"/>
                </a:solidFill>
                <a:latin typeface="Aptos"/>
              </a:rPr>
              <a:t> состоят из тех, кто ждет своих пап, братьев, мужей, сыновей, а также из людей, которые хотят оказать помощь, поддержать наших бойцов в зоне боевых действий. 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A0786-24F8-9FF7-5B19-47A896138AD9}"/>
              </a:ext>
            </a:extLst>
          </p:cNvPr>
          <p:cNvSpPr txBox="1"/>
          <p:nvPr/>
        </p:nvSpPr>
        <p:spPr>
          <a:xfrm>
            <a:off x="69350" y="1057683"/>
            <a:ext cx="12232841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Мы объединились для того, чтобы непрерывно оказывать помощь нашим бойцам и нашей стране!</a:t>
            </a:r>
          </a:p>
          <a:p>
            <a:pPr algn="l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898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дежда, человек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3E189DDE-0942-D6E7-5524-96B9045CF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75" b="69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60">
            <a:extLst>
              <a:ext uri="{FF2B5EF4-FFF2-40B4-BE49-F238E27FC236}">
                <a16:creationId xmlns:a16="http://schemas.microsoft.com/office/drawing/2014/main" id="{6B337CDE-0074-6EC1-8DEB-F5FADAA2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8" y="5244967"/>
            <a:ext cx="12191839" cy="161045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86CAD-24FA-755D-9ECE-93E8ADECBABE}"/>
              </a:ext>
            </a:extLst>
          </p:cNvPr>
          <p:cNvSpPr txBox="1"/>
          <p:nvPr/>
        </p:nvSpPr>
        <p:spPr>
          <a:xfrm>
            <a:off x="452895" y="5349043"/>
            <a:ext cx="1156497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ptos"/>
              </a:rPr>
              <a:t>В рамках Всероссийской акции взаимопомощи </a:t>
            </a:r>
            <a:r>
              <a:rPr lang="ru-RU" sz="2000" b="1" dirty="0">
                <a:solidFill>
                  <a:schemeClr val="bg1"/>
                </a:solidFill>
                <a:latin typeface="Aptos"/>
              </a:rPr>
              <a:t>«#</a:t>
            </a:r>
            <a:r>
              <a:rPr lang="ru-RU" sz="2000" b="1" dirty="0" err="1">
                <a:solidFill>
                  <a:schemeClr val="bg1"/>
                </a:solidFill>
                <a:latin typeface="Aptos"/>
              </a:rPr>
              <a:t>МыВместе</a:t>
            </a:r>
            <a:r>
              <a:rPr lang="ru-RU" sz="2000" b="1" dirty="0">
                <a:solidFill>
                  <a:schemeClr val="bg1"/>
                </a:solidFill>
                <a:latin typeface="Aptos"/>
              </a:rPr>
              <a:t>» </a:t>
            </a:r>
            <a:r>
              <a:rPr lang="ru-RU" sz="2000" dirty="0">
                <a:solidFill>
                  <a:schemeClr val="bg1"/>
                </a:solidFill>
                <a:latin typeface="Aptos"/>
              </a:rPr>
              <a:t>наш благотворительный фонд на постоянной основе не только оказывает помощь в отправке гуманитарного груза в зону специальной военной операции, помогает госпиталям, но и проводит уроки мужества для школьников с привлечением участников СВО в роли спикера. </a:t>
            </a:r>
            <a:endParaRPr lang="ru-RU" sz="2000">
              <a:solidFill>
                <a:schemeClr val="bg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84268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дежда, Человеческое лицо, человек, воен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id="{505F79DC-1B3A-84B7-D8EA-13CE5D121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1" r="22042"/>
          <a:stretch/>
        </p:blipFill>
        <p:spPr>
          <a:xfrm>
            <a:off x="-1" y="10"/>
            <a:ext cx="6095999" cy="6857990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улыбк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4FB488D-E55D-5F5F-B77B-7B4DF0DCFB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95" r="7639"/>
          <a:stretch/>
        </p:blipFill>
        <p:spPr>
          <a:xfrm>
            <a:off x="6095998" y="10"/>
            <a:ext cx="6095999" cy="6857990"/>
          </a:xfrm>
          <a:prstGeom prst="rect">
            <a:avLst/>
          </a:prstGeom>
        </p:spPr>
      </p:pic>
      <p:sp>
        <p:nvSpPr>
          <p:cNvPr id="10" name="Rectangle 60">
            <a:extLst>
              <a:ext uri="{FF2B5EF4-FFF2-40B4-BE49-F238E27FC236}">
                <a16:creationId xmlns:a16="http://schemas.microsoft.com/office/drawing/2014/main" id="{4831D0BB-0B24-3663-496F-1FC7B9FE0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8" y="5576271"/>
            <a:ext cx="12191839" cy="127915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4648-5F6F-04E0-D81B-EC58088CDEE8}"/>
              </a:ext>
            </a:extLst>
          </p:cNvPr>
          <p:cNvSpPr txBox="1"/>
          <p:nvPr/>
        </p:nvSpPr>
        <p:spPr>
          <a:xfrm>
            <a:off x="2225661" y="5979787"/>
            <a:ext cx="104148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Было проведено порядка 40 уроков мужества </a:t>
            </a:r>
            <a:endParaRPr lang="ru-RU" sz="2400" b="1" dirty="0">
              <a:solidFill>
                <a:schemeClr val="bg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35868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11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дежда, в помещении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E6878FCB-63F7-479E-B424-CE5B86A7E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53" t="5411" r="3003" b="36473"/>
          <a:stretch/>
        </p:blipFill>
        <p:spPr>
          <a:xfrm>
            <a:off x="4493436" y="243"/>
            <a:ext cx="7709973" cy="3355556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одежда, текст, человек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D740D223-BA02-F946-3745-96EF35477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74" r="-197" b="19210"/>
          <a:stretch/>
        </p:blipFill>
        <p:spPr>
          <a:xfrm>
            <a:off x="20" y="10"/>
            <a:ext cx="5871162" cy="3353854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" name="Рисунок 1" descr="Изображение выглядит как человек, одежда, в помещении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6F3D48C3-0CF9-2BB3-BABE-1BB1123508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65" t="1579" r="2964" b="22105"/>
          <a:stretch/>
        </p:blipFill>
        <p:spPr>
          <a:xfrm>
            <a:off x="6211544" y="3488204"/>
            <a:ext cx="5934396" cy="3389946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человек, одежда, Военная организация, Организация&#10;&#10;Автоматически созданное описание">
            <a:extLst>
              <a:ext uri="{FF2B5EF4-FFF2-40B4-BE49-F238E27FC236}">
                <a16:creationId xmlns:a16="http://schemas.microsoft.com/office/drawing/2014/main" id="{49EB3FEB-5FA2-B68C-405C-438D9A31AE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3" t="4400" r="-3454" b="37600"/>
          <a:stretch/>
        </p:blipFill>
        <p:spPr>
          <a:xfrm>
            <a:off x="20" y="3511295"/>
            <a:ext cx="7733116" cy="3348846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sp>
        <p:nvSpPr>
          <p:cNvPr id="7" name="Rectangle 60">
            <a:extLst>
              <a:ext uri="{FF2B5EF4-FFF2-40B4-BE49-F238E27FC236}">
                <a16:creationId xmlns:a16="http://schemas.microsoft.com/office/drawing/2014/main" id="{56982FCD-A291-AF02-3BF2-FB1F6526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8" y="3058358"/>
            <a:ext cx="12202882" cy="90367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FC8CB0-F84D-FAD0-B3BC-740395C43021}"/>
              </a:ext>
            </a:extLst>
          </p:cNvPr>
          <p:cNvSpPr txBox="1"/>
          <p:nvPr/>
        </p:nvSpPr>
        <p:spPr>
          <a:xfrm>
            <a:off x="171267" y="3131544"/>
            <a:ext cx="1156229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38 мастер-классов для детей из них  : 11 по изготовлению сухого душа, 12 по плетению браслетов</a:t>
            </a:r>
          </a:p>
          <a:p>
            <a:r>
              <a:rPr lang="ru-RU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 и 15 по изготовлению блиндажных/окопных </a:t>
            </a:r>
            <a:r>
              <a:rPr lang="ru-RU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свячей</a:t>
            </a:r>
            <a:r>
              <a:rPr lang="ru-RU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.</a:t>
            </a:r>
            <a:endParaRPr lang="ru-RU" sz="2000" dirty="0">
              <a:solidFill>
                <a:schemeClr val="bg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7554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03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61" name="Group 124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7" name="Isosceles Triangle 126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2" name="Rectangle 129">
            <a:extLst>
              <a:ext uri="{FF2B5EF4-FFF2-40B4-BE49-F238E27FC236}">
                <a16:creationId xmlns:a16="http://schemas.microsoft.com/office/drawing/2014/main" id="{14836A48-4CAC-4A40-97EB-8ACA9B26A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31">
            <a:extLst>
              <a:ext uri="{FF2B5EF4-FFF2-40B4-BE49-F238E27FC236}">
                <a16:creationId xmlns:a16="http://schemas.microsoft.com/office/drawing/2014/main" id="{6890A515-B90B-43BC-876F-580D2FC4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3749B484-B143-40F7-896A-A20650EE4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id="{D5ECC4BD-4D67-4CD5-9118-C8F95255E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id="{DFCF04F1-C8A9-4F23-B565-9B70C6D74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id="{9964E85D-E8AC-4D3F-A3BC-E4D8DE608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9">
              <a:extLst>
                <a:ext uri="{FF2B5EF4-FFF2-40B4-BE49-F238E27FC236}">
                  <a16:creationId xmlns:a16="http://schemas.microsoft.com/office/drawing/2014/main" id="{8FE670F7-87AE-49F1-AFCF-646DC0B69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">
              <a:extLst>
                <a:ext uri="{FF2B5EF4-FFF2-40B4-BE49-F238E27FC236}">
                  <a16:creationId xmlns:a16="http://schemas.microsoft.com/office/drawing/2014/main" id="{2D394406-F17F-478D-9811-F133F3163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">
              <a:extLst>
                <a:ext uri="{FF2B5EF4-FFF2-40B4-BE49-F238E27FC236}">
                  <a16:creationId xmlns:a16="http://schemas.microsoft.com/office/drawing/2014/main" id="{C929B1C0-F6D9-45BC-B41C-5BEBE9AD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2">
              <a:extLst>
                <a:ext uri="{FF2B5EF4-FFF2-40B4-BE49-F238E27FC236}">
                  <a16:creationId xmlns:a16="http://schemas.microsoft.com/office/drawing/2014/main" id="{8CBC2023-5C0F-470C-A494-448A3088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">
              <a:extLst>
                <a:ext uri="{FF2B5EF4-FFF2-40B4-BE49-F238E27FC236}">
                  <a16:creationId xmlns:a16="http://schemas.microsoft.com/office/drawing/2014/main" id="{F753F948-20A5-448F-A91B-30C3FA874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">
              <a:extLst>
                <a:ext uri="{FF2B5EF4-FFF2-40B4-BE49-F238E27FC236}">
                  <a16:creationId xmlns:a16="http://schemas.microsoft.com/office/drawing/2014/main" id="{187C515D-FEE4-4EAD-A758-C09FC8898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id="{55F8581B-27B7-42AB-B33F-69023D3B1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">
              <a:extLst>
                <a:ext uri="{FF2B5EF4-FFF2-40B4-BE49-F238E27FC236}">
                  <a16:creationId xmlns:a16="http://schemas.microsoft.com/office/drawing/2014/main" id="{CBC2EB4A-D3CD-4347-AE09-347B7B10E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C35E0B18-828E-4F07-BC14-5B6EB8C28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D972FA4F-64D2-4E34-B234-7B2C363C4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430AC742-FB30-4DCC-A9AC-92D107A34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0">
              <a:extLst>
                <a:ext uri="{FF2B5EF4-FFF2-40B4-BE49-F238E27FC236}">
                  <a16:creationId xmlns:a16="http://schemas.microsoft.com/office/drawing/2014/main" id="{C991F4A4-6C1A-486C-80A9-B653BC0ED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id="{34F60AAA-3D77-4751-9A2C-27A680142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71A93347-D2EA-43A7-92CB-3BC1C8F4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id="{A99EB955-34CE-4879-BB3E-19C017967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Рисунок 1" descr="Изображение выглядит как одежда, стена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A360C1B-4D37-E40C-1B88-2F691D59A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998"/>
          <a:stretch/>
        </p:blipFill>
        <p:spPr>
          <a:xfrm>
            <a:off x="20" y="-66035"/>
            <a:ext cx="12191675" cy="7321826"/>
          </a:xfrm>
          <a:prstGeom prst="rect">
            <a:avLst/>
          </a:prstGeom>
        </p:spPr>
      </p:pic>
      <p:sp>
        <p:nvSpPr>
          <p:cNvPr id="9" name="Rectangle 60">
            <a:extLst>
              <a:ext uri="{FF2B5EF4-FFF2-40B4-BE49-F238E27FC236}">
                <a16:creationId xmlns:a16="http://schemas.microsoft.com/office/drawing/2014/main" id="{84EAA2AB-40F4-8BCA-7B7D-357E0BF1F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8" y="-55902"/>
            <a:ext cx="12180796" cy="106932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6F8EE-0761-D588-7D0B-FAEA59926EC0}"/>
              </a:ext>
            </a:extLst>
          </p:cNvPr>
          <p:cNvSpPr txBox="1"/>
          <p:nvPr/>
        </p:nvSpPr>
        <p:spPr>
          <a:xfrm>
            <a:off x="645762" y="148605"/>
            <a:ext cx="11198730" cy="845512"/>
          </a:xfrm>
          <a:prstGeom prst="rect">
            <a:avLst/>
          </a:prstGeom>
        </p:spPr>
        <p:txBody>
          <a:bodyPr rot="0" spcFirstLastPara="0" vertOverflow="overflow" horzOverflow="overflow" vert="horz" wrap="square" lIns="228600" tIns="228600" rIns="2286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Было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проведено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более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10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дней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открытых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дверей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для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жителей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южной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агломерации</a:t>
            </a:r>
            <a:r>
              <a:rPr lang="en-US" sz="4000" spc="-150" dirty="0">
                <a:solidFill>
                  <a:srgbClr val="FFFEFF"/>
                </a:solidFill>
                <a:latin typeface="Aptos"/>
                <a:ea typeface="+mj-ea"/>
                <a:cs typeface="+mj-cs"/>
              </a:rPr>
              <a:t> </a:t>
            </a:r>
            <a:r>
              <a:rPr lang="en-US" sz="4000" spc="-150" dirty="0" err="1">
                <a:solidFill>
                  <a:srgbClr val="FFFEFF"/>
                </a:solidFill>
                <a:latin typeface="Aptos"/>
                <a:ea typeface="+mj-ea"/>
                <a:cs typeface="+mj-cs"/>
              </a:rPr>
              <a:t>Кузбасса</a:t>
            </a:r>
          </a:p>
        </p:txBody>
      </p:sp>
    </p:spTree>
    <p:extLst>
      <p:ext uri="{BB962C8B-B14F-4D97-AF65-F5344CB8AC3E}">
        <p14:creationId xmlns:p14="http://schemas.microsoft.com/office/powerpoint/2010/main" val="125254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2EAC47-743C-7C93-5CAB-A3D34394818C}"/>
              </a:ext>
            </a:extLst>
          </p:cNvPr>
          <p:cNvSpPr txBox="1"/>
          <p:nvPr/>
        </p:nvSpPr>
        <p:spPr>
          <a:xfrm>
            <a:off x="-62988" y="-2849"/>
            <a:ext cx="12322686" cy="80329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  <a:latin typeface="Aptos Display"/>
              </a:rPr>
              <a:t> Каждый месяц </a:t>
            </a:r>
            <a:endParaRPr lang="ru-RU" sz="3600">
              <a:solidFill>
                <a:schemeClr val="bg1">
                  <a:lumMod val="95000"/>
                </a:schemeClr>
              </a:solidFill>
              <a:latin typeface="Aptos Display"/>
            </a:endParaRPr>
          </a:p>
          <a:p>
            <a:pPr algn="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  <a:latin typeface="Aptos Display"/>
              </a:rPr>
              <a:t>Мы отправляем в Воронеж примерно</a:t>
            </a:r>
            <a:endParaRPr lang="ru-RU" sz="3600">
              <a:solidFill>
                <a:schemeClr val="bg1">
                  <a:lumMod val="95000"/>
                </a:schemeClr>
              </a:solidFill>
              <a:latin typeface="Aptos Display"/>
            </a:endParaRPr>
          </a:p>
          <a:p>
            <a:pPr algn="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  <a:latin typeface="Aptos Display"/>
              </a:rPr>
              <a:t> 1,5-2 тонны гумпомощи,</a:t>
            </a:r>
            <a:endParaRPr lang="ru-RU" sz="3600">
              <a:solidFill>
                <a:schemeClr val="bg1">
                  <a:lumMod val="95000"/>
                </a:schemeClr>
              </a:solidFill>
              <a:latin typeface="Aptos Display"/>
            </a:endParaRPr>
          </a:p>
          <a:p>
            <a:pPr algn="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  <a:latin typeface="Aptos Display"/>
              </a:rPr>
              <a:t> откуда потом она отправляется</a:t>
            </a:r>
            <a:endParaRPr lang="ru-RU" sz="3600">
              <a:solidFill>
                <a:schemeClr val="bg1">
                  <a:lumMod val="95000"/>
                </a:schemeClr>
              </a:solidFill>
              <a:latin typeface="Aptos Display"/>
            </a:endParaRPr>
          </a:p>
          <a:p>
            <a:pPr algn="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  <a:latin typeface="Aptos Display"/>
              </a:rPr>
              <a:t> лично в руки бойцам!</a:t>
            </a:r>
            <a:endParaRPr lang="ru-RU" sz="3600">
              <a:solidFill>
                <a:schemeClr val="bg1">
                  <a:lumMod val="95000"/>
                </a:schemeClr>
              </a:solidFill>
              <a:latin typeface="Aptos Display"/>
            </a:endParaRPr>
          </a:p>
          <a:p>
            <a:pPr algn="r"/>
            <a:endParaRPr lang="ru-RU" sz="3600" b="1" dirty="0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  <a:latin typeface="Aptos Display"/>
            </a:endParaRPr>
          </a:p>
          <a:p>
            <a:pPr algn="r"/>
            <a:endParaRPr lang="ru-RU" sz="1600" dirty="0">
              <a:solidFill>
                <a:schemeClr val="bg1">
                  <a:lumMod val="95000"/>
                </a:schemeClr>
              </a:solidFill>
              <a:latin typeface="Aptos Display"/>
            </a:endParaRPr>
          </a:p>
          <a:p>
            <a:endParaRPr lang="ru-RU" sz="3600" b="1" dirty="0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  <a:latin typeface="Aptos Display"/>
            </a:endParaRPr>
          </a:p>
          <a:p>
            <a:endParaRPr lang="ru-RU" sz="3600" b="1" dirty="0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  <a:latin typeface="Aptos Display"/>
            </a:endParaRPr>
          </a:p>
          <a:p>
            <a:endParaRPr lang="ru-RU" sz="3600" b="1" dirty="0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  <a:latin typeface="Aptos Display"/>
            </a:endParaRP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  <a:latin typeface="Aptos Display"/>
              </a:rPr>
              <a:t>Так же мы отправляем на госпиталь более 1,2 тонн.</a:t>
            </a:r>
            <a:endParaRPr lang="ru-RU" sz="3200">
              <a:solidFill>
                <a:schemeClr val="bg1">
                  <a:lumMod val="95000"/>
                </a:schemeClr>
              </a:solidFill>
            </a:endParaRPr>
          </a:p>
          <a:p>
            <a:br>
              <a:rPr lang="ru-RU" sz="3200" b="1" dirty="0">
                <a:highlight>
                  <a:srgbClr val="FF0000"/>
                </a:highlight>
                <a:latin typeface="Aptos Display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  <a:latin typeface="Aptos Display"/>
              </a:rPr>
              <a:t>Зачастую в месяц выходит около 4 тонн.</a:t>
            </a:r>
            <a:br>
              <a:rPr lang="ru-RU" sz="4000" b="1" dirty="0">
                <a:highlight>
                  <a:srgbClr val="FF0000"/>
                </a:highlight>
                <a:latin typeface="Aptos Display"/>
              </a:rPr>
            </a:br>
            <a:br>
              <a:rPr lang="ru-RU" sz="4000" b="1" dirty="0">
                <a:highlight>
                  <a:srgbClr val="FF0000"/>
                </a:highlight>
                <a:latin typeface="Aptos Display"/>
              </a:rPr>
            </a:br>
            <a:endParaRPr lang="ru-RU" sz="4000" b="1">
              <a:solidFill>
                <a:schemeClr val="bg1">
                  <a:lumMod val="95000"/>
                </a:schemeClr>
              </a:solidFill>
              <a:highlight>
                <a:srgbClr val="FF0000"/>
              </a:highlight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7384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699F09-C879-BC8A-160A-CEEEE23A0CD9}"/>
              </a:ext>
            </a:extLst>
          </p:cNvPr>
          <p:cNvSpPr txBox="1"/>
          <p:nvPr/>
        </p:nvSpPr>
        <p:spPr>
          <a:xfrm>
            <a:off x="1096" y="1473937"/>
            <a:ext cx="12297161" cy="2062103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ptos Display"/>
              </a:rPr>
              <a:t>Так же отдельно у нас идет сбор на два госпиталя :</a:t>
            </a:r>
            <a:br>
              <a:rPr lang="ru-RU" sz="3200" b="1" dirty="0">
                <a:latin typeface="Aptos Display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ptos Display"/>
              </a:rPr>
              <a:t>Госпиталь Горловки и госпиталь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Aptos Display"/>
              </a:rPr>
              <a:t>Ростов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ptos Display"/>
              </a:rPr>
              <a:t>.</a:t>
            </a:r>
            <a:br>
              <a:rPr lang="ru-RU" sz="3200" b="1" dirty="0">
                <a:latin typeface="Aptos Display"/>
              </a:rPr>
            </a:br>
            <a:br>
              <a:rPr lang="ru-RU" sz="3200" b="1" dirty="0">
                <a:latin typeface="Aptos Display"/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Aptos Display"/>
              </a:rPr>
              <a:t>Туда было отправлено более 10 тонн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Aptos Display"/>
              </a:rPr>
              <a:t>гум.помощи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9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7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3" name="Group 30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4" name="Rectangle 35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37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C350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логотип, символ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56ADC1A-F99D-2DA2-6948-69DD0035C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40" r="3" b="110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F31AD-6B94-7985-1509-89E35B94BF6F}"/>
              </a:ext>
            </a:extLst>
          </p:cNvPr>
          <p:cNvSpPr txBox="1"/>
          <p:nvPr/>
        </p:nvSpPr>
        <p:spPr>
          <a:xfrm>
            <a:off x="6863121" y="4450453"/>
            <a:ext cx="5336476" cy="15965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rgbClr val="FC3505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Aptos"/>
              </a:rPr>
              <a:t>Благодарим</a:t>
            </a:r>
            <a:r>
              <a:rPr lang="en-US" sz="2800" b="1" dirty="0">
                <a:latin typeface="Aptos"/>
              </a:rPr>
              <a:t> </a:t>
            </a:r>
            <a:r>
              <a:rPr lang="en-US" sz="2800" b="1" dirty="0" err="1">
                <a:latin typeface="Aptos"/>
              </a:rPr>
              <a:t>Вас</a:t>
            </a:r>
            <a:r>
              <a:rPr lang="en-US" sz="2800" b="1" dirty="0">
                <a:latin typeface="Aptos"/>
              </a:rPr>
              <a:t> </a:t>
            </a:r>
            <a:r>
              <a:rPr lang="en-US" sz="2800" b="1" dirty="0" err="1">
                <a:latin typeface="Aptos"/>
              </a:rPr>
              <a:t>за</a:t>
            </a:r>
            <a:r>
              <a:rPr lang="en-US" sz="2800" b="1" dirty="0">
                <a:latin typeface="Aptos"/>
              </a:rPr>
              <a:t> </a:t>
            </a:r>
            <a:r>
              <a:rPr lang="en-US" sz="2800" b="1" dirty="0" err="1">
                <a:latin typeface="Aptos"/>
              </a:rPr>
              <a:t>внимание</a:t>
            </a:r>
            <a:r>
              <a:rPr lang="en-US" sz="2800" b="1" dirty="0">
                <a:latin typeface="Aptos"/>
              </a:rPr>
              <a:t>!</a:t>
            </a:r>
            <a:br>
              <a:rPr lang="en-US" sz="2800" b="1" dirty="0">
                <a:latin typeface="Aptos"/>
              </a:rPr>
            </a:br>
            <a:br>
              <a:rPr lang="en-US" sz="2800" b="1" dirty="0">
                <a:latin typeface="Aptos"/>
              </a:rPr>
            </a:br>
            <a:endParaRPr lang="en-US" sz="2800" b="1" dirty="0">
              <a:latin typeface="Apto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0275D-0419-EEBD-39D3-9DAE2FCF8345}"/>
              </a:ext>
            </a:extLst>
          </p:cNvPr>
          <p:cNvSpPr txBox="1"/>
          <p:nvPr/>
        </p:nvSpPr>
        <p:spPr>
          <a:xfrm>
            <a:off x="6863423" y="604457"/>
            <a:ext cx="5437682" cy="30469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solidFill>
                  <a:srgbClr val="F81B02"/>
                </a:solidFill>
                <a:latin typeface="Aptos Display"/>
              </a:rPr>
              <a:t>За все время создания фонда было отправлено примерно 66 тонн гуманитарной помощи в зону СВО </a:t>
            </a:r>
            <a:endParaRPr lang="ru-RU" sz="3200">
              <a:solidFill>
                <a:srgbClr val="F81B02"/>
              </a:solidFill>
              <a:latin typeface="Aptos Display"/>
            </a:endParaRPr>
          </a:p>
          <a:p>
            <a:r>
              <a:rPr lang="ru-RU" sz="3200" b="1" dirty="0">
                <a:solidFill>
                  <a:srgbClr val="F81B02"/>
                </a:solidFill>
                <a:latin typeface="Aptos Display"/>
              </a:rPr>
              <a:t>и приграничные госпиталя.</a:t>
            </a:r>
            <a:endParaRPr lang="ru-RU" sz="3200">
              <a:solidFill>
                <a:srgbClr val="F81B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8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6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7" name="Rectangle 65">
            <a:extLst>
              <a:ext uri="{FF2B5EF4-FFF2-40B4-BE49-F238E27FC236}">
                <a16:creationId xmlns:a16="http://schemas.microsoft.com/office/drawing/2014/main" id="{1376FE6E-3875-4BA3-BFD3-1C83AE03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67">
            <a:extLst>
              <a:ext uri="{FF2B5EF4-FFF2-40B4-BE49-F238E27FC236}">
                <a16:creationId xmlns:a16="http://schemas.microsoft.com/office/drawing/2014/main" id="{8DF80DFC-0DAA-4D9C-8708-26E7744A4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7E93B5CF-DC1B-4064-90CA-0640ACCBB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487309AD-9F54-464C-9D5C-F9150E22C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6BC9C62A-C653-4416-B29F-2B8637B75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8E22D742-5156-4D69-B462-2E99F39FF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D61B1907-60B8-4FC1-98EA-DEB3F1DAC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F14EF8A0-ED07-4B22-8F80-7513143E7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550E6AEB-8B09-481B-B233-A8D35A88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BC1C3702-CA3C-4D58-AA87-0A1981493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2B883B1C-B586-4A3F-9E1B-EF85AF6A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9297B2A8-7568-46B9-ACCF-30568CF4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5C254FE3-EC1A-44F0-B752-2354791B6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E16AC1BB-5503-4804-99EE-E958D42C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60687E84-3245-4B30-9488-74D33E9E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EDF0E227-412B-4AFB-952B-21EE1EC50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D0D51459-1816-4501-BFB8-11D89FCE7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EEF2FE98-05EB-4725-ACCF-C52D5DF97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36AE0C8D-3882-4E4C-8B0A-D2BF187A0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26FB5F9D-B512-421F-8071-88C35995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C6E4F7F4-DB5A-47A2-8745-C154D0E93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" name="Rectangle 88">
            <a:extLst>
              <a:ext uri="{FF2B5EF4-FFF2-40B4-BE49-F238E27FC236}">
                <a16:creationId xmlns:a16="http://schemas.microsoft.com/office/drawing/2014/main" id="{65AB87A9-8B9A-4793-87D4-AE126DAD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67490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 descr="Изображение выглядит как человек, одежда, Человеческое лицо, Сорочка&#10;&#10;Автоматически созданное описание">
            <a:extLst>
              <a:ext uri="{FF2B5EF4-FFF2-40B4-BE49-F238E27FC236}">
                <a16:creationId xmlns:a16="http://schemas.microsoft.com/office/drawing/2014/main" id="{4AF4A852-0B55-BF99-6342-C4BBC344A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4" r="294" b="-178"/>
          <a:stretch/>
        </p:blipFill>
        <p:spPr>
          <a:xfrm>
            <a:off x="1090616" y="146952"/>
            <a:ext cx="4301822" cy="6510042"/>
          </a:xfrm>
          <a:prstGeom prst="rect">
            <a:avLst/>
          </a:prstGeom>
          <a:ln w="9525">
            <a:noFill/>
          </a:ln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737607C9-4B59-4CB6-AE2D-C25102D55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49613" y="325092"/>
            <a:ext cx="5302422" cy="4336696"/>
            <a:chOff x="-5615" y="325092"/>
            <a:chExt cx="5302422" cy="433669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1458B88-1946-4006-9355-59CDC73C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487" y="325092"/>
              <a:ext cx="3821702" cy="4953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a typeface="+mn-lt"/>
                  <a:cs typeface="+mn-lt"/>
                </a:rPr>
                <a:t>История создания: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Isosceles Triangle 39">
              <a:extLst>
                <a:ext uri="{FF2B5EF4-FFF2-40B4-BE49-F238E27FC236}">
                  <a16:creationId xmlns:a16="http://schemas.microsoft.com/office/drawing/2014/main" id="{E93D5CDB-D8FE-4E91-A168-F8A5603DC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962592" y="4109614"/>
              <a:ext cx="815841" cy="4946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1EE5B02-AD0B-4340-AD50-196911128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5615" y="1604635"/>
              <a:ext cx="5302422" cy="30571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10902F8-0D7D-2908-3CC2-6967BE466079}"/>
              </a:ext>
            </a:extLst>
          </p:cNvPr>
          <p:cNvSpPr txBox="1"/>
          <p:nvPr/>
        </p:nvSpPr>
        <p:spPr>
          <a:xfrm>
            <a:off x="6748864" y="1639283"/>
            <a:ext cx="54179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Волонтерское движение</a:t>
            </a:r>
            <a:r>
              <a:rPr lang="ru-RU" sz="2000" b="1" dirty="0">
                <a:solidFill>
                  <a:schemeClr val="bg1"/>
                </a:solidFill>
                <a:ea typeface="+mn-lt"/>
                <a:cs typeface="+mn-lt"/>
              </a:rPr>
              <a:t> «Наши – это Мы»</a:t>
            </a:r>
            <a:r>
              <a:rPr lang="ru-RU" sz="2000" dirty="0">
                <a:solidFill>
                  <a:schemeClr val="bg1"/>
                </a:solidFill>
                <a:ea typeface="+mn-lt"/>
                <a:cs typeface="+mn-lt"/>
              </a:rPr>
              <a:t> было создано в 2022 году.</a:t>
            </a:r>
            <a:r>
              <a:rPr lang="ru-RU" sz="2000" dirty="0">
                <a:ea typeface="+mn-lt"/>
                <a:cs typeface="+mn-lt"/>
              </a:rPr>
              <a:t> </a:t>
            </a:r>
            <a:endParaRPr lang="ru-RU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304D9F-5545-8C97-4C41-2F59946AF6AE}"/>
              </a:ext>
            </a:extLst>
          </p:cNvPr>
          <p:cNvSpPr txBox="1"/>
          <p:nvPr/>
        </p:nvSpPr>
        <p:spPr>
          <a:xfrm>
            <a:off x="6812108" y="2547531"/>
            <a:ext cx="530201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ptos Display"/>
                <a:ea typeface="+mn-lt"/>
                <a:cs typeface="+mn-lt"/>
              </a:rPr>
              <a:t>Соколов Николай Михайлович в июне 2022 года находясь в зоне боевых действий получил тяжелое ранение. Находясь на реабилитации, решил помогать своим товарищам на расстоянии.</a:t>
            </a:r>
            <a:endParaRPr lang="ru-RU" sz="2000" dirty="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38" name="Rectangle 91">
            <a:extLst>
              <a:ext uri="{FF2B5EF4-FFF2-40B4-BE49-F238E27FC236}">
                <a16:creationId xmlns:a16="http://schemas.microsoft.com/office/drawing/2014/main" id="{EB3DD516-8DDF-A132-63CC-08009AE25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331" y="5126798"/>
            <a:ext cx="5378831" cy="1665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br>
              <a:rPr lang="ru-RU" sz="2000" dirty="0">
                <a:solidFill>
                  <a:schemeClr val="bg1"/>
                </a:solidFill>
                <a:latin typeface="Aptos Display"/>
                <a:ea typeface="+mn-lt"/>
                <a:cs typeface="+mn-lt"/>
              </a:rPr>
            </a:br>
            <a:r>
              <a:rPr lang="ru-RU" sz="2000" dirty="0">
                <a:solidFill>
                  <a:schemeClr val="bg1"/>
                </a:solidFill>
                <a:latin typeface="Aptos Display"/>
                <a:ea typeface="+mn-lt"/>
                <a:cs typeface="+mn-lt"/>
              </a:rPr>
              <a:t>С января 2023 года на базе движения зарегистрирован Благотворительный фонд гуманитарной помощи военнослужащим </a:t>
            </a:r>
            <a:r>
              <a:rPr lang="ru-RU" sz="2000" b="1" dirty="0">
                <a:solidFill>
                  <a:schemeClr val="bg1"/>
                </a:solidFill>
                <a:latin typeface="Aptos Display"/>
                <a:ea typeface="+mn-lt"/>
                <a:cs typeface="+mn-lt"/>
              </a:rPr>
              <a:t>«Сокол и Ангелы».</a:t>
            </a:r>
            <a:endParaRPr lang="ru-RU" sz="2000" b="1" dirty="0">
              <a:solidFill>
                <a:schemeClr val="bg1"/>
              </a:solidFill>
              <a:latin typeface="Aptos Display"/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0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0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97" name="Group 12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8" name="Rectangle 134">
            <a:extLst>
              <a:ext uri="{FF2B5EF4-FFF2-40B4-BE49-F238E27FC236}">
                <a16:creationId xmlns:a16="http://schemas.microsoft.com/office/drawing/2014/main" id="{14836A48-4CAC-4A40-97EB-8ACA9B26A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36">
            <a:extLst>
              <a:ext uri="{FF2B5EF4-FFF2-40B4-BE49-F238E27FC236}">
                <a16:creationId xmlns:a16="http://schemas.microsoft.com/office/drawing/2014/main" id="{6890A515-B90B-43BC-876F-580D2FC4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3749B484-B143-40F7-896A-A20650EE4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6">
              <a:extLst>
                <a:ext uri="{FF2B5EF4-FFF2-40B4-BE49-F238E27FC236}">
                  <a16:creationId xmlns:a16="http://schemas.microsoft.com/office/drawing/2014/main" id="{D5ECC4BD-4D67-4CD5-9118-C8F95255E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DFCF04F1-C8A9-4F23-B565-9B70C6D74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">
              <a:extLst>
                <a:ext uri="{FF2B5EF4-FFF2-40B4-BE49-F238E27FC236}">
                  <a16:creationId xmlns:a16="http://schemas.microsoft.com/office/drawing/2014/main" id="{9964E85D-E8AC-4D3F-A3BC-E4D8DE608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8FE670F7-87AE-49F1-AFCF-646DC0B69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">
              <a:extLst>
                <a:ext uri="{FF2B5EF4-FFF2-40B4-BE49-F238E27FC236}">
                  <a16:creationId xmlns:a16="http://schemas.microsoft.com/office/drawing/2014/main" id="{2D394406-F17F-478D-9811-F133F3163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C929B1C0-F6D9-45BC-B41C-5BEBE9AD6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2">
              <a:extLst>
                <a:ext uri="{FF2B5EF4-FFF2-40B4-BE49-F238E27FC236}">
                  <a16:creationId xmlns:a16="http://schemas.microsoft.com/office/drawing/2014/main" id="{8CBC2023-5C0F-470C-A494-448A3088C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">
              <a:extLst>
                <a:ext uri="{FF2B5EF4-FFF2-40B4-BE49-F238E27FC236}">
                  <a16:creationId xmlns:a16="http://schemas.microsoft.com/office/drawing/2014/main" id="{F753F948-20A5-448F-A91B-30C3FA874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4">
              <a:extLst>
                <a:ext uri="{FF2B5EF4-FFF2-40B4-BE49-F238E27FC236}">
                  <a16:creationId xmlns:a16="http://schemas.microsoft.com/office/drawing/2014/main" id="{187C515D-FEE4-4EAD-A758-C09FC8898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5">
              <a:extLst>
                <a:ext uri="{FF2B5EF4-FFF2-40B4-BE49-F238E27FC236}">
                  <a16:creationId xmlns:a16="http://schemas.microsoft.com/office/drawing/2014/main" id="{55F8581B-27B7-42AB-B33F-69023D3B1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CBC2EB4A-D3CD-4347-AE09-347B7B10E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7">
              <a:extLst>
                <a:ext uri="{FF2B5EF4-FFF2-40B4-BE49-F238E27FC236}">
                  <a16:creationId xmlns:a16="http://schemas.microsoft.com/office/drawing/2014/main" id="{C35E0B18-828E-4F07-BC14-5B6EB8C28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">
              <a:extLst>
                <a:ext uri="{FF2B5EF4-FFF2-40B4-BE49-F238E27FC236}">
                  <a16:creationId xmlns:a16="http://schemas.microsoft.com/office/drawing/2014/main" id="{D972FA4F-64D2-4E34-B234-7B2C363C4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9">
              <a:extLst>
                <a:ext uri="{FF2B5EF4-FFF2-40B4-BE49-F238E27FC236}">
                  <a16:creationId xmlns:a16="http://schemas.microsoft.com/office/drawing/2014/main" id="{430AC742-FB30-4DCC-A9AC-92D107A34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0">
              <a:extLst>
                <a:ext uri="{FF2B5EF4-FFF2-40B4-BE49-F238E27FC236}">
                  <a16:creationId xmlns:a16="http://schemas.microsoft.com/office/drawing/2014/main" id="{C991F4A4-6C1A-486C-80A9-B653BC0ED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1">
              <a:extLst>
                <a:ext uri="{FF2B5EF4-FFF2-40B4-BE49-F238E27FC236}">
                  <a16:creationId xmlns:a16="http://schemas.microsoft.com/office/drawing/2014/main" id="{34F60AAA-3D77-4751-9A2C-27A680142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2">
              <a:extLst>
                <a:ext uri="{FF2B5EF4-FFF2-40B4-BE49-F238E27FC236}">
                  <a16:creationId xmlns:a16="http://schemas.microsoft.com/office/drawing/2014/main" id="{71A93347-D2EA-43A7-92CB-3BC1C8F4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3">
              <a:extLst>
                <a:ext uri="{FF2B5EF4-FFF2-40B4-BE49-F238E27FC236}">
                  <a16:creationId xmlns:a16="http://schemas.microsoft.com/office/drawing/2014/main" id="{A99EB955-34CE-4879-BB3E-19C017967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Рисунок 3" descr="Изображение выглядит как строительство, снимок экрана, транспорт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3A114C0C-0142-695A-9E80-7FCBBF21D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4" r="-1" b="1543"/>
          <a:stretch/>
        </p:blipFill>
        <p:spPr>
          <a:xfrm>
            <a:off x="-11023" y="-54990"/>
            <a:ext cx="12191675" cy="6858000"/>
          </a:xfrm>
          <a:prstGeom prst="rect">
            <a:avLst/>
          </a:prstGeom>
        </p:spPr>
      </p:pic>
      <p:grpSp>
        <p:nvGrpSpPr>
          <p:cNvPr id="209" name="Group 157">
            <a:extLst>
              <a:ext uri="{FF2B5EF4-FFF2-40B4-BE49-F238E27FC236}">
                <a16:creationId xmlns:a16="http://schemas.microsoft.com/office/drawing/2014/main" id="{99502C85-D694-4534-81D2-BE2E52612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5676" y="72100"/>
            <a:ext cx="4510180" cy="1548395"/>
            <a:chOff x="7625676" y="72100"/>
            <a:chExt cx="4510180" cy="1548395"/>
          </a:xfrm>
        </p:grpSpPr>
        <p:sp>
          <p:nvSpPr>
            <p:cNvPr id="211" name="Isosceles Triangle 39">
              <a:extLst>
                <a:ext uri="{FF2B5EF4-FFF2-40B4-BE49-F238E27FC236}">
                  <a16:creationId xmlns:a16="http://schemas.microsoft.com/office/drawing/2014/main" id="{085E5B83-AB95-4571-B7AE-841A0D5F9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672767" y="1269432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160">
              <a:extLst>
                <a:ext uri="{FF2B5EF4-FFF2-40B4-BE49-F238E27FC236}">
                  <a16:creationId xmlns:a16="http://schemas.microsoft.com/office/drawing/2014/main" id="{E63AAECE-705E-4B7A-B758-B9CEB30C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25676" y="72100"/>
              <a:ext cx="4510180" cy="125556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62F3C-E08F-C793-42DD-DC73C3E4B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191" y="469681"/>
            <a:ext cx="4754195" cy="1148204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latin typeface="Aptos"/>
              </a:rPr>
              <a:t>«</a:t>
            </a:r>
            <a:r>
              <a:rPr lang="en-US" b="1" dirty="0" err="1">
                <a:latin typeface="Aptos"/>
              </a:rPr>
              <a:t>Маскировочные</a:t>
            </a:r>
            <a:r>
              <a:rPr lang="en-US" b="1" dirty="0">
                <a:latin typeface="Aptos"/>
              </a:rPr>
              <a:t> </a:t>
            </a:r>
            <a:r>
              <a:rPr lang="en-US" b="1" dirty="0" err="1">
                <a:latin typeface="Aptos"/>
              </a:rPr>
              <a:t>сети</a:t>
            </a:r>
            <a:r>
              <a:rPr lang="en-US" b="1" dirty="0">
                <a:latin typeface="Aptos"/>
              </a:rPr>
              <a:t>»</a:t>
            </a:r>
          </a:p>
          <a:p>
            <a:pPr>
              <a:lnSpc>
                <a:spcPct val="80000"/>
              </a:lnSpc>
            </a:pPr>
            <a:endParaRPr lang="en-US" sz="4200"/>
          </a:p>
        </p:txBody>
      </p:sp>
      <p:sp>
        <p:nvSpPr>
          <p:cNvPr id="7" name="Rectangle 160">
            <a:extLst>
              <a:ext uri="{FF2B5EF4-FFF2-40B4-BE49-F238E27FC236}">
                <a16:creationId xmlns:a16="http://schemas.microsoft.com/office/drawing/2014/main" id="{E2121134-372D-7D25-8036-8E5BD50A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75" y="5591630"/>
            <a:ext cx="12185396" cy="121138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B0CF2-4216-C1E3-E845-16CC8D37EA1A}"/>
              </a:ext>
            </a:extLst>
          </p:cNvPr>
          <p:cNvSpPr txBox="1"/>
          <p:nvPr/>
        </p:nvSpPr>
        <p:spPr>
          <a:xfrm>
            <a:off x="125055" y="5593739"/>
            <a:ext cx="1213750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За время существования фонда волонтерами было сплетено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25 500 кв. м. = 1170 сетей разного размера.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эти цифры увеличиваются каждый день.</a:t>
            </a:r>
            <a:endParaRPr lang="ru-RU" sz="2400" b="1" dirty="0">
              <a:solidFill>
                <a:schemeClr val="bg1"/>
              </a:solidFill>
              <a:latin typeface="Aptos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743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3" name="Group 2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4" name="Rectangle 34">
            <a:extLst>
              <a:ext uri="{FF2B5EF4-FFF2-40B4-BE49-F238E27FC236}">
                <a16:creationId xmlns:a16="http://schemas.microsoft.com/office/drawing/2014/main" id="{E90C9789-8898-4FEC-BED9-27A7D637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36">
            <a:extLst>
              <a:ext uri="{FF2B5EF4-FFF2-40B4-BE49-F238E27FC236}">
                <a16:creationId xmlns:a16="http://schemas.microsoft.com/office/drawing/2014/main" id="{89153D07-52E5-4D47-B7D3-59D3AE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27BE9E0-BC0A-4047-A9F3-FEE382941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516BE5-9FF5-4AEB-A961-87CAA86D7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D9AC01B-ED21-4897-8502-6C9F3C83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802488C1-A326-4736-9090-A782CE18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19BF381-8A69-4838-985C-B6A75AB9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174A2B7-42B9-4604-ADB8-C0390ABD5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5597E73-3E99-4AA6-95B7-CCC340643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EC32C20-5ED7-4B71-84A2-33F1928D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EB02A33-615B-47C2-A3A1-79CEFCE3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A817D172-34FE-44A0-8FE7-2DE53F95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015DF00F-1666-4048-817A-9598EB324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2CC138E0-9CAE-42D1-AEC0-4905ABBA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84BD67A0-AD60-4697-9B64-60CD44B2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F80EDFB0-2145-435B-90B7-DA5F2B635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4E59382-4DEE-4AC7-8446-2416D176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55D26D19-6E95-4DBB-9C93-34AF9AD16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EE5A8A25-AF2F-45A2-8C83-777501F6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5165BC0D-45A1-45A5-AAC9-6EEC27CF7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4F1DD539-EB18-4BEC-BF0D-106B762AE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Рисунок 3" descr="Изображение выглядит как человек, на открытом воздухе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F40B5C4F-0222-7894-8FB3-50EE20C26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3" r="-1" b="176"/>
          <a:stretch/>
        </p:blipFill>
        <p:spPr>
          <a:xfrm>
            <a:off x="-11525" y="28624"/>
            <a:ext cx="12191675" cy="6858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F147E35-2CC4-4188-845B-72F2A29C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796" y="2433899"/>
            <a:ext cx="12193848" cy="141719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A7BB72-D0B4-0B04-C2A1-B33A2C6D8B95}"/>
              </a:ext>
            </a:extLst>
          </p:cNvPr>
          <p:cNvSpPr txBox="1"/>
          <p:nvPr/>
        </p:nvSpPr>
        <p:spPr>
          <a:xfrm>
            <a:off x="149694" y="2992170"/>
            <a:ext cx="12040398" cy="11081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За время существования фонда волонтерами было изготовлено и отправлено бойцам более 1 100 браслетов, которые стали необходимой поддержкой для наших ребят.</a:t>
            </a:r>
            <a:endParaRPr lang="ru-RU" sz="2000" b="1" dirty="0">
              <a:solidFill>
                <a:schemeClr val="bg1"/>
              </a:solidFill>
              <a:latin typeface="Aptos"/>
            </a:endParaRPr>
          </a:p>
          <a:p>
            <a:pPr algn="l"/>
            <a:endParaRPr lang="ru-RU" sz="2400" b="1" dirty="0">
              <a:solidFill>
                <a:schemeClr val="bg1"/>
              </a:solidFill>
              <a:latin typeface="Apt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CA4A9-0C14-F10E-E0BB-4AB01109E0EE}"/>
              </a:ext>
            </a:extLst>
          </p:cNvPr>
          <p:cNvSpPr txBox="1"/>
          <p:nvPr/>
        </p:nvSpPr>
        <p:spPr>
          <a:xfrm>
            <a:off x="3644762" y="2462841"/>
            <a:ext cx="69483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«Браслет выживания»</a:t>
            </a:r>
            <a:endParaRPr lang="ru-RU" sz="2800" b="1" dirty="0">
              <a:solidFill>
                <a:schemeClr val="bg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96873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9" name="Group 2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0" name="Rectangle 34">
            <a:extLst>
              <a:ext uri="{FF2B5EF4-FFF2-40B4-BE49-F238E27FC236}">
                <a16:creationId xmlns:a16="http://schemas.microsoft.com/office/drawing/2014/main" id="{E90C9789-8898-4FEC-BED9-27A7D637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36">
            <a:extLst>
              <a:ext uri="{FF2B5EF4-FFF2-40B4-BE49-F238E27FC236}">
                <a16:creationId xmlns:a16="http://schemas.microsoft.com/office/drawing/2014/main" id="{89153D07-52E5-4D47-B7D3-59D3AE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27BE9E0-BC0A-4047-A9F3-FEE382941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516BE5-9FF5-4AEB-A961-87CAA86D7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D9AC01B-ED21-4897-8502-6C9F3C83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802488C1-A326-4736-9090-A782CE18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19BF381-8A69-4838-985C-B6A75AB9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174A2B7-42B9-4604-ADB8-C0390ABD5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5597E73-3E99-4AA6-95B7-CCC340643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EC32C20-5ED7-4B71-84A2-33F1928D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EB02A33-615B-47C2-A3A1-79CEFCE3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A817D172-34FE-44A0-8FE7-2DE53F95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015DF00F-1666-4048-817A-9598EB324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2CC138E0-9CAE-42D1-AEC0-4905ABBA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84BD67A0-AD60-4697-9B64-60CD44B2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F80EDFB0-2145-435B-90B7-DA5F2B635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4E59382-4DEE-4AC7-8446-2416D176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55D26D19-6E95-4DBB-9C93-34AF9AD16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EE5A8A25-AF2F-45A2-8C83-777501F6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5165BC0D-45A1-45A5-AAC9-6EEC27CF7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4F1DD539-EB18-4BEC-BF0D-106B762AE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Рисунок 3" descr="Изображение выглядит как одежда, человек, армия, Военный камуфляж&#10;&#10;Автоматически созданное описание">
            <a:extLst>
              <a:ext uri="{FF2B5EF4-FFF2-40B4-BE49-F238E27FC236}">
                <a16:creationId xmlns:a16="http://schemas.microsoft.com/office/drawing/2014/main" id="{7B4EAC6B-33B8-DF9F-CF45-3C7A9FF1E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1" t="12458" r="3733" b="-12458"/>
          <a:stretch/>
        </p:blipFill>
        <p:spPr>
          <a:xfrm>
            <a:off x="20" y="227"/>
            <a:ext cx="12195151" cy="801248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F147E35-2CC4-4188-845B-72F2A29C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797" y="761815"/>
            <a:ext cx="12193848" cy="122644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42A9D-B78B-BB77-FB5E-F6D8FFD41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7850" y="1767292"/>
            <a:ext cx="12513006" cy="123821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Aptos"/>
              </a:rPr>
              <a:t>«</a:t>
            </a:r>
            <a:r>
              <a:rPr lang="en-US" sz="4400" b="1" dirty="0" err="1">
                <a:latin typeface="Aptos"/>
              </a:rPr>
              <a:t>Изготовление</a:t>
            </a:r>
            <a:r>
              <a:rPr lang="en-US" sz="4400" b="1" dirty="0">
                <a:latin typeface="Aptos"/>
              </a:rPr>
              <a:t> </a:t>
            </a:r>
            <a:r>
              <a:rPr lang="en-US" sz="4400" b="1" dirty="0" err="1">
                <a:latin typeface="Aptos"/>
              </a:rPr>
              <a:t>армейского</a:t>
            </a:r>
            <a:r>
              <a:rPr lang="en-US" sz="4400" b="1" dirty="0">
                <a:latin typeface="Aptos"/>
              </a:rPr>
              <a:t> </a:t>
            </a:r>
            <a:r>
              <a:rPr lang="en-US" sz="4400" b="1" dirty="0" err="1">
                <a:latin typeface="Aptos"/>
              </a:rPr>
              <a:t>сухого</a:t>
            </a:r>
            <a:r>
              <a:rPr lang="en-US" sz="4400" b="1" dirty="0">
                <a:latin typeface="Aptos"/>
              </a:rPr>
              <a:t> </a:t>
            </a:r>
            <a:r>
              <a:rPr lang="en-US" sz="4400" b="1" dirty="0" err="1">
                <a:latin typeface="Aptos"/>
              </a:rPr>
              <a:t>душа</a:t>
            </a:r>
            <a:r>
              <a:rPr lang="en-US" sz="4400" b="1" dirty="0">
                <a:latin typeface="Aptos"/>
              </a:rPr>
              <a:t>» </a:t>
            </a:r>
            <a:br>
              <a:rPr lang="en-US" sz="4400" b="1" dirty="0">
                <a:latin typeface="Aptos"/>
              </a:rPr>
            </a:br>
            <a:r>
              <a:rPr lang="en-US" sz="2800" dirty="0" err="1">
                <a:latin typeface="Aptos"/>
                <a:ea typeface="+mj-lt"/>
                <a:cs typeface="+mj-lt"/>
              </a:rPr>
              <a:t>было</a:t>
            </a:r>
            <a:r>
              <a:rPr lang="en-US" sz="2800" dirty="0">
                <a:latin typeface="Aptos"/>
                <a:ea typeface="+mj-lt"/>
                <a:cs typeface="+mj-lt"/>
              </a:rPr>
              <a:t> </a:t>
            </a:r>
            <a:r>
              <a:rPr lang="en-US" sz="2800" dirty="0" err="1">
                <a:latin typeface="Aptos"/>
                <a:ea typeface="+mj-lt"/>
                <a:cs typeface="+mj-lt"/>
              </a:rPr>
              <a:t>изготовлено</a:t>
            </a:r>
            <a:r>
              <a:rPr lang="en-US" sz="2800" dirty="0">
                <a:latin typeface="Aptos"/>
                <a:ea typeface="+mj-lt"/>
                <a:cs typeface="+mj-lt"/>
              </a:rPr>
              <a:t> 6 000 </a:t>
            </a:r>
            <a:r>
              <a:rPr lang="en-US" sz="2800" dirty="0" err="1">
                <a:latin typeface="Aptos"/>
                <a:ea typeface="+mj-lt"/>
                <a:cs typeface="+mj-lt"/>
              </a:rPr>
              <a:t>шт</a:t>
            </a:r>
            <a:r>
              <a:rPr lang="en-US" sz="2800" dirty="0">
                <a:latin typeface="Aptos"/>
                <a:ea typeface="+mj-lt"/>
                <a:cs typeface="+mj-lt"/>
              </a:rPr>
              <a:t>. </a:t>
            </a:r>
            <a:r>
              <a:rPr lang="en-US" sz="2800" dirty="0" err="1">
                <a:latin typeface="Aptos"/>
                <a:ea typeface="+mj-lt"/>
                <a:cs typeface="+mj-lt"/>
              </a:rPr>
              <a:t>сухого</a:t>
            </a:r>
            <a:r>
              <a:rPr lang="en-US" sz="2800" dirty="0">
                <a:latin typeface="Aptos"/>
                <a:ea typeface="+mj-lt"/>
                <a:cs typeface="+mj-lt"/>
              </a:rPr>
              <a:t> </a:t>
            </a:r>
            <a:r>
              <a:rPr lang="en-US" sz="2800" dirty="0" err="1">
                <a:latin typeface="Aptos"/>
                <a:ea typeface="+mj-lt"/>
                <a:cs typeface="+mj-lt"/>
              </a:rPr>
              <a:t>душа</a:t>
            </a:r>
            <a:r>
              <a:rPr lang="en-US" sz="2800" dirty="0">
                <a:latin typeface="Aptos"/>
                <a:ea typeface="+mj-lt"/>
                <a:cs typeface="+mj-lt"/>
              </a:rPr>
              <a:t>. </a:t>
            </a:r>
            <a:endParaRPr lang="en-US" sz="2800" b="1" dirty="0">
              <a:latin typeface="Aptos"/>
            </a:endParaRPr>
          </a:p>
          <a:p>
            <a:pPr>
              <a:lnSpc>
                <a:spcPct val="80000"/>
              </a:lnSpc>
            </a:pPr>
            <a:endParaRPr lang="en-US" sz="4400" b="1" dirty="0">
              <a:latin typeface="Aptos"/>
            </a:endParaRPr>
          </a:p>
          <a:p>
            <a:pPr>
              <a:lnSpc>
                <a:spcPct val="80000"/>
              </a:lnSpc>
            </a:pP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62171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05C197B-9DA4-4144-9ACF-C8A63E380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12C85C5E-FBBF-4447-8558-B5C5E6DDF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6">
              <a:extLst>
                <a:ext uri="{FF2B5EF4-FFF2-40B4-BE49-F238E27FC236}">
                  <a16:creationId xmlns:a16="http://schemas.microsoft.com/office/drawing/2014/main" id="{B8635E97-E4CC-4738-9DEB-AE63C8D7A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0AAE46E8-D6BC-4A98-879A-0AFD8F6A4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C10A72EB-A452-4293-B377-47BABE721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A8101224-713E-4D28-B05A-CF0A56E59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10">
              <a:extLst>
                <a:ext uri="{FF2B5EF4-FFF2-40B4-BE49-F238E27FC236}">
                  <a16:creationId xmlns:a16="http://schemas.microsoft.com/office/drawing/2014/main" id="{BEA3F6E4-F1B7-4D2F-9652-3618CC720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8A6D6F82-752B-4ADD-A800-79D68A729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5B004FB3-6426-4503-AE95-EB15676E0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38553780-C865-46B3-BB91-D5DBB1102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2B3050C8-3614-4E89-9F1C-C67BB9CE5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72DBE2DE-87C7-4AB1-950E-DFCDC38F1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9AF3BC82-2F28-4798-8985-293584EA6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6180167F-2314-4D1E-A0A9-2809001EC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EFCBDF3C-AF82-4CF2-BF18-DD187C59F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57900165-1B44-4C5E-A251-41CB7195E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F2781377-E384-4B5A-9361-E72001D1A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C4D3DDE9-56C8-40A9-8971-128939F6B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F7481932-1601-4A58-843E-2FFF0FECF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2060039F-5F83-44FD-9BA2-92F3D6281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0388DF2-4BFA-41B2-B9DA-DA4786489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2C5F070-03F5-4DB1-AEFB-CF61484D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4C8523F4-682F-4D2B-95A0-D6400EC36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E08E735-8660-4B10-8380-EB1BB31F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9CB4B-C7CC-86E4-73B1-4FFF8719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077" y="5619449"/>
            <a:ext cx="9435152" cy="668195"/>
          </a:xfrm>
          <a:solidFill>
            <a:srgbClr val="FF0000"/>
          </a:solidFill>
        </p:spPr>
        <p:txBody>
          <a:bodyPr vert="horz" lIns="228600" tIns="228600" rIns="228600" bIns="0" rtlCol="0"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«</a:t>
            </a:r>
            <a:r>
              <a:rPr lang="en-US" b="1" dirty="0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Готовим</a:t>
            </a:r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для</a:t>
            </a:r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наших</a:t>
            </a:r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»!</a:t>
            </a:r>
            <a:b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</a:br>
            <a:endParaRPr lang="ru-RU" b="1">
              <a:solidFill>
                <a:schemeClr val="bg1"/>
              </a:solidFill>
              <a:latin typeface="Aptos"/>
            </a:endParaRPr>
          </a:p>
          <a:p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приготовление</a:t>
            </a:r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сухих</a:t>
            </a:r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пайков</a:t>
            </a:r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.</a:t>
            </a:r>
            <a:endParaRPr lang="en-US" b="1" dirty="0">
              <a:solidFill>
                <a:schemeClr val="bg1"/>
              </a:solidFill>
              <a:latin typeface="Aptos"/>
            </a:endParaRPr>
          </a:p>
          <a:p>
            <a:pPr>
              <a:lnSpc>
                <a:spcPct val="80000"/>
              </a:lnSpc>
            </a:pP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5" name="Рисунок 4" descr="Изображение выглядит как мультфильм,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810C48ED-B29A-E0D0-4409-48BE5B093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9" r="12368" b="1"/>
          <a:stretch/>
        </p:blipFill>
        <p:spPr>
          <a:xfrm>
            <a:off x="20" y="10"/>
            <a:ext cx="6055343" cy="5058947"/>
          </a:xfrm>
          <a:custGeom>
            <a:avLst/>
            <a:gdLst/>
            <a:ahLst/>
            <a:cxnLst/>
            <a:rect l="l" t="t" r="r" b="b"/>
            <a:pathLst>
              <a:path w="5997636" h="5058957">
                <a:moveTo>
                  <a:pt x="0" y="0"/>
                </a:moveTo>
                <a:lnTo>
                  <a:pt x="5997636" y="0"/>
                </a:lnTo>
                <a:lnTo>
                  <a:pt x="5997636" y="5054177"/>
                </a:lnTo>
                <a:lnTo>
                  <a:pt x="5313331" y="5058872"/>
                </a:lnTo>
                <a:cubicBezTo>
                  <a:pt x="3800480" y="5061253"/>
                  <a:pt x="2093145" y="5014406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  <p:pic>
        <p:nvPicPr>
          <p:cNvPr id="4" name="Объект 3" descr="Изображение выглядит как еда, конфета, Легкая закуск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07F3F889-C82D-FB87-9012-646E3183E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90"/>
          <a:stretch/>
        </p:blipFill>
        <p:spPr>
          <a:xfrm>
            <a:off x="6107162" y="10"/>
            <a:ext cx="6084838" cy="5051679"/>
          </a:xfrm>
          <a:custGeom>
            <a:avLst/>
            <a:gdLst/>
            <a:ahLst/>
            <a:cxnLst/>
            <a:rect l="l" t="t" r="r" b="b"/>
            <a:pathLst>
              <a:path w="6015566" h="5051689">
                <a:moveTo>
                  <a:pt x="0" y="0"/>
                </a:moveTo>
                <a:lnTo>
                  <a:pt x="6015566" y="0"/>
                </a:lnTo>
                <a:lnTo>
                  <a:pt x="6015566" y="259692"/>
                </a:lnTo>
                <a:lnTo>
                  <a:pt x="6015566" y="3542069"/>
                </a:lnTo>
                <a:lnTo>
                  <a:pt x="6015566" y="3734194"/>
                </a:lnTo>
                <a:lnTo>
                  <a:pt x="6015566" y="4710012"/>
                </a:lnTo>
                <a:lnTo>
                  <a:pt x="5937369" y="4718295"/>
                </a:lnTo>
                <a:cubicBezTo>
                  <a:pt x="3963074" y="4916244"/>
                  <a:pt x="2060718" y="5009247"/>
                  <a:pt x="577163" y="5041852"/>
                </a:cubicBezTo>
                <a:lnTo>
                  <a:pt x="0" y="505168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034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еда, конфета, Легкая закуск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EEFFCDD4-5E8C-AC45-AA1E-7FA4DE9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7287214-AC2C-461C-5289-3AB27451E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20621"/>
              </p:ext>
            </p:extLst>
          </p:nvPr>
        </p:nvGraphicFramePr>
        <p:xfrm>
          <a:off x="2230782" y="77304"/>
          <a:ext cx="7736748" cy="67039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915978">
                  <a:extLst>
                    <a:ext uri="{9D8B030D-6E8A-4147-A177-3AD203B41FA5}">
                      <a16:colId xmlns:a16="http://schemas.microsoft.com/office/drawing/2014/main" val="456448036"/>
                    </a:ext>
                  </a:extLst>
                </a:gridCol>
                <a:gridCol w="820770">
                  <a:extLst>
                    <a:ext uri="{9D8B030D-6E8A-4147-A177-3AD203B41FA5}">
                      <a16:colId xmlns:a16="http://schemas.microsoft.com/office/drawing/2014/main" val="13211910"/>
                    </a:ext>
                  </a:extLst>
                </a:gridCol>
              </a:tblGrid>
              <a:tr h="5797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Борщ </a:t>
                      </a:r>
                      <a:endParaRPr lang="ru-RU" sz="2000" b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7136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129022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Молочные каши</a:t>
                      </a:r>
                      <a:endParaRPr lang="ru-RU" sz="2000" b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3044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944244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Каша гречневая с мясом</a:t>
                      </a:r>
                      <a:endParaRPr lang="ru-RU" sz="2000" b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1093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7589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Каша гречневая с грибами, печенью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424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803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Куриный суп с лапшой</a:t>
                      </a:r>
                      <a:endParaRPr lang="ru-RU" sz="2000" b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2763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56643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Чай с ягодами, травами, лимоном и </a:t>
                      </a:r>
                      <a:r>
                        <a:rPr lang="ru-RU" sz="2000" b="1" i="0" u="none" strike="noStrike" noProof="0" dirty="0" err="1">
                          <a:solidFill>
                            <a:schemeClr val="bg1"/>
                          </a:solidFill>
                          <a:latin typeface="Aptos"/>
                        </a:rPr>
                        <a:t>тд</a:t>
                      </a: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 </a:t>
                      </a:r>
                      <a:endParaRPr lang="ru-RU" sz="2000" b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4457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811552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Рассольник</a:t>
                      </a:r>
                      <a:endParaRPr lang="ru-RU" sz="2000" b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200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11001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Картофельное пюре с копченостями</a:t>
                      </a:r>
                      <a:endParaRPr lang="ru-RU" sz="2000" b="1" dirty="0" err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5261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62824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Суп гороховый</a:t>
                      </a:r>
                      <a:endParaRPr lang="ru-RU" sz="2000" b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1995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76405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Омлет</a:t>
                      </a:r>
                      <a:endParaRPr lang="ru-RU" sz="2000" b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503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97833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i="0" u="none" strike="noStrike" noProof="0" dirty="0">
                          <a:solidFill>
                            <a:schemeClr val="bg1"/>
                          </a:solidFill>
                          <a:latin typeface="Aptos"/>
                        </a:rPr>
                        <a:t>Энергетические батончики</a:t>
                      </a:r>
                      <a:endParaRPr lang="ru-RU" sz="2000" b="1">
                        <a:solidFill>
                          <a:schemeClr val="bg1"/>
                        </a:solidFill>
                        <a:latin typeface="Aptos"/>
                      </a:endParaRP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ptos"/>
                        </a:rPr>
                        <a:t>997</a:t>
                      </a:r>
                    </a:p>
                  </a:txBody>
                  <a:tcPr marL="137160" marR="137160" marT="137160" marB="13716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21115">
                        <a:alpha val="7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49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74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90C9789-8898-4FEC-BED9-27A7D637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153D07-52E5-4D47-B7D3-59D3AE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27BE9E0-BC0A-4047-A9F3-FEE382941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516BE5-9FF5-4AEB-A961-87CAA86D7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D9AC01B-ED21-4897-8502-6C9F3C83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802488C1-A326-4736-9090-A782CE18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A19BF381-8A69-4838-985C-B6A75AB9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174A2B7-42B9-4604-ADB8-C0390ABD5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5597E73-3E99-4AA6-95B7-CCC340643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EC32C20-5ED7-4B71-84A2-33F1928D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CEB02A33-615B-47C2-A3A1-79CEFCE3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A817D172-34FE-44A0-8FE7-2DE53F95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015DF00F-1666-4048-817A-9598EB324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2CC138E0-9CAE-42D1-AEC0-4905ABBA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84BD67A0-AD60-4697-9B64-60CD44B2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F80EDFB0-2145-435B-90B7-DA5F2B635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4E59382-4DEE-4AC7-8446-2416D176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55D26D19-6E95-4DBB-9C93-34AF9AD16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EE5A8A25-AF2F-45A2-8C83-777501F6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5165BC0D-45A1-45A5-AAC9-6EEC27CF7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4F1DD539-EB18-4BEC-BF0D-106B762AE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Рисунок 1" descr="Изображение выглядит как Жестяная банка, Жестянка, в помещении,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A85BE242-4157-34BA-99A1-3DBAF4EC6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42" r="-1" b="18806"/>
          <a:stretch/>
        </p:blipFill>
        <p:spPr>
          <a:xfrm>
            <a:off x="-10277" y="10307"/>
            <a:ext cx="12191980" cy="685799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BF147E35-2CC4-4188-845B-72F2A29C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8" y="3330"/>
            <a:ext cx="12191839" cy="165463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E1BA36-FE85-1E7E-EE86-7C7EC6BD8BE2}"/>
              </a:ext>
            </a:extLst>
          </p:cNvPr>
          <p:cNvSpPr txBox="1">
            <a:spLocks/>
          </p:cNvSpPr>
          <p:nvPr/>
        </p:nvSpPr>
        <p:spPr>
          <a:xfrm>
            <a:off x="1506240" y="313568"/>
            <a:ext cx="8679915" cy="1004299"/>
          </a:xfrm>
          <a:prstGeom prst="rect">
            <a:avLst/>
          </a:prstGeom>
        </p:spPr>
        <p:txBody>
          <a:bodyPr vert="horz" lIns="228600" tIns="228600" rIns="228600" bIns="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«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Блиндажные</a:t>
            </a:r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 </a:t>
            </a:r>
            <a:r>
              <a:rPr lang="en-US" b="1" err="1">
                <a:solidFill>
                  <a:schemeClr val="bg1"/>
                </a:solidFill>
                <a:latin typeface="Aptos"/>
                <a:ea typeface="+mj-lt"/>
                <a:cs typeface="+mj-lt"/>
              </a:rPr>
              <a:t>свечи</a:t>
            </a:r>
            <a:r>
              <a:rPr lang="en-US" b="1" dirty="0">
                <a:solidFill>
                  <a:schemeClr val="bg1"/>
                </a:solidFill>
                <a:latin typeface="Aptos"/>
                <a:ea typeface="+mj-lt"/>
                <a:cs typeface="+mj-lt"/>
              </a:rPr>
              <a:t>».</a:t>
            </a:r>
            <a:endParaRPr lang="ru-RU" b="1" dirty="0">
              <a:solidFill>
                <a:schemeClr val="bg1"/>
              </a:solidFill>
              <a:latin typeface="Aptos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en-US" sz="5400">
              <a:solidFill>
                <a:srgbClr val="FFFE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643E6-2D9E-E685-4BD6-F5E62D1BEE5A}"/>
              </a:ext>
            </a:extLst>
          </p:cNvPr>
          <p:cNvSpPr txBox="1"/>
          <p:nvPr/>
        </p:nvSpPr>
        <p:spPr>
          <a:xfrm>
            <a:off x="2009350" y="815043"/>
            <a:ext cx="81709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Aptos"/>
              </a:rPr>
              <a:t>Волонетрами</a:t>
            </a:r>
            <a:r>
              <a:rPr lang="ru-RU" sz="2400" dirty="0">
                <a:solidFill>
                  <a:schemeClr val="bg1"/>
                </a:solidFill>
                <a:latin typeface="Aptos"/>
              </a:rPr>
              <a:t> было изготовлено и передано бойцам </a:t>
            </a:r>
            <a:endParaRPr lang="ru-RU" dirty="0">
              <a:solidFill>
                <a:schemeClr val="bg1"/>
              </a:solidFill>
              <a:latin typeface="Aptos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ptos"/>
              </a:rPr>
              <a:t>                          Более 1900 блиндажный свечей,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5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ождественская елка, в помещении, рождественские украшения, пол&#10;&#10;Автоматически созданное описание">
            <a:extLst>
              <a:ext uri="{FF2B5EF4-FFF2-40B4-BE49-F238E27FC236}">
                <a16:creationId xmlns:a16="http://schemas.microsoft.com/office/drawing/2014/main" id="{5D901DC5-7838-9EA3-42D6-6635D72A6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53" t="37214" r="95" b="20256"/>
          <a:stretch/>
        </p:blipFill>
        <p:spPr>
          <a:xfrm>
            <a:off x="-92343" y="-1496"/>
            <a:ext cx="12284444" cy="6913650"/>
          </a:xfrm>
          <a:prstGeom prst="rect">
            <a:avLst/>
          </a:prstGeom>
        </p:spPr>
      </p:pic>
      <p:sp>
        <p:nvSpPr>
          <p:cNvPr id="6" name="Rectangle 60">
            <a:extLst>
              <a:ext uri="{FF2B5EF4-FFF2-40B4-BE49-F238E27FC236}">
                <a16:creationId xmlns:a16="http://schemas.microsoft.com/office/drawing/2014/main" id="{94F7E5E2-41C0-21F2-E2CD-305B29094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71" y="2495141"/>
            <a:ext cx="12180795" cy="119080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800" b="1" dirty="0">
              <a:latin typeface="Aptos"/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EB549-1A16-5A42-7564-3F6ABC2BFF34}"/>
              </a:ext>
            </a:extLst>
          </p:cNvPr>
          <p:cNvSpPr txBox="1"/>
          <p:nvPr/>
        </p:nvSpPr>
        <p:spPr>
          <a:xfrm>
            <a:off x="-93326" y="2495915"/>
            <a:ext cx="12400606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ea typeface="+mn-lt"/>
                <a:cs typeface="+mn-lt"/>
              </a:rPr>
              <a:t>«</a:t>
            </a:r>
            <a:r>
              <a:rPr lang="en-US" sz="2800" b="1" dirty="0" err="1">
                <a:solidFill>
                  <a:srgbClr val="FFFFFF"/>
                </a:solidFill>
                <a:ea typeface="+mn-lt"/>
                <a:cs typeface="+mn-lt"/>
              </a:rPr>
              <a:t>Вяжем</a:t>
            </a:r>
            <a:r>
              <a:rPr lang="en-US" sz="2800" b="1" dirty="0">
                <a:solidFill>
                  <a:srgbClr val="FFFFFF"/>
                </a:solidFill>
                <a:ea typeface="+mn-lt"/>
                <a:cs typeface="+mn-lt"/>
              </a:rPr>
              <a:t> и </a:t>
            </a:r>
            <a:r>
              <a:rPr lang="en-US" sz="2800" b="1" dirty="0" err="1">
                <a:solidFill>
                  <a:srgbClr val="FFFFFF"/>
                </a:solidFill>
                <a:ea typeface="+mn-lt"/>
                <a:cs typeface="+mn-lt"/>
              </a:rPr>
              <a:t>шьем</a:t>
            </a:r>
            <a:r>
              <a:rPr lang="en-US" sz="28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800" b="1" dirty="0" err="1">
                <a:solidFill>
                  <a:srgbClr val="FFFFFF"/>
                </a:solidFill>
                <a:ea typeface="+mn-lt"/>
                <a:cs typeface="+mn-lt"/>
              </a:rPr>
              <a:t>для</a:t>
            </a:r>
            <a:r>
              <a:rPr lang="en-US" sz="2800" b="1" dirty="0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en-US" sz="2800" b="1" dirty="0" err="1">
                <a:solidFill>
                  <a:srgbClr val="FFFFFF"/>
                </a:solidFill>
                <a:ea typeface="+mn-lt"/>
                <a:cs typeface="+mn-lt"/>
              </a:rPr>
              <a:t>наших</a:t>
            </a:r>
            <a:r>
              <a:rPr lang="en-US" sz="2800" b="1" dirty="0">
                <a:solidFill>
                  <a:srgbClr val="FFFFFF"/>
                </a:solidFill>
                <a:ea typeface="+mn-lt"/>
                <a:cs typeface="+mn-lt"/>
              </a:rPr>
              <a:t>»</a:t>
            </a:r>
            <a:br>
              <a:rPr lang="en-US" sz="2800" b="1" dirty="0">
                <a:solidFill>
                  <a:srgbClr val="FFFFFF"/>
                </a:solidFill>
                <a:ea typeface="+mn-lt"/>
                <a:cs typeface="+mn-lt"/>
              </a:rPr>
            </a:b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Так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же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наши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рукодельницы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вяжут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"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носочки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"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для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раненных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бойцов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с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разыми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видами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ампутации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рук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Aptos"/>
                <a:ea typeface="+mn-lt"/>
                <a:cs typeface="+mn-lt"/>
              </a:rPr>
              <a:t>ног</a:t>
            </a:r>
            <a:r>
              <a:rPr lang="en-US" sz="2000" dirty="0">
                <a:solidFill>
                  <a:schemeClr val="bg1"/>
                </a:solidFill>
                <a:latin typeface="Aptos"/>
                <a:ea typeface="+mn-lt"/>
                <a:cs typeface="+mn-lt"/>
              </a:rPr>
              <a:t>.</a:t>
            </a:r>
            <a:endParaRPr lang="ru-RU" sz="2000" dirty="0">
              <a:solidFill>
                <a:schemeClr val="bg1"/>
              </a:solidFill>
              <a:latin typeface="Aptos"/>
            </a:endParaRPr>
          </a:p>
          <a:p>
            <a:endParaRPr lang="en-US" sz="28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57798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19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Atlas</vt:lpstr>
      <vt:lpstr>Общественно полезный благотворительный фонд гуманитарной помощи военнослужащим  " Сокол и Ангелы "  Волонтерское движение - " Наши - это МЫ! " </vt:lpstr>
      <vt:lpstr>Презентация PowerPoint</vt:lpstr>
      <vt:lpstr>«Маскировочные сети» </vt:lpstr>
      <vt:lpstr>Презентация PowerPoint</vt:lpstr>
      <vt:lpstr>«Изготовление армейского сухого душа»  было изготовлено 6 000 шт. сухого душа.   </vt:lpstr>
      <vt:lpstr>«Готовим для наших»!  приготовление сухих пайков.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972</cp:revision>
  <dcterms:created xsi:type="dcterms:W3CDTF">2024-02-24T18:56:22Z</dcterms:created>
  <dcterms:modified xsi:type="dcterms:W3CDTF">2024-09-07T16:26:36Z</dcterms:modified>
</cp:coreProperties>
</file>