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797675" cy="9872663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Roboto" charset="0"/>
      <p:regular r:id="rId16"/>
      <p:bold r:id="rId17"/>
      <p:italic r:id="rId18"/>
      <p:boldItalic r:id="rId19"/>
    </p:embeddedFont>
    <p:embeddedFont>
      <p:font typeface="Montserrat" charset="-52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O5pCzbikplFHiJs54w7oBhxnu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96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0425"/>
            <a:ext cx="4532000" cy="3702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689500"/>
            <a:ext cx="5438125" cy="444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689500"/>
            <a:ext cx="5438125" cy="444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79750" y="4689500"/>
            <a:ext cx="5438125" cy="444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79750" y="4689500"/>
            <a:ext cx="5438125" cy="444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79750" y="4689500"/>
            <a:ext cx="5438125" cy="444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79750" y="4689500"/>
            <a:ext cx="5438125" cy="444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79750" y="4689500"/>
            <a:ext cx="5438125" cy="444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79750" y="4689500"/>
            <a:ext cx="5438125" cy="444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79750" y="4689500"/>
            <a:ext cx="5438125" cy="444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79750" y="4689500"/>
            <a:ext cx="5438125" cy="444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npriroda.cap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brazov.cap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ru-RU" dirty="0">
                <a:latin typeface="Roboto" charset="0"/>
                <a:ea typeface="Roboto" charset="0"/>
                <a:cs typeface="Montserrat"/>
                <a:sym typeface="Montserrat"/>
              </a:rPr>
              <a:t>СОДЕРЖАНИЕ</a:t>
            </a:r>
            <a:endParaRPr>
              <a:latin typeface="Roboto" charset="0"/>
              <a:ea typeface="Roboto" charset="0"/>
              <a:cs typeface="Montserrat"/>
              <a:sym typeface="Montserrat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 smtClean="0">
                <a:latin typeface="Roboto" charset="0"/>
                <a:ea typeface="Roboto" charset="0"/>
                <a:cs typeface="Montserrat"/>
                <a:sym typeface="Montserrat"/>
              </a:rPr>
              <a:t>1. Описание </a:t>
            </a:r>
            <a:r>
              <a:rPr lang="ru-RU" sz="2800" dirty="0">
                <a:latin typeface="Roboto" charset="0"/>
                <a:ea typeface="Roboto" charset="0"/>
                <a:cs typeface="Montserrat"/>
                <a:sym typeface="Montserrat"/>
              </a:rPr>
              <a:t>проблемы</a:t>
            </a:r>
            <a:endParaRPr>
              <a:latin typeface="Roboto" charset="0"/>
              <a:ea typeface="Roboto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 smtClean="0">
                <a:latin typeface="Roboto" charset="0"/>
                <a:ea typeface="Roboto" charset="0"/>
                <a:cs typeface="Montserrat"/>
                <a:sym typeface="Montserrat"/>
              </a:rPr>
              <a:t>2. </a:t>
            </a:r>
            <a:r>
              <a:rPr lang="ru-RU" sz="2800" dirty="0" err="1" smtClean="0">
                <a:latin typeface="Roboto" charset="0"/>
                <a:ea typeface="Roboto" charset="0"/>
                <a:cs typeface="Montserrat"/>
                <a:sym typeface="Montserrat"/>
              </a:rPr>
              <a:t>Стейкхолдеры</a:t>
            </a:r>
            <a:r>
              <a:rPr lang="ru-RU" sz="2800" dirty="0" smtClean="0">
                <a:latin typeface="Roboto" charset="0"/>
                <a:ea typeface="Roboto" charset="0"/>
                <a:cs typeface="Montserrat"/>
                <a:sym typeface="Montserrat"/>
              </a:rPr>
              <a:t> </a:t>
            </a:r>
            <a:endParaRPr>
              <a:latin typeface="Roboto" charset="0"/>
              <a:ea typeface="Roboto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 smtClean="0">
                <a:latin typeface="Roboto" charset="0"/>
                <a:ea typeface="Roboto" charset="0"/>
                <a:cs typeface="Montserrat"/>
                <a:sym typeface="Montserrat"/>
              </a:rPr>
              <a:t>3. Целевое </a:t>
            </a:r>
            <a:r>
              <a:rPr lang="ru-RU" sz="2800" dirty="0">
                <a:latin typeface="Roboto" charset="0"/>
                <a:ea typeface="Roboto" charset="0"/>
                <a:cs typeface="Montserrat"/>
                <a:sym typeface="Montserrat"/>
              </a:rPr>
              <a:t>состояние</a:t>
            </a:r>
            <a:endParaRPr>
              <a:latin typeface="Roboto" charset="0"/>
              <a:ea typeface="Roboto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 smtClean="0">
                <a:latin typeface="Roboto" charset="0"/>
                <a:ea typeface="Roboto" charset="0"/>
                <a:cs typeface="Montserrat"/>
                <a:sym typeface="Montserrat"/>
              </a:rPr>
              <a:t>4. Решение</a:t>
            </a:r>
            <a:endParaRPr>
              <a:latin typeface="Roboto" charset="0"/>
              <a:ea typeface="Roboto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 smtClean="0">
                <a:latin typeface="Roboto" charset="0"/>
                <a:ea typeface="Roboto" charset="0"/>
                <a:cs typeface="Montserrat"/>
                <a:sym typeface="Montserrat"/>
              </a:rPr>
              <a:t>5. Оценка </a:t>
            </a:r>
            <a:r>
              <a:rPr lang="ru-RU" sz="2800" dirty="0">
                <a:latin typeface="Roboto" charset="0"/>
                <a:ea typeface="Roboto" charset="0"/>
                <a:cs typeface="Montserrat"/>
                <a:sym typeface="Montserrat"/>
              </a:rPr>
              <a:t>инвестиций</a:t>
            </a:r>
            <a:endParaRPr>
              <a:latin typeface="Roboto" charset="0"/>
              <a:ea typeface="Roboto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 smtClean="0">
                <a:latin typeface="Roboto" charset="0"/>
                <a:ea typeface="Roboto" charset="0"/>
                <a:cs typeface="Montserrat"/>
                <a:sym typeface="Montserrat"/>
              </a:rPr>
              <a:t>6. Запрос </a:t>
            </a:r>
            <a:r>
              <a:rPr lang="ru-RU" sz="2800" dirty="0">
                <a:latin typeface="Roboto" charset="0"/>
                <a:ea typeface="Roboto" charset="0"/>
                <a:cs typeface="Montserrat"/>
                <a:sym typeface="Montserrat"/>
              </a:rPr>
              <a:t>на ресурсы</a:t>
            </a:r>
            <a:endParaRPr>
              <a:latin typeface="Roboto" charset="0"/>
              <a:ea typeface="Roboto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 smtClean="0">
                <a:latin typeface="Roboto" charset="0"/>
                <a:ea typeface="Roboto" charset="0"/>
                <a:cs typeface="Montserrat"/>
                <a:sym typeface="Montserrat"/>
              </a:rPr>
              <a:t>7. Планирование </a:t>
            </a:r>
            <a:r>
              <a:rPr lang="ru-RU" sz="2800" dirty="0">
                <a:latin typeface="Roboto" charset="0"/>
                <a:ea typeface="Roboto" charset="0"/>
                <a:cs typeface="Montserrat"/>
                <a:sym typeface="Montserrat"/>
              </a:rPr>
              <a:t>и внедрение</a:t>
            </a:r>
            <a:endParaRPr>
              <a:latin typeface="Roboto" charset="0"/>
              <a:ea typeface="Roboto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2262"/>
            <a:ext cx="12192000" cy="7290262"/>
          </a:xfrm>
          <a:prstGeom prst="rect">
            <a:avLst/>
          </a:prstGeom>
        </p:spPr>
      </p:pic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838200" y="365760"/>
            <a:ext cx="10515600" cy="28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ru-RU" dirty="0">
                <a:latin typeface="Roboto" charset="0"/>
                <a:ea typeface="Roboto" charset="0"/>
                <a:cs typeface="Montserrat"/>
                <a:sym typeface="Montserrat"/>
              </a:rPr>
              <a:t>ОПИСАНИЕ ПРОБЛЕМЫ</a:t>
            </a:r>
            <a:br>
              <a:rPr lang="ru-RU" dirty="0">
                <a:latin typeface="Roboto" charset="0"/>
                <a:ea typeface="Roboto" charset="0"/>
                <a:cs typeface="Montserrat"/>
                <a:sym typeface="Montserrat"/>
              </a:rPr>
            </a:br>
            <a:r>
              <a:rPr lang="ru-RU" dirty="0">
                <a:latin typeface="Roboto" charset="0"/>
                <a:ea typeface="Roboto" charset="0"/>
                <a:cs typeface="Montserrat"/>
                <a:sym typeface="Montserrat"/>
              </a:rPr>
              <a:t/>
            </a:r>
            <a:br>
              <a:rPr lang="ru-RU" dirty="0">
                <a:latin typeface="Roboto" charset="0"/>
                <a:ea typeface="Roboto" charset="0"/>
                <a:cs typeface="Montserrat"/>
                <a:sym typeface="Montserrat"/>
              </a:rPr>
            </a:br>
            <a:r>
              <a:rPr lang="ru-RU" b="1" dirty="0">
                <a:latin typeface="Roboto" charset="0"/>
                <a:ea typeface="Roboto" charset="0"/>
                <a:cs typeface="Montserrat"/>
                <a:sym typeface="Montserrat"/>
              </a:rPr>
              <a:t>Отсутствие центра для практики и консультации по РСО</a:t>
            </a:r>
            <a:endParaRPr b="1">
              <a:latin typeface="Roboto" charset="0"/>
              <a:ea typeface="Roboto" charset="0"/>
              <a:cs typeface="Montserrat"/>
              <a:sym typeface="Montserrat"/>
            </a:endParaRPr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838200" y="3241963"/>
            <a:ext cx="10515600" cy="267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Roboto" charset="0"/>
                <a:ea typeface="Roboto" charset="0"/>
                <a:cs typeface="Montserrat"/>
                <a:sym typeface="Montserrat"/>
              </a:rPr>
              <a:t>Нет возможности практики и консультации по РСО в любое удобное для жителей время.</a:t>
            </a:r>
            <a:endParaRPr lang="en-US" sz="2000" dirty="0">
              <a:latin typeface="Roboto" charset="0"/>
              <a:ea typeface="Roboto" charset="0"/>
              <a:cs typeface="Montserrat"/>
              <a:sym typeface="Montserra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Roboto" charset="0"/>
                <a:ea typeface="Roboto" charset="0"/>
                <a:cs typeface="Montserrat"/>
                <a:sym typeface="Montserrat"/>
              </a:rPr>
              <a:t>Сложность проведения экологических акций при неблагоприятных погодных условиях</a:t>
            </a:r>
            <a:r>
              <a:rPr lang="en-US" sz="2000" dirty="0">
                <a:latin typeface="Roboto" charset="0"/>
                <a:ea typeface="Roboto" charset="0"/>
                <a:cs typeface="Montserrat"/>
                <a:sym typeface="Montserrat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Roboto" charset="0"/>
                <a:ea typeface="Roboto" charset="0"/>
                <a:cs typeface="Montserrat"/>
                <a:sym typeface="Montserrat"/>
              </a:rPr>
              <a:t>Сложно разъяснить цели и задачи Национального Проекта «Экология».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latin typeface="Roboto" charset="0"/>
                <a:ea typeface="Roboto" charset="0"/>
                <a:cs typeface="Arial"/>
                <a:sym typeface="Arial"/>
              </a:rPr>
              <a:t>Отсутствие возможности сбора единомышленников для планирования и реализации проектов в рамках национального проекта Экология.</a:t>
            </a:r>
            <a:endParaRPr sz="2000">
              <a:latin typeface="Roboto" charset="0"/>
              <a:ea typeface="Roboto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ентр рсо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280" y="33528"/>
            <a:ext cx="12192000" cy="6790943"/>
          </a:xfrm>
          <a:prstGeom prst="rect">
            <a:avLst/>
          </a:prstGeom>
        </p:spPr>
      </p:pic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332509" y="548640"/>
            <a:ext cx="5835535" cy="114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ru-RU" sz="4400" dirty="0">
                <a:latin typeface="Roboto" charset="0"/>
                <a:ea typeface="Roboto" charset="0"/>
                <a:cs typeface="Montserrat"/>
                <a:sym typeface="Montserrat"/>
              </a:rPr>
              <a:t>СТЕЙКХОЛДЕРЫ</a:t>
            </a:r>
            <a:endParaRPr>
              <a:latin typeface="Roboto" charset="0"/>
              <a:ea typeface="Roboto" charset="0"/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465512" y="1479664"/>
            <a:ext cx="5419899" cy="430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00" dirty="0">
              <a:latin typeface="Roboto" charset="0"/>
              <a:ea typeface="Roboto" charset="0"/>
              <a:cs typeface="Montserrat"/>
              <a:sym typeface="Montserrat"/>
            </a:endParaRPr>
          </a:p>
          <a:p>
            <a:pPr marL="228600" indent="-228600">
              <a:lnSpc>
                <a:spcPct val="140000"/>
              </a:lnSpc>
              <a:spcBef>
                <a:spcPts val="0"/>
              </a:spcBef>
              <a:buSzPts val="275"/>
              <a:buNone/>
            </a:pPr>
            <a:r>
              <a:rPr lang="ru-RU" sz="1600" b="1" dirty="0">
                <a:sym typeface="Montserrat"/>
              </a:rPr>
              <a:t>Горожане с активной жизненной позицией</a:t>
            </a:r>
            <a:r>
              <a:rPr lang="ru-RU" sz="1600" dirty="0">
                <a:sym typeface="Montserrat"/>
              </a:rPr>
              <a:t>, в возрасте </a:t>
            </a:r>
          </a:p>
          <a:p>
            <a:pPr marL="22860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ru-RU" sz="1600" dirty="0">
                <a:sym typeface="Montserrat"/>
              </a:rPr>
              <a:t>от 20 до 45 лет, есть семья, дети. </a:t>
            </a:r>
            <a:endParaRPr sz="1600" dirty="0">
              <a:sym typeface="Montserrat"/>
            </a:endParaRPr>
          </a:p>
          <a:p>
            <a:pPr marL="0" lvl="0" indent="0" algn="l" rtl="0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-RU" sz="1600" b="1" dirty="0">
                <a:sym typeface="Montserrat"/>
              </a:rPr>
              <a:t>ИНТЕРЕСЫ  </a:t>
            </a: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-RU" sz="1600" dirty="0">
                <a:sym typeface="Montserrat"/>
              </a:rPr>
              <a:t>ЗОЖ. Безопасная жизнь в городе. Экология. Воспитание детей. Ответственное потребление.</a:t>
            </a:r>
            <a:endParaRPr sz="1600" dirty="0">
              <a:sym typeface="Montserrat"/>
            </a:endParaRPr>
          </a:p>
          <a:p>
            <a:pPr marL="0" indent="0">
              <a:lnSpc>
                <a:spcPct val="140000"/>
              </a:lnSpc>
              <a:spcBef>
                <a:spcPts val="600"/>
              </a:spcBef>
              <a:buSzPts val="275"/>
              <a:buNone/>
            </a:pPr>
            <a:endParaRPr lang="ru-RU" sz="1200" b="1" dirty="0">
              <a:highlight>
                <a:srgbClr val="FEFEFE"/>
              </a:highlight>
              <a:latin typeface="Roboto" charset="0"/>
              <a:ea typeface="Roboto" charset="0"/>
              <a:cs typeface="Montserrat"/>
              <a:sym typeface="Montserrat"/>
            </a:endParaRPr>
          </a:p>
          <a:p>
            <a:pPr marL="0" indent="0">
              <a:lnSpc>
                <a:spcPct val="140000"/>
              </a:lnSpc>
              <a:spcBef>
                <a:spcPts val="600"/>
              </a:spcBef>
              <a:buSzPts val="275"/>
              <a:buNone/>
            </a:pPr>
            <a:r>
              <a:rPr lang="ru-RU" sz="1600" dirty="0">
                <a:sym typeface="Montserrat"/>
              </a:rPr>
              <a:t>Более узко</a:t>
            </a:r>
          </a:p>
          <a:p>
            <a:pPr marL="228600" indent="-228600">
              <a:lnSpc>
                <a:spcPct val="140000"/>
              </a:lnSpc>
              <a:spcBef>
                <a:spcPts val="0"/>
              </a:spcBef>
              <a:buSzPts val="275"/>
              <a:buFont typeface="+mj-lt"/>
              <a:buAutoNum type="arabicPeriod"/>
            </a:pPr>
            <a:r>
              <a:rPr lang="ru-RU" sz="1600" b="1" dirty="0" err="1">
                <a:sym typeface="Montserrat"/>
              </a:rPr>
              <a:t>Экоактивисты</a:t>
            </a:r>
            <a:r>
              <a:rPr lang="ru-RU" sz="1600" dirty="0">
                <a:sym typeface="Montserrat"/>
              </a:rPr>
              <a:t> как лидеры изменений</a:t>
            </a:r>
          </a:p>
          <a:p>
            <a:pPr marL="228600" indent="-228600">
              <a:lnSpc>
                <a:spcPct val="140000"/>
              </a:lnSpc>
              <a:spcBef>
                <a:spcPts val="0"/>
              </a:spcBef>
              <a:buSzPts val="275"/>
              <a:buFont typeface="+mj-lt"/>
              <a:buAutoNum type="arabicPeriod"/>
            </a:pPr>
            <a:r>
              <a:rPr lang="ru-RU" sz="14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Министерство природных ресурсов и экологии Чувашской Республики</a:t>
            </a:r>
            <a:r>
              <a:rPr lang="ru-RU" sz="14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dirty="0">
                <a:sym typeface="Montserrat"/>
              </a:rPr>
              <a:t>проводник изменений согласно Национального Проекта «Экология»</a:t>
            </a:r>
            <a:endParaRPr sz="1600" dirty="0">
              <a:sym typeface="Montserrat"/>
            </a:endParaRPr>
          </a:p>
          <a:p>
            <a:pPr marL="228600" lvl="0" indent="-508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100" b="1" dirty="0">
              <a:solidFill>
                <a:srgbClr val="439ED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ru-RU" dirty="0">
                <a:latin typeface="Roboto" charset="0"/>
                <a:ea typeface="Roboto" charset="0"/>
                <a:cs typeface="Montserrat"/>
                <a:sym typeface="Montserrat"/>
              </a:rPr>
              <a:t>ЦЕЛЕВОЕ СОСТОЯНИЕ</a:t>
            </a:r>
            <a:endParaRPr>
              <a:latin typeface="Roboto" charset="0"/>
              <a:ea typeface="Roboto" charset="0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ru-RU" dirty="0">
                <a:latin typeface="Roboto" charset="0"/>
                <a:ea typeface="Roboto" charset="0"/>
                <a:cs typeface="Montserrat"/>
                <a:sym typeface="Montserrat"/>
              </a:rPr>
              <a:t>Неизвестность</a:t>
            </a:r>
            <a:endParaRPr>
              <a:latin typeface="Roboto" charset="0"/>
              <a:ea typeface="Roboto" charset="0"/>
              <a:cs typeface="Montserrat"/>
              <a:sym typeface="Montserrat"/>
            </a:endParaRPr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indent="-172085">
              <a:spcBef>
                <a:spcPts val="0"/>
              </a:spcBef>
              <a:buSzPct val="100000"/>
              <a:buNone/>
            </a:pPr>
            <a:r>
              <a:rPr lang="ru-RU" sz="2200" dirty="0">
                <a:latin typeface="Montserrat"/>
                <a:ea typeface="Montserrat"/>
                <a:cs typeface="Montserrat"/>
                <a:sym typeface="Montserrat"/>
              </a:rPr>
              <a:t>Если будет Центр РСО, то:</a:t>
            </a:r>
          </a:p>
          <a:p>
            <a:pPr marL="639762" lvl="1" indent="-172085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Не зависим от погодных условий, </a:t>
            </a:r>
          </a:p>
          <a:p>
            <a:pPr marL="639762" lvl="1" indent="-172085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Можем проводить экскурсии для учащихся и планировать учебную деятельность</a:t>
            </a:r>
          </a:p>
          <a:p>
            <a:pPr marL="639762" lvl="1" indent="-172085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Стабильно работаем с </a:t>
            </a: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населением</a:t>
            </a:r>
            <a:endParaRPr lang="ru-RU"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39762" lvl="1" indent="-172085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ru-RU" sz="2000" dirty="0" smtClean="0">
                <a:latin typeface="Montserrat"/>
                <a:ea typeface="Montserrat"/>
                <a:cs typeface="Montserrat"/>
                <a:sym typeface="Montserrat"/>
              </a:rPr>
              <a:t>Развивать 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Центр </a:t>
            </a:r>
            <a:r>
              <a:rPr lang="ru-RU" sz="2000" dirty="0" err="1">
                <a:latin typeface="Montserrat"/>
                <a:ea typeface="Montserrat"/>
                <a:cs typeface="Montserrat"/>
                <a:sym typeface="Montserrat"/>
              </a:rPr>
              <a:t>экотуризма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 и приглашаем волонтеров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182562" lvl="0" indent="-1720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buNone/>
            </a:pPr>
            <a:r>
              <a:rPr lang="ru-RU" sz="2200" b="1" dirty="0">
                <a:latin typeface="Montserrat"/>
                <a:ea typeface="Montserrat"/>
                <a:cs typeface="Montserrat"/>
                <a:sym typeface="Montserrat"/>
              </a:rPr>
              <a:t>КРИТЕРИИ ПОЛЬЗЫ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  <a:p>
            <a:pPr marL="182562" lvl="0" indent="-17208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200" dirty="0">
                <a:latin typeface="Montserrat"/>
                <a:ea typeface="Montserrat"/>
                <a:cs typeface="Montserrat"/>
                <a:sym typeface="Montserrat"/>
              </a:rPr>
              <a:t>Увеличение количества: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556578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ru-RU" sz="2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200" dirty="0" smtClean="0">
                <a:latin typeface="Montserrat"/>
                <a:ea typeface="Montserrat"/>
                <a:cs typeface="Montserrat"/>
                <a:sym typeface="Montserrat"/>
              </a:rPr>
              <a:t>активных </a:t>
            </a:r>
            <a:r>
              <a:rPr lang="ru-RU" sz="2200" dirty="0">
                <a:latin typeface="Montserrat"/>
                <a:ea typeface="Montserrat"/>
                <a:cs typeface="Montserrat"/>
                <a:sym typeface="Montserrat"/>
              </a:rPr>
              <a:t>домохозяйств и организаций, использующих РСО </a:t>
            </a:r>
            <a:r>
              <a:rPr lang="ru-RU" sz="2200" dirty="0" smtClean="0">
                <a:latin typeface="Montserrat"/>
                <a:ea typeface="Montserrat"/>
                <a:cs typeface="Montserrat"/>
                <a:sym typeface="Montserrat"/>
              </a:rPr>
              <a:t>– не менее 800 участников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556578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ru-RU" sz="2200" dirty="0" smtClean="0">
                <a:latin typeface="Montserrat"/>
                <a:ea typeface="Montserrat"/>
                <a:cs typeface="Montserrat"/>
                <a:sym typeface="Montserrat"/>
              </a:rPr>
              <a:t>Увеличение сбора вторсырья до 3 тонн ежемесячно.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24471"/>
          </a:xfrm>
          <a:prstGeom prst="rect">
            <a:avLst/>
          </a:prstGeom>
        </p:spPr>
      </p:pic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498764" y="103300"/>
            <a:ext cx="1077946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ru-RU" dirty="0">
                <a:latin typeface="Roboto" charset="0"/>
                <a:ea typeface="Roboto" charset="0"/>
                <a:cs typeface="Montserrat"/>
                <a:sym typeface="Montserrat"/>
              </a:rPr>
              <a:t>РЕШЕНИЕ – ЦЕНТР РСО</a:t>
            </a:r>
            <a:endParaRPr>
              <a:latin typeface="Roboto" charset="0"/>
              <a:ea typeface="Roboto" charset="0"/>
              <a:cs typeface="Montserrat"/>
              <a:sym typeface="Montserrat"/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441475" y="1152449"/>
            <a:ext cx="11234100" cy="504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-RU" sz="8000" dirty="0">
                <a:latin typeface="Roboto" charset="0"/>
                <a:ea typeface="Roboto" charset="0"/>
                <a:sym typeface="Montserrat"/>
              </a:rPr>
              <a:t>Это возможность сдать вторсырье, будучи уверенным, что оно точно идет на переработку. </a:t>
            </a:r>
            <a:r>
              <a:rPr lang="en-US" sz="8000" dirty="0">
                <a:latin typeface="Roboto" charset="0"/>
                <a:ea typeface="Roboto" charset="0"/>
                <a:sym typeface="Montserrat"/>
              </a:rPr>
              <a:t> </a:t>
            </a:r>
            <a:r>
              <a:rPr lang="ru-RU" sz="8000" dirty="0">
                <a:latin typeface="Roboto" charset="0"/>
                <a:ea typeface="Roboto" charset="0"/>
                <a:sym typeface="Montserrat"/>
              </a:rPr>
              <a:t>Мы планируем совершенствовать деятельность организации и принимать вторсырье на  постоянной основе на оборудованных мобильных акциях.</a:t>
            </a:r>
            <a:endParaRPr sz="8000">
              <a:latin typeface="Roboto" charset="0"/>
              <a:ea typeface="Roboto" charset="0"/>
              <a:sym typeface="Montserrat"/>
            </a:endParaRPr>
          </a:p>
          <a:p>
            <a:pPr marL="0" lvl="0" indent="0" algn="l" rtl="0">
              <a:lnSpc>
                <a:spcPct val="17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-RU" sz="7200" dirty="0">
                <a:latin typeface="Roboto" charset="0"/>
                <a:ea typeface="Roboto" charset="0"/>
                <a:sym typeface="Montserrat"/>
              </a:rPr>
              <a:t>ОСНОВНЫЕ ЭТАПЫ</a:t>
            </a:r>
            <a:endParaRPr sz="7200">
              <a:latin typeface="Roboto" charset="0"/>
              <a:ea typeface="Roboto" charset="0"/>
              <a:sym typeface="Montserrat"/>
            </a:endParaRPr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ru-RU" sz="7200" b="1" dirty="0">
                <a:latin typeface="Roboto" charset="0"/>
                <a:ea typeface="Roboto" charset="0"/>
                <a:sym typeface="Montserrat"/>
              </a:rPr>
              <a:t>Основной</a:t>
            </a:r>
            <a:r>
              <a:rPr lang="ru-RU" sz="7200" dirty="0">
                <a:latin typeface="Roboto" charset="0"/>
                <a:ea typeface="Roboto" charset="0"/>
                <a:sym typeface="Montserrat"/>
              </a:rPr>
              <a:t>: Подготовить площадки для сбора вторсырья у населения </a:t>
            </a:r>
          </a:p>
          <a:p>
            <a:pPr lvl="1" indent="-317500">
              <a:lnSpc>
                <a:spcPct val="170000"/>
              </a:lnSpc>
              <a:spcBef>
                <a:spcPts val="0"/>
              </a:spcBef>
              <a:buSzPct val="100000"/>
            </a:pPr>
            <a:r>
              <a:rPr lang="ru-RU" sz="7200" dirty="0">
                <a:latin typeface="Roboto" charset="0"/>
                <a:ea typeface="Roboto" charset="0"/>
                <a:sym typeface="Montserrat"/>
              </a:rPr>
              <a:t>В рамках </a:t>
            </a:r>
            <a:r>
              <a:rPr lang="ru-RU" sz="7200" dirty="0" smtClean="0">
                <a:latin typeface="Roboto" charset="0"/>
                <a:ea typeface="Roboto" charset="0"/>
                <a:sym typeface="Montserrat"/>
              </a:rPr>
              <a:t>грантов </a:t>
            </a:r>
            <a:r>
              <a:rPr lang="ru-RU" sz="7200" dirty="0">
                <a:latin typeface="Roboto" charset="0"/>
                <a:ea typeface="Roboto" charset="0"/>
                <a:sym typeface="Montserrat"/>
              </a:rPr>
              <a:t>оборудованы </a:t>
            </a:r>
            <a:r>
              <a:rPr lang="ru-RU" sz="7200" dirty="0" smtClean="0">
                <a:latin typeface="Roboto" charset="0"/>
                <a:ea typeface="Roboto" charset="0"/>
                <a:sym typeface="Montserrat"/>
              </a:rPr>
              <a:t>4 </a:t>
            </a:r>
            <a:r>
              <a:rPr lang="ru-RU" sz="7200" dirty="0">
                <a:latin typeface="Roboto" charset="0"/>
                <a:ea typeface="Roboto" charset="0"/>
                <a:sym typeface="Montserrat"/>
              </a:rPr>
              <a:t>из </a:t>
            </a:r>
            <a:r>
              <a:rPr lang="ru-RU" sz="7200" dirty="0" smtClean="0">
                <a:latin typeface="Roboto" charset="0"/>
                <a:ea typeface="Roboto" charset="0"/>
                <a:sym typeface="Montserrat"/>
              </a:rPr>
              <a:t>36 </a:t>
            </a:r>
            <a:r>
              <a:rPr lang="ru-RU" sz="7200" dirty="0">
                <a:latin typeface="Roboto" charset="0"/>
                <a:ea typeface="Roboto" charset="0"/>
                <a:sym typeface="Montserrat"/>
              </a:rPr>
              <a:t>организуемых площадок.</a:t>
            </a:r>
            <a:endParaRPr sz="7200">
              <a:latin typeface="Roboto" charset="0"/>
              <a:ea typeface="Roboto" charset="0"/>
              <a:sym typeface="Montserrat"/>
            </a:endParaRPr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ru-RU" sz="7200" b="1" dirty="0">
                <a:latin typeface="Roboto" charset="0"/>
                <a:ea typeface="Roboto" charset="0"/>
                <a:sym typeface="Montserrat"/>
              </a:rPr>
              <a:t>Технический и </a:t>
            </a:r>
            <a:r>
              <a:rPr lang="ru-RU" sz="7200" b="1" dirty="0" err="1">
                <a:latin typeface="Roboto" charset="0"/>
                <a:ea typeface="Roboto" charset="0"/>
                <a:sym typeface="Montserrat"/>
              </a:rPr>
              <a:t>логистический</a:t>
            </a:r>
            <a:r>
              <a:rPr lang="ru-RU" sz="7200" dirty="0">
                <a:latin typeface="Roboto" charset="0"/>
                <a:ea typeface="Roboto" charset="0"/>
                <a:sym typeface="Montserrat"/>
              </a:rPr>
              <a:t>: аренда склада и оборудование</a:t>
            </a:r>
          </a:p>
          <a:p>
            <a:pPr lvl="1" indent="-317500">
              <a:lnSpc>
                <a:spcPct val="170000"/>
              </a:lnSpc>
              <a:spcBef>
                <a:spcPts val="0"/>
              </a:spcBef>
              <a:buSzPct val="100000"/>
            </a:pPr>
            <a:r>
              <a:rPr lang="ru-RU" sz="7200" dirty="0" smtClean="0">
                <a:latin typeface="Roboto" charset="0"/>
                <a:ea typeface="Roboto" charset="0"/>
                <a:sym typeface="Montserrat"/>
              </a:rPr>
              <a:t>Мы приобрели пресс-станок</a:t>
            </a:r>
            <a:r>
              <a:rPr lang="ru-RU" sz="7200" dirty="0">
                <a:latin typeface="Roboto" charset="0"/>
                <a:ea typeface="Roboto" charset="0"/>
                <a:sym typeface="Montserrat"/>
              </a:rPr>
              <a:t>, весы</a:t>
            </a:r>
            <a:r>
              <a:rPr lang="ru-RU" sz="7200" dirty="0" smtClean="0">
                <a:latin typeface="Roboto" charset="0"/>
                <a:ea typeface="Roboto" charset="0"/>
                <a:sym typeface="Montserrat"/>
              </a:rPr>
              <a:t>, необходимы шредер, </a:t>
            </a:r>
            <a:r>
              <a:rPr lang="ru-RU" sz="7200" dirty="0" err="1" smtClean="0">
                <a:latin typeface="Roboto" charset="0"/>
                <a:ea typeface="Roboto" charset="0"/>
                <a:sym typeface="Montserrat"/>
              </a:rPr>
              <a:t>штабелер</a:t>
            </a:r>
            <a:r>
              <a:rPr lang="ru-RU" sz="7200" dirty="0" smtClean="0">
                <a:latin typeface="Roboto" charset="0"/>
                <a:ea typeface="Roboto" charset="0"/>
                <a:sym typeface="Montserrat"/>
              </a:rPr>
              <a:t>, линия </a:t>
            </a:r>
            <a:r>
              <a:rPr lang="ru-RU" sz="7200" dirty="0">
                <a:latin typeface="Roboto" charset="0"/>
                <a:ea typeface="Roboto" charset="0"/>
                <a:sym typeface="Montserrat"/>
              </a:rPr>
              <a:t>для </a:t>
            </a:r>
            <a:r>
              <a:rPr lang="ru-RU" sz="7200" dirty="0" err="1">
                <a:latin typeface="Roboto" charset="0"/>
                <a:ea typeface="Roboto" charset="0"/>
                <a:sym typeface="Montserrat"/>
              </a:rPr>
              <a:t>досортировки</a:t>
            </a:r>
            <a:r>
              <a:rPr lang="ru-RU" sz="7200" dirty="0">
                <a:latin typeface="Roboto" charset="0"/>
                <a:ea typeface="Roboto" charset="0"/>
                <a:sym typeface="Montserrat"/>
              </a:rPr>
              <a:t>.</a:t>
            </a:r>
            <a:endParaRPr sz="7200">
              <a:latin typeface="Roboto" charset="0"/>
              <a:ea typeface="Roboto" charset="0"/>
              <a:sym typeface="Montserrat"/>
            </a:endParaRPr>
          </a:p>
          <a:p>
            <a:pPr marL="457200" lvl="0" indent="-3175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ru-RU" sz="7200" b="1" dirty="0">
                <a:latin typeface="Roboto" charset="0"/>
                <a:ea typeface="Roboto" charset="0"/>
                <a:sym typeface="Montserrat"/>
              </a:rPr>
              <a:t>Информационный ресурс </a:t>
            </a:r>
          </a:p>
          <a:p>
            <a:pPr lvl="1" indent="-317500">
              <a:lnSpc>
                <a:spcPct val="170000"/>
              </a:lnSpc>
              <a:spcBef>
                <a:spcPts val="0"/>
              </a:spcBef>
              <a:buSzPct val="100000"/>
            </a:pPr>
            <a:r>
              <a:rPr lang="ru-RU" sz="7200" dirty="0">
                <a:latin typeface="Roboto" charset="0"/>
                <a:ea typeface="Roboto" charset="0"/>
                <a:sym typeface="Montserrat"/>
              </a:rPr>
              <a:t>Работа с сайтом и запуск приложения «Мой </a:t>
            </a:r>
            <a:r>
              <a:rPr lang="ru-RU" sz="7200" dirty="0" err="1">
                <a:latin typeface="Roboto" charset="0"/>
                <a:ea typeface="Roboto" charset="0"/>
                <a:sym typeface="Montserrat"/>
              </a:rPr>
              <a:t>экослед</a:t>
            </a:r>
            <a:r>
              <a:rPr lang="ru-RU" sz="7200" dirty="0">
                <a:latin typeface="Roboto" charset="0"/>
                <a:ea typeface="Roboto" charset="0"/>
                <a:sym typeface="Montserrat"/>
              </a:rPr>
              <a:t>» (проект «</a:t>
            </a:r>
            <a:r>
              <a:rPr lang="ru-RU" sz="7200" dirty="0" err="1">
                <a:latin typeface="Roboto" charset="0"/>
                <a:ea typeface="Roboto" charset="0"/>
                <a:sym typeface="Montserrat"/>
              </a:rPr>
              <a:t>Эколидер</a:t>
            </a:r>
            <a:r>
              <a:rPr lang="ru-RU" sz="7200" dirty="0" smtClean="0">
                <a:latin typeface="Roboto" charset="0"/>
                <a:ea typeface="Roboto" charset="0"/>
                <a:sym typeface="Montserrat"/>
              </a:rPr>
              <a:t>»). Приложение в формате </a:t>
            </a:r>
            <a:r>
              <a:rPr lang="en-US" sz="7200" dirty="0" smtClean="0">
                <a:latin typeface="Roboto" charset="0"/>
                <a:ea typeface="Roboto" charset="0"/>
                <a:sym typeface="Montserrat"/>
              </a:rPr>
              <a:t>web </a:t>
            </a:r>
            <a:r>
              <a:rPr lang="ru-RU" sz="7200" dirty="0" smtClean="0">
                <a:latin typeface="Roboto" charset="0"/>
                <a:ea typeface="Roboto" charset="0"/>
                <a:sym typeface="Montserrat"/>
              </a:rPr>
              <a:t>находится сейчас в запуске.</a:t>
            </a:r>
            <a:endParaRPr lang="ru-RU" sz="7200" dirty="0">
              <a:latin typeface="Roboto" charset="0"/>
              <a:ea typeface="Roboto" charset="0"/>
              <a:sym typeface="Montserrat"/>
            </a:endParaRPr>
          </a:p>
          <a:p>
            <a:pPr lvl="1" indent="-317500">
              <a:lnSpc>
                <a:spcPct val="170000"/>
              </a:lnSpc>
              <a:spcBef>
                <a:spcPts val="0"/>
              </a:spcBef>
              <a:buSzPct val="100000"/>
            </a:pPr>
            <a:r>
              <a:rPr lang="ru-RU" sz="7200" dirty="0">
                <a:latin typeface="Roboto" charset="0"/>
                <a:ea typeface="Roboto" charset="0"/>
                <a:sym typeface="Montserrat"/>
              </a:rPr>
              <a:t>Приглашение </a:t>
            </a:r>
            <a:r>
              <a:rPr lang="ru-RU" sz="7200" dirty="0" err="1">
                <a:latin typeface="Roboto" charset="0"/>
                <a:ea typeface="Roboto" charset="0"/>
                <a:sym typeface="Montserrat"/>
              </a:rPr>
              <a:t>бизнес-партнеров</a:t>
            </a:r>
            <a:r>
              <a:rPr lang="ru-RU" sz="7200" dirty="0">
                <a:latin typeface="Roboto" charset="0"/>
                <a:ea typeface="Roboto" charset="0"/>
                <a:sym typeface="Montserrat"/>
              </a:rPr>
              <a:t> </a:t>
            </a:r>
            <a:r>
              <a:rPr lang="ru-RU" sz="7200" dirty="0" smtClean="0">
                <a:latin typeface="Roboto" charset="0"/>
                <a:ea typeface="Roboto" charset="0"/>
                <a:sym typeface="Montserrat"/>
              </a:rPr>
              <a:t>и горожан в </a:t>
            </a:r>
            <a:r>
              <a:rPr lang="ru-RU" sz="7200" dirty="0">
                <a:latin typeface="Roboto" charset="0"/>
                <a:ea typeface="Roboto" charset="0"/>
                <a:sym typeface="Montserrat"/>
              </a:rPr>
              <a:t>проект в </a:t>
            </a:r>
            <a:r>
              <a:rPr lang="ru-RU" sz="7200" dirty="0" smtClean="0">
                <a:latin typeface="Roboto" charset="0"/>
                <a:ea typeface="Roboto" charset="0"/>
                <a:sym typeface="Montserrat"/>
              </a:rPr>
              <a:t>качестве благотворителей.</a:t>
            </a:r>
            <a:endParaRPr lang="ru-RU" sz="7200" dirty="0">
              <a:latin typeface="Roboto" charset="0"/>
              <a:ea typeface="Roboto" charset="0"/>
              <a:sym typeface="Montserrat"/>
            </a:endParaRPr>
          </a:p>
          <a:p>
            <a:pPr indent="-317500">
              <a:lnSpc>
                <a:spcPct val="170000"/>
              </a:lnSpc>
              <a:spcBef>
                <a:spcPts val="0"/>
              </a:spcBef>
              <a:buSzPct val="100000"/>
              <a:buNone/>
            </a:pPr>
            <a:r>
              <a:rPr lang="ru-RU" sz="8000" dirty="0">
                <a:latin typeface="Roboto" charset="0"/>
                <a:ea typeface="Roboto" charset="0"/>
                <a:sym typeface="Montserrat"/>
              </a:rPr>
              <a:t> </a:t>
            </a:r>
            <a:endParaRPr sz="8000">
              <a:latin typeface="Roboto" charset="0"/>
              <a:ea typeface="Roboto" charset="0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838200" y="100625"/>
            <a:ext cx="10515600" cy="89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ru-RU" dirty="0">
                <a:latin typeface="Roboto" charset="0"/>
                <a:ea typeface="Roboto" charset="0"/>
                <a:cs typeface="Montserrat"/>
                <a:sym typeface="Montserrat"/>
              </a:rPr>
              <a:t>ЗАПРОС НА РЕСУРСЫ</a:t>
            </a:r>
            <a:endParaRPr>
              <a:latin typeface="Roboto" charset="0"/>
              <a:ea typeface="Roboto" charset="0"/>
              <a:cs typeface="Montserrat"/>
              <a:sym typeface="Montserrat"/>
            </a:endParaRPr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632200" y="814647"/>
            <a:ext cx="10606200" cy="548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742950" lvl="0" indent="-74295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9333"/>
              <a:buNone/>
            </a:pPr>
            <a:r>
              <a:rPr lang="ru-RU" sz="7200" dirty="0">
                <a:latin typeface="Roboto" charset="0"/>
                <a:ea typeface="Roboto" charset="0"/>
                <a:sym typeface="Montserrat"/>
              </a:rPr>
              <a:t>1. ОСНОВНОЙ ЭТАП</a:t>
            </a:r>
            <a:endParaRPr sz="5500" dirty="0">
              <a:latin typeface="Roboto" charset="0"/>
              <a:ea typeface="Roboto" charset="0"/>
              <a:sym typeface="Montserrat"/>
            </a:endParaRPr>
          </a:p>
          <a:p>
            <a:pPr marL="457200" lvl="0" indent="-288131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-RU" sz="5500" dirty="0">
                <a:latin typeface="Roboto" charset="0"/>
                <a:ea typeface="Roboto" charset="0"/>
                <a:sym typeface="Montserrat"/>
              </a:rPr>
              <a:t>оборудование для точек сбора РСО: </a:t>
            </a:r>
            <a:r>
              <a:rPr lang="en-US" sz="5500" dirty="0">
                <a:latin typeface="Roboto" charset="0"/>
                <a:ea typeface="Roboto" charset="0"/>
                <a:sym typeface="Montserrat"/>
              </a:rPr>
              <a:t> 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не менее 200 тыс.руб. на закупку оборудования, одежды волонтерам</a:t>
            </a:r>
          </a:p>
          <a:p>
            <a:pPr marL="457200" lvl="0" indent="-288131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-RU" sz="5500" dirty="0" err="1" smtClean="0">
                <a:latin typeface="Roboto" charset="0"/>
                <a:ea typeface="Roboto" charset="0"/>
                <a:sym typeface="Montserrat"/>
              </a:rPr>
              <a:t>экок</a:t>
            </a:r>
            <a:r>
              <a:rPr lang="ru-RU" sz="5500" dirty="0" err="1" smtClean="0">
                <a:latin typeface="Roboto" charset="0"/>
                <a:ea typeface="Roboto" charset="0"/>
                <a:sym typeface="Montserrat"/>
              </a:rPr>
              <a:t>урс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 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для волонтеров и участников РСО: 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 48 тыс.руб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. на оплату 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48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 учебных часов 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для 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50 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участников</a:t>
            </a:r>
            <a:endParaRPr sz="5500" dirty="0">
              <a:latin typeface="Roboto" charset="0"/>
              <a:ea typeface="Roboto" charset="0"/>
              <a:sym typeface="Montserrat"/>
            </a:endParaRPr>
          </a:p>
          <a:p>
            <a:pPr marL="457200" lvl="0" indent="-288131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-RU" sz="5500" dirty="0">
                <a:latin typeface="Roboto" charset="0"/>
                <a:ea typeface="Roboto" charset="0"/>
                <a:sym typeface="Montserrat"/>
              </a:rPr>
              <a:t>аренда транспорта и ГСМ для 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организации мобильных акций: 240 тыс.руб. на год</a:t>
            </a:r>
            <a:endParaRPr sz="5500" dirty="0">
              <a:latin typeface="Roboto" charset="0"/>
              <a:ea typeface="Roboto" charset="0"/>
              <a:sym typeface="Montserrat"/>
            </a:endParaRPr>
          </a:p>
          <a:p>
            <a:pPr marL="457200" lvl="0" indent="-288131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-RU" sz="5500" dirty="0">
                <a:latin typeface="Roboto" charset="0"/>
                <a:ea typeface="Roboto" charset="0"/>
                <a:sym typeface="Montserrat"/>
              </a:rPr>
              <a:t>создание мобильного агитационно-просветительского автомобиля на базе автомобиля 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партнера: 240 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тыс.руб. на 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разработку макета, подготовку 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и </a:t>
            </a:r>
            <a:r>
              <a:rPr lang="ru-RU" sz="5500" dirty="0" err="1" smtClean="0">
                <a:latin typeface="Roboto" charset="0"/>
                <a:ea typeface="Roboto" charset="0"/>
                <a:sym typeface="Montserrat"/>
              </a:rPr>
              <a:t>обклейку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 автомобиля и выплату вознаграждения за использование автомобиля.</a:t>
            </a:r>
            <a:endParaRPr sz="5500" dirty="0">
              <a:latin typeface="Roboto" charset="0"/>
              <a:ea typeface="Roboto" charset="0"/>
              <a:sym typeface="Montserrat"/>
            </a:endParaRPr>
          </a:p>
          <a:p>
            <a:pPr marL="0" lvl="0" indent="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ru-RU" sz="5500" b="1" dirty="0">
                <a:latin typeface="Roboto" charset="0"/>
                <a:ea typeface="Roboto" charset="0"/>
                <a:sym typeface="Montserrat"/>
              </a:rPr>
              <a:t>Ресурсы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: сформирован список  и дизайн оборудования. Готов </a:t>
            </a:r>
            <a:r>
              <a:rPr lang="ru-RU" sz="5500" dirty="0" err="1">
                <a:latin typeface="Roboto" charset="0"/>
                <a:ea typeface="Roboto" charset="0"/>
                <a:sym typeface="Montserrat"/>
              </a:rPr>
              <a:t>экокурс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 и есть договоренность с библиотеками и НИИ экологии о безвозмездном предоставлении учебных классов для проведения теоретических занятий. </a:t>
            </a:r>
          </a:p>
          <a:p>
            <a:pPr marL="0" lvl="0" indent="0" algn="just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ru-RU" sz="7200" dirty="0">
                <a:latin typeface="Roboto" charset="0"/>
                <a:ea typeface="Roboto" charset="0"/>
                <a:sym typeface="Montserrat"/>
              </a:rPr>
              <a:t>2. СКЛАД</a:t>
            </a:r>
            <a:endParaRPr sz="7200" dirty="0">
              <a:latin typeface="Roboto" charset="0"/>
              <a:ea typeface="Roboto" charset="0"/>
              <a:sym typeface="Montserrat"/>
            </a:endParaRPr>
          </a:p>
          <a:p>
            <a:pPr marL="457200" lvl="0" indent="-288131" algn="just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-RU" sz="5500" dirty="0">
                <a:latin typeface="Roboto" charset="0"/>
                <a:ea typeface="Roboto" charset="0"/>
                <a:sym typeface="Montserrat"/>
              </a:rPr>
              <a:t>складское помещение с электричеством, от 100 кв.м (аренда) в черте города, для организации </a:t>
            </a:r>
            <a:r>
              <a:rPr lang="ru-RU" sz="5500" dirty="0" err="1">
                <a:latin typeface="Roboto" charset="0"/>
                <a:ea typeface="Roboto" charset="0"/>
                <a:sym typeface="Montserrat"/>
              </a:rPr>
              <a:t>досортировки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, подготовки вторсырья и организации Дней открытых дверей (для приема вторсырья) – от 50 тыс.руб./мес.</a:t>
            </a:r>
            <a:endParaRPr sz="5500" dirty="0">
              <a:latin typeface="Roboto" charset="0"/>
              <a:ea typeface="Roboto" charset="0"/>
              <a:sym typeface="Montserrat"/>
            </a:endParaRPr>
          </a:p>
          <a:p>
            <a:pPr marL="457200" lvl="0" indent="-288131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ru-RU" sz="5500" dirty="0" err="1" smtClean="0">
                <a:latin typeface="Roboto" charset="0"/>
                <a:ea typeface="Roboto" charset="0"/>
                <a:sym typeface="Montserrat"/>
              </a:rPr>
              <a:t>штабелер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, 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шредер.</a:t>
            </a:r>
            <a:endParaRPr sz="5500" dirty="0">
              <a:latin typeface="Roboto" charset="0"/>
              <a:ea typeface="Roboto" charset="0"/>
              <a:sym typeface="Montserrat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ru-RU" sz="5500" b="1" dirty="0">
                <a:latin typeface="Roboto" charset="0"/>
                <a:ea typeface="Roboto" charset="0"/>
                <a:sym typeface="Montserrat"/>
              </a:rPr>
              <a:t>Ресурсы: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 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есть напольные весы, пресс-станок.</a:t>
            </a:r>
            <a:endParaRPr sz="5500" dirty="0">
              <a:latin typeface="Roboto" charset="0"/>
              <a:ea typeface="Roboto" charset="0"/>
              <a:sym typeface="Montserrat"/>
            </a:endParaRPr>
          </a:p>
          <a:p>
            <a:pPr marL="0" lvl="0" indent="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ru-RU" sz="5500" dirty="0">
                <a:latin typeface="Roboto" charset="0"/>
                <a:ea typeface="Roboto" charset="0"/>
                <a:sym typeface="Montserrat"/>
              </a:rPr>
              <a:t>3. </a:t>
            </a:r>
            <a:r>
              <a:rPr lang="ru-RU" sz="7200" dirty="0">
                <a:latin typeface="Roboto" charset="0"/>
                <a:ea typeface="Roboto" charset="0"/>
                <a:sym typeface="Montserrat"/>
              </a:rPr>
              <a:t>ИНФОРМАЦИОННЫЙ РЕСУРС</a:t>
            </a:r>
          </a:p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Есть 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сайт организации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 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с действующим сервисом </a:t>
            </a:r>
            <a:r>
              <a:rPr lang="ru-RU" sz="5500" dirty="0" err="1" smtClean="0">
                <a:latin typeface="Roboto" charset="0"/>
                <a:ea typeface="Roboto" charset="0"/>
                <a:sym typeface="Montserrat"/>
              </a:rPr>
              <a:t>эквайринг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,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 в разработке </a:t>
            </a:r>
            <a:r>
              <a:rPr lang="en-US" sz="5500" dirty="0" smtClean="0">
                <a:latin typeface="Roboto" charset="0"/>
                <a:ea typeface="Roboto" charset="0"/>
                <a:sym typeface="Montserrat"/>
              </a:rPr>
              <a:t>web-</a:t>
            </a:r>
            <a:r>
              <a:rPr lang="ru-RU" sz="5500" dirty="0" smtClean="0">
                <a:latin typeface="Roboto" charset="0"/>
                <a:ea typeface="Roboto" charset="0"/>
                <a:sym typeface="Montserrat"/>
              </a:rPr>
              <a:t>приложение 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«Мой </a:t>
            </a:r>
            <a:r>
              <a:rPr lang="ru-RU" sz="5500" dirty="0" err="1">
                <a:latin typeface="Roboto" charset="0"/>
                <a:ea typeface="Roboto" charset="0"/>
                <a:sym typeface="Montserrat"/>
              </a:rPr>
              <a:t>Экослед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« (в рамках проекта «</a:t>
            </a:r>
            <a:r>
              <a:rPr lang="ru-RU" sz="5500" dirty="0" err="1">
                <a:latin typeface="Roboto" charset="0"/>
                <a:ea typeface="Roboto" charset="0"/>
                <a:sym typeface="Montserrat"/>
              </a:rPr>
              <a:t>Эколидер</a:t>
            </a:r>
            <a:r>
              <a:rPr lang="ru-RU" sz="5500" dirty="0">
                <a:latin typeface="Roboto" charset="0"/>
                <a:ea typeface="Roboto" charset="0"/>
                <a:sym typeface="Montserrat"/>
              </a:rPr>
              <a:t>»)</a:t>
            </a:r>
            <a:endParaRPr sz="5500" dirty="0">
              <a:latin typeface="Roboto" charset="0"/>
              <a:ea typeface="Roboto" charset="0"/>
              <a:sym typeface="Montserrat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ru-RU" sz="5500" b="1" dirty="0">
                <a:latin typeface="Roboto" charset="0"/>
                <a:ea typeface="Roboto" charset="0"/>
                <a:sym typeface="Roboto"/>
              </a:rPr>
              <a:t>Ресурсы</a:t>
            </a:r>
            <a:r>
              <a:rPr lang="ru-RU" sz="5500" dirty="0">
                <a:latin typeface="Roboto" charset="0"/>
                <a:ea typeface="Roboto" charset="0"/>
                <a:sym typeface="Roboto"/>
              </a:rPr>
              <a:t>: команда, около 50-ти чатов </a:t>
            </a:r>
            <a:r>
              <a:rPr lang="ru-RU" sz="5500" dirty="0" err="1">
                <a:latin typeface="Roboto" charset="0"/>
                <a:ea typeface="Roboto" charset="0"/>
                <a:sym typeface="Roboto"/>
              </a:rPr>
              <a:t>вконтакте</a:t>
            </a:r>
            <a:r>
              <a:rPr lang="ru-RU" sz="5500" dirty="0">
                <a:latin typeface="Roboto" charset="0"/>
                <a:ea typeface="Roboto" charset="0"/>
                <a:sym typeface="Roboto"/>
              </a:rPr>
              <a:t>, телеграмм-канал</a:t>
            </a:r>
            <a:endParaRPr sz="5500" dirty="0">
              <a:latin typeface="Roboto" charset="0"/>
              <a:ea typeface="Roboto" charset="0"/>
              <a:sym typeface="Roboto"/>
            </a:endParaRPr>
          </a:p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ru-RU" sz="7200" dirty="0">
                <a:latin typeface="Roboto" charset="0"/>
                <a:ea typeface="Roboto" charset="0"/>
                <a:sym typeface="Roboto"/>
              </a:rPr>
              <a:t>4. ЭКОНОМИЧЕСКОЕ ОБОСНОВАНИЕ</a:t>
            </a:r>
            <a:endParaRPr sz="7200" dirty="0">
              <a:latin typeface="Roboto" charset="0"/>
              <a:ea typeface="Roboto" charset="0"/>
              <a:sym typeface="Roboto"/>
            </a:endParaRPr>
          </a:p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ru-RU" sz="5500" dirty="0">
                <a:latin typeface="Roboto" charset="0"/>
                <a:ea typeface="Roboto" charset="0"/>
                <a:sym typeface="Roboto"/>
              </a:rPr>
              <a:t>По представленному Экосистемой </a:t>
            </a:r>
            <a:r>
              <a:rPr lang="ru-RU" sz="5500" dirty="0" err="1">
                <a:latin typeface="Roboto" charset="0"/>
                <a:ea typeface="Roboto" charset="0"/>
                <a:sym typeface="Roboto"/>
              </a:rPr>
              <a:t>Сбер</a:t>
            </a:r>
            <a:r>
              <a:rPr lang="ru-RU" sz="5500" dirty="0">
                <a:latin typeface="Roboto" charset="0"/>
                <a:ea typeface="Roboto" charset="0"/>
                <a:sym typeface="Roboto"/>
              </a:rPr>
              <a:t> в апреле 2022 года докладу: Экономия от внедрения РСО в офисах </a:t>
            </a:r>
            <a:r>
              <a:rPr lang="ru-RU" sz="5500" dirty="0" err="1">
                <a:latin typeface="Roboto" charset="0"/>
                <a:ea typeface="Roboto" charset="0"/>
                <a:sym typeface="Roboto"/>
              </a:rPr>
              <a:t>СБЕРа</a:t>
            </a:r>
            <a:r>
              <a:rPr lang="ru-RU" sz="5500" dirty="0">
                <a:latin typeface="Roboto" charset="0"/>
                <a:ea typeface="Roboto" charset="0"/>
                <a:sym typeface="Roboto"/>
              </a:rPr>
              <a:t> составила порядка 1 млн. рублей, а выгода от реализации ВМР порядка 450 тысяч рублей за 2021 год, при взаимодействии с партнерами  АНО “Чистая Эко Среда” .</a:t>
            </a:r>
            <a:endParaRPr sz="5500" dirty="0">
              <a:latin typeface="Roboto" charset="0"/>
              <a:ea typeface="Roboto" charset="0"/>
              <a:sym typeface="Roboto"/>
            </a:endParaRPr>
          </a:p>
          <a:p>
            <a:pPr marL="228600" marR="38481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"/>
            <a:ext cx="12192000" cy="6790943"/>
          </a:xfrm>
          <a:prstGeom prst="rect">
            <a:avLst/>
          </a:prstGeom>
        </p:spPr>
      </p:pic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937952" y="3484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ru-RU" dirty="0">
                <a:latin typeface="Roboto" charset="0"/>
                <a:ea typeface="Roboto" charset="0"/>
                <a:cs typeface="Montserrat"/>
                <a:sym typeface="Montserrat"/>
              </a:rPr>
              <a:t>ПЛАНИРОВАНИЕ ВНЕДРЕНИЯ</a:t>
            </a:r>
            <a:endParaRPr dirty="0">
              <a:latin typeface="Roboto" charset="0"/>
              <a:ea typeface="Roboto" charset="0"/>
              <a:cs typeface="Montserrat"/>
              <a:sym typeface="Montserrat"/>
            </a:endParaRPr>
          </a:p>
        </p:txBody>
      </p:sp>
      <p:sp>
        <p:nvSpPr>
          <p:cNvPr id="154" name="Google Shape;15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82562" marR="38481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План реализации проекта:</a:t>
            </a:r>
            <a:endParaRPr sz="2400" dirty="0">
              <a:latin typeface="Roboto" charset="0"/>
              <a:ea typeface="Roboto" charset="0"/>
              <a:cs typeface="Montserrat"/>
              <a:sym typeface="Montserrat"/>
            </a:endParaRPr>
          </a:p>
          <a:p>
            <a:pPr marL="457200" marR="38481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-"/>
            </a:pP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проведение регулярных акций и курсов для экоактивистов</a:t>
            </a:r>
          </a:p>
          <a:p>
            <a:pPr marL="457200" marR="38481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-"/>
            </a:pP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привлечение наиболее активных к организации стационарных мест сбора вторсырья.</a:t>
            </a:r>
          </a:p>
          <a:p>
            <a:pPr marL="457200" marR="38481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-"/>
            </a:pP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сотрудничество с </a:t>
            </a:r>
            <a:r>
              <a:rPr lang="ru-RU" sz="2400" i="0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Министерством образования и молодежной политики</a:t>
            </a:r>
            <a:r>
              <a:rPr lang="ru-RU" sz="2400" i="0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 развитии экологических отрядов в учебных заведениях республики.</a:t>
            </a:r>
            <a:endParaRPr sz="2400" dirty="0">
              <a:latin typeface="Roboto" charset="0"/>
              <a:ea typeface="Roboto" charset="0"/>
              <a:cs typeface="Montserrat"/>
              <a:sym typeface="Montserrat"/>
            </a:endParaRPr>
          </a:p>
          <a:p>
            <a:pPr marL="88900" marR="38481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-    </a:t>
            </a:r>
            <a:r>
              <a:rPr lang="ru-RU" sz="2400" dirty="0" smtClean="0">
                <a:latin typeface="Roboto" charset="0"/>
                <a:ea typeface="Roboto" charset="0"/>
                <a:cs typeface="Montserrat"/>
                <a:sym typeface="Montserrat"/>
              </a:rPr>
              <a:t>  ремонт </a:t>
            </a: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и оснащение помещения для </a:t>
            </a:r>
            <a:r>
              <a:rPr lang="ru-RU" sz="2400" dirty="0" err="1">
                <a:latin typeface="Roboto" charset="0"/>
                <a:ea typeface="Roboto" charset="0"/>
                <a:cs typeface="Montserrat"/>
                <a:sym typeface="Montserrat"/>
              </a:rPr>
              <a:t>досортировки</a:t>
            </a: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 ВМР 2-3</a:t>
            </a:r>
            <a:r>
              <a:rPr lang="en-US" sz="2400" dirty="0">
                <a:latin typeface="Roboto" charset="0"/>
                <a:ea typeface="Roboto" charset="0"/>
                <a:cs typeface="Montserrat"/>
                <a:sym typeface="Montserrat"/>
              </a:rPr>
              <a:t> </a:t>
            </a: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месяца </a:t>
            </a:r>
            <a:endParaRPr sz="2400" dirty="0">
              <a:latin typeface="Roboto" charset="0"/>
              <a:ea typeface="Roboto" charset="0"/>
              <a:cs typeface="Montserrat"/>
              <a:sym typeface="Montserrat"/>
            </a:endParaRPr>
          </a:p>
          <a:p>
            <a:pPr marL="457200" marR="38481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-"/>
            </a:pP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проведение регулярных акций ДОД с первого месяца получения помещения.</a:t>
            </a:r>
            <a:endParaRPr sz="2400" dirty="0">
              <a:latin typeface="Roboto" charset="0"/>
              <a:ea typeface="Roboto" charset="0"/>
              <a:cs typeface="Montserrat"/>
              <a:sym typeface="Montserrat"/>
            </a:endParaRPr>
          </a:p>
          <a:p>
            <a:pPr marL="457200" marR="38481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-"/>
            </a:pP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установка минимального комплекта технологического оборудования 3-5 месяцев</a:t>
            </a:r>
            <a:r>
              <a:rPr lang="ru-RU" sz="2400" dirty="0" smtClean="0">
                <a:latin typeface="Roboto" charset="0"/>
                <a:ea typeface="Roboto" charset="0"/>
                <a:cs typeface="Montserrat"/>
                <a:sym typeface="Montserrat"/>
              </a:rPr>
              <a:t>.</a:t>
            </a:r>
            <a:endParaRPr lang="ru-RU" sz="2400" dirty="0">
              <a:latin typeface="Roboto" charset="0"/>
              <a:ea typeface="Roboto" charset="0"/>
              <a:cs typeface="Montserrat"/>
              <a:sym typeface="Montserrat"/>
            </a:endParaRPr>
          </a:p>
          <a:p>
            <a:pPr marL="457200" marR="38481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-"/>
            </a:pP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Создание  </a:t>
            </a:r>
            <a:r>
              <a:rPr lang="ru-RU" sz="2400" dirty="0" smtClean="0">
                <a:latin typeface="Roboto" charset="0"/>
                <a:ea typeface="Roboto" charset="0"/>
                <a:cs typeface="Montserrat"/>
                <a:sym typeface="Montserrat"/>
              </a:rPr>
              <a:t>просветительской </a:t>
            </a: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площадки </a:t>
            </a:r>
            <a:r>
              <a:rPr lang="ru-RU" sz="2400" dirty="0" smtClean="0">
                <a:latin typeface="Roboto" charset="0"/>
                <a:ea typeface="Roboto" charset="0"/>
                <a:cs typeface="Montserrat"/>
                <a:sym typeface="Montserrat"/>
              </a:rPr>
              <a:t>«</a:t>
            </a:r>
            <a:r>
              <a:rPr lang="ru-RU" sz="2400" dirty="0" err="1" smtClean="0">
                <a:latin typeface="Roboto" charset="0"/>
                <a:ea typeface="Roboto" charset="0"/>
                <a:cs typeface="Montserrat"/>
                <a:sym typeface="Montserrat"/>
              </a:rPr>
              <a:t>Эколофт</a:t>
            </a:r>
            <a:r>
              <a:rPr lang="ru-RU" sz="2400" dirty="0" smtClean="0">
                <a:latin typeface="Roboto" charset="0"/>
                <a:ea typeface="Roboto" charset="0"/>
                <a:cs typeface="Montserrat"/>
                <a:sym typeface="Montserrat"/>
              </a:rPr>
              <a:t>» с экспозицией, посвященной вторичному использованию ресурсов.</a:t>
            </a:r>
            <a:endParaRPr sz="2400" dirty="0">
              <a:latin typeface="Roboto" charset="0"/>
              <a:ea typeface="Roboto" charset="0"/>
              <a:cs typeface="Montserrat"/>
              <a:sym typeface="Montserrat"/>
            </a:endParaRPr>
          </a:p>
          <a:p>
            <a:pPr marL="182563" marR="384810" lvl="0" indent="-1825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Наличие ТЗ. Есть план-схема с презентацией центра РСО</a:t>
            </a:r>
            <a:endParaRPr sz="2400" dirty="0">
              <a:latin typeface="Roboto" charset="0"/>
              <a:ea typeface="Roboto" charset="0"/>
            </a:endParaRPr>
          </a:p>
          <a:p>
            <a:pPr marL="182563" marR="384810" lvl="0" indent="-1825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ru-RU" sz="2400" dirty="0">
                <a:latin typeface="Roboto" charset="0"/>
                <a:ea typeface="Roboto" charset="0"/>
                <a:cs typeface="Montserrat"/>
                <a:sym typeface="Montserrat"/>
              </a:rPr>
              <a:t>Наличие визуальных прототипов. Есть примеры подобных удачных центров в других городах</a:t>
            </a:r>
            <a:endParaRPr sz="2400" dirty="0">
              <a:latin typeface="Roboto" charset="0"/>
              <a:ea typeface="Roboto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165099" y="365125"/>
            <a:ext cx="118258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lang="ru-RU" sz="4000" dirty="0">
                <a:latin typeface="Roboto" charset="0"/>
                <a:ea typeface="Roboto" charset="0"/>
                <a:cs typeface="Montserrat"/>
                <a:sym typeface="Montserrat"/>
              </a:rPr>
              <a:t>РОССИЯ: КООПЕРАЦИЯ, МАСШТАБИРУЕМОСТЬ</a:t>
            </a:r>
            <a:endParaRPr sz="4000">
              <a:latin typeface="Roboto" charset="0"/>
              <a:ea typeface="Roboto" charset="0"/>
              <a:cs typeface="Montserrat"/>
              <a:sym typeface="Montserrat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266006" y="1605875"/>
            <a:ext cx="11155681" cy="525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>
                <a:latin typeface="Roboto" charset="0"/>
                <a:ea typeface="Roboto" charset="0"/>
                <a:sym typeface="Montserrat"/>
              </a:rPr>
              <a:t>Прогнозы:</a:t>
            </a:r>
            <a:endParaRPr sz="2000">
              <a:latin typeface="Roboto" charset="0"/>
              <a:ea typeface="Roboto" charset="0"/>
              <a:sym typeface="Montserrat"/>
            </a:endParaRPr>
          </a:p>
          <a:p>
            <a:pPr marL="0" lvl="0" indent="0" algn="l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>
                <a:latin typeface="Roboto" charset="0"/>
                <a:ea typeface="Roboto" charset="0"/>
                <a:sym typeface="Montserrat"/>
              </a:rPr>
              <a:t>Формирование активных групп людей на базе местных сообществ.</a:t>
            </a:r>
            <a:br>
              <a:rPr lang="ru-RU" sz="2000" dirty="0">
                <a:latin typeface="Roboto" charset="0"/>
                <a:ea typeface="Roboto" charset="0"/>
                <a:sym typeface="Montserrat"/>
              </a:rPr>
            </a:br>
            <a:r>
              <a:rPr lang="ru-RU" sz="2000" dirty="0">
                <a:latin typeface="Roboto" charset="0"/>
                <a:ea typeface="Roboto" charset="0"/>
                <a:sym typeface="Montserrat"/>
              </a:rPr>
              <a:t>После формирования ядра сообщества, готового к теме РСО - подключение административного ресурса - снижение тарифа за вывоз ТБО для участников процесса или использование средств тарифа на благоустройство конкретного района. </a:t>
            </a:r>
            <a:endParaRPr sz="2000">
              <a:latin typeface="Roboto" charset="0"/>
              <a:ea typeface="Roboto" charset="0"/>
              <a:sym typeface="Montserra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Roboto" charset="0"/>
              <a:ea typeface="Roboto" charset="0"/>
              <a:sym typeface="Montserrat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>
                <a:latin typeface="Roboto" charset="0"/>
                <a:ea typeface="Roboto" charset="0"/>
                <a:sym typeface="Montserrat"/>
              </a:rPr>
              <a:t>Когда в конкретном доме, улице, районе будет группа активных людей и регулярные участники акций, есть смысл создавать более удобные условия для сбора РСО по широкой схеме фракций, а не только экономически выгодные. Более удобные - это не мобильные, а стационарные, доступные в любое время.</a:t>
            </a:r>
            <a:endParaRPr sz="2000">
              <a:latin typeface="Roboto" charset="0"/>
              <a:ea typeface="Roboto" charset="0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684</Words>
  <Application>Microsoft Office PowerPoint</Application>
  <PresentationFormat>Произвольный</PresentationFormat>
  <Paragraphs>78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Montserrat</vt:lpstr>
      <vt:lpstr>Тема Office</vt:lpstr>
      <vt:lpstr>Слайд 1</vt:lpstr>
      <vt:lpstr>СОДЕРЖАНИЕ</vt:lpstr>
      <vt:lpstr>ОПИСАНИЕ ПРОБЛЕМЫ  Отсутствие центра для практики и консультации по РСО</vt:lpstr>
      <vt:lpstr>СТЕЙКХОЛДЕРЫ</vt:lpstr>
      <vt:lpstr>ЦЕЛЕВОЕ СОСТОЯНИЕ Неизвестность</vt:lpstr>
      <vt:lpstr>РЕШЕНИЕ – ЦЕНТР РСО</vt:lpstr>
      <vt:lpstr>ЗАПРОС НА РЕСУРСЫ</vt:lpstr>
      <vt:lpstr>ПЛАНИРОВАНИЕ ВНЕДРЕНИЯ</vt:lpstr>
      <vt:lpstr>РОССИЯ: КООПЕРАЦИЯ, МАСШТАБИРУЕМОСТЬ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msoft6479</dc:creator>
  <cp:lastModifiedBy>1</cp:lastModifiedBy>
  <cp:revision>14</cp:revision>
  <dcterms:created xsi:type="dcterms:W3CDTF">2022-05-04T06:41:36Z</dcterms:created>
  <dcterms:modified xsi:type="dcterms:W3CDTF">2023-05-15T17:52:00Z</dcterms:modified>
</cp:coreProperties>
</file>