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59" r:id="rId3"/>
    <p:sldId id="262" r:id="rId4"/>
    <p:sldId id="264" r:id="rId5"/>
    <p:sldId id="275" r:id="rId6"/>
    <p:sldId id="276" r:id="rId7"/>
    <p:sldId id="274" r:id="rId8"/>
    <p:sldId id="268" r:id="rId9"/>
    <p:sldId id="272" r:id="rId10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99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258" autoAdjust="0"/>
  </p:normalViewPr>
  <p:slideViewPr>
    <p:cSldViewPr snapToGrid="0">
      <p:cViewPr>
        <p:scale>
          <a:sx n="62" d="100"/>
          <a:sy n="62" d="100"/>
        </p:scale>
        <p:origin x="-10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B419-8A6A-46FD-9B38-8A7B41EE9D20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9CAB-F1A7-4D69-A24B-DC2FC8CC7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0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EE1C2-32E5-4DF3-A09C-54F22506FE4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6D331-2FA6-4B24-9F15-A9324D44CE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5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6D331-2FA6-4B24-9F15-A9324D44CE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143DAD-788E-4F0D-B2F6-9E05D293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2115BEC-CBA4-4E60-AC06-E85330503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138A8B-0CAF-486B-88BA-7E26E381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4880C1-70FE-42CC-A9D9-5ACBFA7D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25FD3F-4A3C-4C4E-AB44-03CA328C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3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0F2660-E12F-4C8E-8F42-2950ED79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D9882B-5882-4907-90C3-216CBFD94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4B7F52-AA0F-4777-A405-C85830E9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53CF5A-EE5E-42BD-9EB6-8AE7DB20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EAB45A-5DA7-43C3-8533-EDDA2D8B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C30C86E-0F06-47D6-9AC9-DC90A3274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E22EAC4-3D12-42F1-8BB2-7E56F8470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7E16E2-42AE-4564-A2ED-0BF402F6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6EA9E-2E15-463A-B11E-C3868D59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386490-C6C5-4D39-AECC-C322C49F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C1E9D6-6914-4777-9A6E-C8481336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AA5F06-6D40-43C0-8AD9-A748BC30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DD5A04-52DC-4D40-8438-2C1F73EF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21F9A0-D2AF-4D63-9AB8-637855DD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B846B0-27FA-4CCA-A5A0-C0277DFD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D7537C-9801-4982-B73F-ABAAB56A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ABCACC-C1A4-49DE-8F30-DEAEE24E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F011B9-A8B9-4938-8073-7DDBBD17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4D7194-B301-400D-9F0C-D258843F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E90DDD-0A5E-44B3-A047-B0838374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44283F-2033-49F4-B855-05246F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92E009-374C-4281-914A-20F2A70E0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A87694C-4077-445B-9788-E87B99EFC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158F65-F008-4F47-AFFF-5196F009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E7B0672-6573-4A05-9245-F8B9AE02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A7ABF4-79A6-40E4-B01D-90CED9E3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EC9B7B-FB9D-4744-B416-A9B481E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85D987-9B24-44A2-8743-300AA578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C7373D-50E2-4700-B308-8A27CC5D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33B40CE-A3F3-47D7-83B9-5C71957E3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BBBD982-8B28-474B-B1F8-DDFD7877C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DA811E4-DC3D-4A56-A2F9-5528BC87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780A30B-4627-4762-908F-862E5B71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99AF8F6-2EE3-4123-9025-3D33ECB1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4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2905A-7E14-415D-9BB7-65335424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B12761A-A445-475E-8BDD-BB9A4DA9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2478F5-999E-472B-999E-298AAF75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ABAFD37-BF70-47D6-80D8-02572E13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7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455BDF3-7CA5-4EB4-BFDA-FDB38FE8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311A645-B7FA-4567-971A-4911C20B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529EF0-B60B-4E76-A79C-ACDBB218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9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B14DC6-BB23-438C-9391-9BC7F4AB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72D22F-7AD9-4A8E-B682-24B3F215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074B3B-2E6D-4B46-A75D-ED5446CAF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B95ED3-FAF7-4387-9A0C-FE8F818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191BB04-F541-4577-AB49-5100F1FA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D240B7-B6D7-42B8-8238-25313835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8D1B3B-600C-4FD4-9B73-00B370C7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9F16F4B-68CF-4522-BB6D-4A4B16DF0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EE20A58-F2FC-445C-9821-4E4EA395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4FDFF9-A580-4784-ABA3-52825B66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F90FFF-77DE-441B-8827-78DA53C7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2B2CC5-6060-4316-8390-DFB298F0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739475-3268-4EAE-9F44-859D5617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C632F6-0416-4E98-B1AD-41CD465A4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B6DC4E-9A76-4692-BC04-325E7E82B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755-70DB-472D-B362-3203ACEEE8C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DFBE58-1B09-4A1D-87AD-898906CC8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36FAD1-4C23-49D6-8C10-82A34F466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hyperlink" Target="mailto:novex654321@mail.ru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15.jpe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microsoft.com/office/2007/relationships/hdphoto" Target="../media/hdphoto8.wdp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58020" y="3657600"/>
            <a:ext cx="3772931" cy="3335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742FFF"/>
                </a:solidFill>
                <a:latin typeface="Geometria"/>
              </a:rPr>
              <a:t>Автор:</a:t>
            </a:r>
            <a:endParaRPr lang="ru-RU" sz="2000" b="1" dirty="0">
              <a:solidFill>
                <a:srgbClr val="742FFF"/>
              </a:solidFill>
              <a:latin typeface="Geometria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742FFF"/>
                </a:solidFill>
                <a:latin typeface="Geometria"/>
              </a:rPr>
              <a:t>Куликов Михаил </a:t>
            </a:r>
            <a:r>
              <a:rPr lang="ru-RU" sz="2000" b="1" dirty="0" smtClean="0">
                <a:solidFill>
                  <a:srgbClr val="742FFF"/>
                </a:solidFill>
                <a:latin typeface="Geometria"/>
              </a:rPr>
              <a:t>Вячеславович</a:t>
            </a:r>
          </a:p>
          <a:p>
            <a:pPr marL="0" indent="0">
              <a:buNone/>
            </a:pPr>
            <a:endParaRPr lang="ru-RU" sz="2000" b="1" dirty="0">
              <a:solidFill>
                <a:srgbClr val="742FFF"/>
              </a:solidFill>
              <a:latin typeface="Geometria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42FFF"/>
                </a:solidFill>
                <a:latin typeface="Geometria"/>
              </a:rPr>
              <a:t>Контакты:</a:t>
            </a:r>
          </a:p>
          <a:p>
            <a:pPr marL="0" indent="0">
              <a:buNone/>
            </a:pPr>
            <a:endParaRPr lang="ru-RU" sz="2000" b="1" dirty="0">
              <a:solidFill>
                <a:srgbClr val="742FFF"/>
              </a:solidFill>
              <a:latin typeface="Geometria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742FFF"/>
                </a:solidFill>
                <a:latin typeface="Geometria"/>
              </a:rPr>
              <a:t>8 (923) </a:t>
            </a:r>
            <a:r>
              <a:rPr lang="ru-RU" sz="2000" b="1" dirty="0" smtClean="0">
                <a:solidFill>
                  <a:srgbClr val="742FFF"/>
                </a:solidFill>
                <a:latin typeface="Geometria"/>
              </a:rPr>
              <a:t>3583517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42FFF"/>
                </a:solidFill>
                <a:latin typeface="Geometria"/>
                <a:hlinkClick r:id="rId2"/>
              </a:rPr>
              <a:t>novex654321@mail.ru</a:t>
            </a:r>
            <a:r>
              <a:rPr lang="ru-RU" sz="2000" b="1" dirty="0" smtClean="0">
                <a:solidFill>
                  <a:srgbClr val="742FFF"/>
                </a:solidFill>
                <a:latin typeface="Geometria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267568" y="6337383"/>
            <a:ext cx="2772033" cy="421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742FFF"/>
                </a:solidFill>
                <a:latin typeface="Geometria"/>
              </a:rPr>
              <a:t>Ачинск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55292" y="20177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200" b="1" dirty="0">
                <a:solidFill>
                  <a:srgbClr val="742FFF"/>
                </a:solidFill>
                <a:latin typeface="Geometria"/>
              </a:rPr>
              <a:t>Студенческая аллея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9721" r="33807"/>
          <a:stretch/>
        </p:blipFill>
        <p:spPr bwMode="auto">
          <a:xfrm>
            <a:off x="4642022" y="977510"/>
            <a:ext cx="6664381" cy="535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www.grifonokod23.ru/static/up/images/page/797-01a5c1764f859c3f3d9a99adb7b27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46" y="4497859"/>
            <a:ext cx="1028578" cy="10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талья\Desktop\ЗАМ по НМР\Интересное в малом\_FHdrTkoRd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15882" r="26000" b="46079"/>
          <a:stretch/>
        </p:blipFill>
        <p:spPr bwMode="auto">
          <a:xfrm>
            <a:off x="788478" y="571108"/>
            <a:ext cx="3112013" cy="289511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un9-49.userapi.com/impf/CE9nUPuenbBXUbGbCljjO7rC3MqSLNulhfbS7Q/0hg3AiaVCrA.jpg?size=1280x1253&amp;quality=96&amp;sign=0eba6688a12ae6cda9058f4e9592c29c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863" y="-58810"/>
            <a:ext cx="1639137" cy="1604561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s://sovet-bankira.ru/wp-content/uploads/2019/07/img001-m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84" r="994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83" y="3022453"/>
            <a:ext cx="3381791" cy="29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8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416840" y="167575"/>
            <a:ext cx="5856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АКТУАЛЬНОСТЬ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6840" y="777365"/>
            <a:ext cx="110749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+mj-lt"/>
              </a:rPr>
              <a:t>В 2019-2020г за счет средств образовательного учреждения, собственными силами тротуарная часть указанной территории была облагорожена брусчаткой. </a:t>
            </a:r>
          </a:p>
        </p:txBody>
      </p:sp>
      <p:pic>
        <p:nvPicPr>
          <p:cNvPr id="9" name="Рисунок 8" descr="C:\Users\Наталья\Desktop\ЗАМ по НМР\Интересное в малом\PaMGyzm-zk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0" y="2289844"/>
            <a:ext cx="3856750" cy="423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38" y="2262188"/>
            <a:ext cx="3784875" cy="4262180"/>
          </a:xfrm>
          <a:prstGeom prst="rect">
            <a:avLst/>
          </a:prstGeom>
        </p:spPr>
      </p:pic>
      <p:pic>
        <p:nvPicPr>
          <p:cNvPr id="2050" name="Picture 2" descr="C:\Users\Наталья\Desktop\Папки\2020-2021\Территория красноярский край\Студенческая аллея\Письма поддержки с адмнистрации Студенческая аллея - 00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6" t="6139" r="4413" b="4420"/>
          <a:stretch/>
        </p:blipFill>
        <p:spPr bwMode="auto">
          <a:xfrm>
            <a:off x="8254313" y="1725653"/>
            <a:ext cx="3595817" cy="50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un9-49.userapi.com/impf/CE9nUPuenbBXUbGbCljjO7rC3MqSLNulhfbS7Q/0hg3AiaVCrA.jpg?size=1280x1253&amp;quality=96&amp;sign=0eba6688a12ae6cda9058f4e9592c29c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83" y="100260"/>
            <a:ext cx="1383391" cy="1354210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8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456168" y="343433"/>
            <a:ext cx="2122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ЦЕЛЬ </a:t>
            </a:r>
            <a:endParaRPr lang="ru-RU" sz="3200" b="1" dirty="0" smtClean="0">
              <a:solidFill>
                <a:srgbClr val="0066CC"/>
              </a:solidFill>
              <a:latin typeface="Geometria" panose="020B0403020204020204" pitchFamily="34" charset="-52"/>
            </a:endParaRPr>
          </a:p>
          <a:p>
            <a:pPr algn="ctr"/>
            <a:r>
              <a:rPr lang="ru-RU" sz="3200" b="1" dirty="0" smtClean="0">
                <a:solidFill>
                  <a:srgbClr val="0066CC"/>
                </a:solidFill>
                <a:latin typeface="Geometria" panose="020B0403020204020204" pitchFamily="34" charset="-52"/>
              </a:rPr>
              <a:t>ПРОЕКТА</a:t>
            </a:r>
            <a:endParaRPr lang="ru-RU" sz="3200" b="1" dirty="0">
              <a:solidFill>
                <a:srgbClr val="0066CC"/>
              </a:solidFill>
              <a:latin typeface="Geometria" panose="020B0403020204020204" pitchFamily="34" charset="-52"/>
            </a:endParaRPr>
          </a:p>
        </p:txBody>
      </p:sp>
      <p:pic>
        <p:nvPicPr>
          <p:cNvPr id="8" name="Рисунок 7" descr="п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8744" y="1574540"/>
            <a:ext cx="7583743" cy="51152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03554" y="189545"/>
            <a:ext cx="9014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Создать на прилегающей к колледжу территории со стороны ул. Кравченко студенческую аллею силами молодежи.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6" descr="https://sun9-49.userapi.com/impf/CE9nUPuenbBXUbGbCljjO7rC3MqSLNulhfbS7Q/0hg3AiaVCrA.jpg?size=1280x1253&amp;quality=96&amp;sign=0eba6688a12ae6cda9058f4e9592c29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" y="1574540"/>
            <a:ext cx="2157147" cy="2111645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7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415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ЗАДАЧИ ПРОЕКТА</a:t>
            </a:r>
          </a:p>
        </p:txBody>
      </p:sp>
      <p:pic>
        <p:nvPicPr>
          <p:cNvPr id="7" name="Рисунок 6" descr="In6MRI-PS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9850" y="1266483"/>
            <a:ext cx="5559445" cy="528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318" y="3821029"/>
            <a:ext cx="4062548" cy="287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850" y="126648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Создание 10 студенческих бригад по благоустройству.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Изготовление МАФ, оформление аллеи (разбивка и посадка клумб, саженцев, установка МАФ).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Проведение торжественного открытия.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Освещение деятельности по проекту в средствах СМИ.</a:t>
            </a:r>
            <a:endParaRPr lang="ru-RU" sz="20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Picture 6" descr="https://sun9-49.userapi.com/impf/CE9nUPuenbBXUbGbCljjO7rC3MqSLNulhfbS7Q/0hg3AiaVCrA.jpg?size=1280x1253&amp;quality=96&amp;sign=0eba6688a12ae6cda9058f4e9592c29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83" y="100260"/>
            <a:ext cx="1383391" cy="1354210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0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49" b="7392"/>
          <a:stretch/>
        </p:blipFill>
        <p:spPr>
          <a:xfrm>
            <a:off x="3031543" y="1339073"/>
            <a:ext cx="9160457" cy="5547360"/>
          </a:xfrm>
          <a:prstGeom prst="rect">
            <a:avLst/>
          </a:prstGeom>
        </p:spPr>
      </p:pic>
      <p:pic>
        <p:nvPicPr>
          <p:cNvPr id="12" name="Рисунок 11" descr="https://i1.photo.2gis.com/images/geo/7/985162463030719_88e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167640"/>
            <a:ext cx="3870960" cy="262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infojd.ru/14/atchtm2013_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04" y="4286536"/>
            <a:ext cx="3749675" cy="241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porolon-pro.ru/%D1%80%D0%B5%D0%BA%D0%B2%D0%B8%D0%B7%D0%B8%D1%82%D1%8B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7329" r="21706" b="16887"/>
          <a:stretch/>
        </p:blipFill>
        <p:spPr bwMode="auto">
          <a:xfrm>
            <a:off x="5122597" y="1727592"/>
            <a:ext cx="1849209" cy="243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orolon-pro.ru/%D1%80%D0%B5%D0%BA%D0%B2%D0%B8%D0%B7%D0%B8%D1%82%D1%8B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7329" r="21706" b="16887"/>
          <a:stretch/>
        </p:blipFill>
        <p:spPr bwMode="auto">
          <a:xfrm>
            <a:off x="7467600" y="4366832"/>
            <a:ext cx="638759" cy="8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1557"/>
            <a:ext cx="3474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346"/>
                </a:solidFill>
              </a:rPr>
              <a:t>Пользователи</a:t>
            </a:r>
          </a:p>
          <a:p>
            <a:pPr algn="ctr"/>
            <a:r>
              <a:rPr lang="ru-RU" sz="2400" b="1" dirty="0" smtClean="0">
                <a:solidFill>
                  <a:srgbClr val="002346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346"/>
                </a:solidFill>
              </a:rPr>
              <a:t>Территорий</a:t>
            </a:r>
          </a:p>
          <a:p>
            <a:pPr algn="ctr"/>
            <a:endParaRPr lang="ru-RU" sz="2400" b="1" dirty="0" smtClean="0">
              <a:solidFill>
                <a:srgbClr val="00234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346"/>
                </a:solidFill>
              </a:rPr>
              <a:t> </a:t>
            </a:r>
            <a:r>
              <a:rPr lang="ru-RU" sz="2400" b="1" dirty="0">
                <a:solidFill>
                  <a:srgbClr val="002346"/>
                </a:solidFill>
              </a:rPr>
              <a:t>и </a:t>
            </a:r>
            <a:r>
              <a:rPr lang="ru-RU" sz="2400" b="1" dirty="0" smtClean="0">
                <a:solidFill>
                  <a:srgbClr val="002346"/>
                </a:solidFill>
              </a:rPr>
              <a:t>участники </a:t>
            </a:r>
            <a:r>
              <a:rPr lang="ru-RU" sz="2400" b="1" dirty="0" smtClean="0">
                <a:solidFill>
                  <a:srgbClr val="002346"/>
                </a:solidFill>
              </a:rPr>
              <a:t>проекта</a:t>
            </a:r>
          </a:p>
          <a:p>
            <a:pPr algn="ctr"/>
            <a:endParaRPr lang="ru-RU" sz="2400" b="1" dirty="0">
              <a:solidFill>
                <a:srgbClr val="00234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346"/>
                </a:solidFill>
              </a:rPr>
              <a:t> </a:t>
            </a:r>
            <a:r>
              <a:rPr lang="ru-RU" sz="2400" b="1" dirty="0">
                <a:solidFill>
                  <a:srgbClr val="002346"/>
                </a:solidFill>
              </a:rPr>
              <a:t>студенты, </a:t>
            </a:r>
            <a:r>
              <a:rPr lang="ru-RU" sz="2400" b="1" dirty="0" smtClean="0">
                <a:solidFill>
                  <a:srgbClr val="002346"/>
                </a:solidFill>
              </a:rPr>
              <a:t>жители</a:t>
            </a:r>
          </a:p>
          <a:p>
            <a:pPr algn="ctr"/>
            <a:endParaRPr lang="ru-RU" sz="2400" b="1" dirty="0">
              <a:solidFill>
                <a:srgbClr val="00234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346"/>
                </a:solidFill>
              </a:rPr>
              <a:t> </a:t>
            </a:r>
            <a:r>
              <a:rPr lang="ru-RU" sz="2400" b="1" dirty="0">
                <a:solidFill>
                  <a:srgbClr val="002346"/>
                </a:solidFill>
              </a:rPr>
              <a:t>микрорайона </a:t>
            </a:r>
            <a:endParaRPr lang="ru-RU" sz="2400" b="1" dirty="0" smtClean="0">
              <a:solidFill>
                <a:srgbClr val="002346"/>
              </a:solidFill>
            </a:endParaRPr>
          </a:p>
          <a:p>
            <a:pPr algn="ctr"/>
            <a:endParaRPr lang="ru-RU" sz="2400" b="1" dirty="0" smtClean="0">
              <a:solidFill>
                <a:srgbClr val="002346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346"/>
                </a:solidFill>
              </a:rPr>
              <a:t>3000 </a:t>
            </a:r>
            <a:r>
              <a:rPr lang="ru-RU" sz="2400" b="1" dirty="0">
                <a:solidFill>
                  <a:srgbClr val="002346"/>
                </a:solidFill>
              </a:rPr>
              <a:t>жителей</a:t>
            </a:r>
          </a:p>
          <a:p>
            <a:pPr algn="ctr"/>
            <a:endParaRPr lang="ru-RU" sz="2400" b="1" dirty="0">
              <a:solidFill>
                <a:srgbClr val="00234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5280" y="45720"/>
            <a:ext cx="4236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натуральное исследование</a:t>
            </a:r>
          </a:p>
          <a:p>
            <a:pPr algn="ctr"/>
            <a:endParaRPr lang="ru-RU" dirty="0"/>
          </a:p>
        </p:txBody>
      </p:sp>
      <p:pic>
        <p:nvPicPr>
          <p:cNvPr id="18" name="Picture 6" descr="https://sun9-49.userapi.com/impf/CE9nUPuenbBXUbGbCljjO7rC3MqSLNulhfbS7Q/0hg3AiaVCrA.jpg?size=1280x1253&amp;quality=96&amp;sign=0eba6688a12ae6cda9058f4e9592c29c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6" y="4440245"/>
            <a:ext cx="2157147" cy="2111645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69" y="166170"/>
            <a:ext cx="4558718" cy="6204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316" y="2185103"/>
            <a:ext cx="3625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346"/>
                </a:solidFill>
              </a:rPr>
              <a:t>Согласно </a:t>
            </a:r>
            <a:r>
              <a:rPr lang="ru-RU" b="1" dirty="0" smtClean="0">
                <a:solidFill>
                  <a:srgbClr val="002346"/>
                </a:solidFill>
              </a:rPr>
              <a:t>социальному опросу </a:t>
            </a:r>
            <a:r>
              <a:rPr lang="ru-RU" b="1" dirty="0">
                <a:solidFill>
                  <a:srgbClr val="002346"/>
                </a:solidFill>
              </a:rPr>
              <a:t>«Благоустройство "Студенческой аллеи"» 72% проголосовавших отметили, что это отличная идея продолжить благоустройство названной территории </a:t>
            </a:r>
          </a:p>
        </p:txBody>
      </p:sp>
      <p:pic>
        <p:nvPicPr>
          <p:cNvPr id="15" name="Рисунок 14" descr="https://i1.photo.2gis.com/images/geo/7/985162463030719_88e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390" y="283173"/>
            <a:ext cx="3643630" cy="248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Наталья\Desktop\ЗАМ по НМР\Интересное в малом\PaMGyzm-zkw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7" y="3062266"/>
            <a:ext cx="3582035" cy="346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56316" y="627537"/>
            <a:ext cx="3838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с</a:t>
            </a:r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оциологическое </a:t>
            </a:r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исследование</a:t>
            </a:r>
          </a:p>
        </p:txBody>
      </p:sp>
      <p:pic>
        <p:nvPicPr>
          <p:cNvPr id="18" name="Picture 6" descr="https://sun9-49.userapi.com/impf/CE9nUPuenbBXUbGbCljjO7rC3MqSLNulhfbS7Q/0hg3AiaVCrA.jpg?size=1280x1253&amp;quality=96&amp;sign=0eba6688a12ae6cda9058f4e9592c29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23" y="4264831"/>
            <a:ext cx="2157147" cy="2111645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" y="286629"/>
            <a:ext cx="103547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346"/>
                </a:solidFill>
              </a:rPr>
              <a:t>Для реализации проекта необходимо </a:t>
            </a:r>
            <a:r>
              <a:rPr lang="ru-RU" b="1" dirty="0" smtClean="0">
                <a:solidFill>
                  <a:srgbClr val="002346"/>
                </a:solidFill>
              </a:rPr>
              <a:t>приобрести </a:t>
            </a:r>
            <a:r>
              <a:rPr lang="ru-RU" b="1" dirty="0">
                <a:solidFill>
                  <a:srgbClr val="002346"/>
                </a:solidFill>
              </a:rPr>
              <a:t>расходный материал </a:t>
            </a:r>
            <a:endParaRPr lang="ru-RU" b="1" dirty="0" smtClean="0">
              <a:solidFill>
                <a:srgbClr val="002346"/>
              </a:solidFill>
            </a:endParaRPr>
          </a:p>
          <a:p>
            <a:pPr algn="ctr"/>
            <a:r>
              <a:rPr lang="ru-RU" b="1" dirty="0" smtClean="0">
                <a:solidFill>
                  <a:srgbClr val="002346"/>
                </a:solidFill>
              </a:rPr>
              <a:t>на </a:t>
            </a:r>
            <a:r>
              <a:rPr lang="ru-RU" sz="2800" b="1" dirty="0">
                <a:solidFill>
                  <a:srgbClr val="002346"/>
                </a:solidFill>
              </a:rPr>
              <a:t>сумму 696 </a:t>
            </a:r>
            <a:r>
              <a:rPr lang="ru-RU" sz="2800" b="1" dirty="0" smtClean="0">
                <a:solidFill>
                  <a:srgbClr val="002346"/>
                </a:solidFill>
              </a:rPr>
              <a:t>280 </a:t>
            </a:r>
            <a:r>
              <a:rPr lang="ru-RU" sz="2800" b="1" dirty="0">
                <a:solidFill>
                  <a:srgbClr val="002346"/>
                </a:solidFill>
              </a:rPr>
              <a:t>рублей.</a:t>
            </a:r>
          </a:p>
          <a:p>
            <a:pPr algn="ctr"/>
            <a:r>
              <a:rPr lang="ru-RU" b="1" dirty="0">
                <a:solidFill>
                  <a:srgbClr val="002346"/>
                </a:solidFill>
              </a:rPr>
              <a:t>Труба </a:t>
            </a:r>
            <a:r>
              <a:rPr lang="ru-RU" b="1" dirty="0" smtClean="0">
                <a:solidFill>
                  <a:srgbClr val="002346"/>
                </a:solidFill>
              </a:rPr>
              <a:t>профильная </a:t>
            </a:r>
            <a:r>
              <a:rPr lang="ru-RU" b="1" dirty="0">
                <a:solidFill>
                  <a:srgbClr val="002346"/>
                </a:solidFill>
              </a:rPr>
              <a:t>(для изготовления вазонов, урн</a:t>
            </a:r>
            <a:r>
              <a:rPr lang="ru-RU" b="1" dirty="0" smtClean="0">
                <a:solidFill>
                  <a:srgbClr val="002346"/>
                </a:solidFill>
              </a:rPr>
              <a:t>), </a:t>
            </a:r>
          </a:p>
          <a:p>
            <a:pPr algn="ctr"/>
            <a:r>
              <a:rPr lang="ru-RU" b="1" dirty="0" smtClean="0">
                <a:solidFill>
                  <a:srgbClr val="002346"/>
                </a:solidFill>
              </a:rPr>
              <a:t>Саженцы вишни, Семена цветов, Снос деревьев</a:t>
            </a:r>
            <a:endParaRPr lang="ru-RU" b="1" dirty="0">
              <a:solidFill>
                <a:srgbClr val="00234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97" y="1683302"/>
            <a:ext cx="11158152" cy="2215991"/>
          </a:xfrm>
          <a:prstGeom prst="rect">
            <a:avLst/>
          </a:prstGeom>
          <a:solidFill>
            <a:srgbClr val="002346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Имеющиеся ресурсы: </a:t>
            </a:r>
          </a:p>
          <a:p>
            <a:endParaRPr lang="ru-RU" sz="800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Специализированные 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сварочные </a:t>
            </a:r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мастерские.</a:t>
            </a:r>
          </a:p>
          <a:p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Мастера 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производственного обучения - 7 </a:t>
            </a:r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чел. </a:t>
            </a:r>
          </a:p>
          <a:p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Педагог-дополнительного 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образования – 1 чел.</a:t>
            </a:r>
          </a:p>
          <a:p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Письмо </a:t>
            </a:r>
            <a:r>
              <a:rPr lang="ru-RU" sz="1600" b="1" dirty="0">
                <a:solidFill>
                  <a:schemeClr val="bg1">
                    <a:lumMod val="85000"/>
                  </a:schemeClr>
                </a:solidFill>
              </a:rPr>
              <a:t>поддержки администрации </a:t>
            </a:r>
            <a:r>
              <a:rPr lang="ru-RU" sz="1600" b="1" dirty="0" err="1">
                <a:solidFill>
                  <a:schemeClr val="bg1">
                    <a:lumMod val="85000"/>
                  </a:schemeClr>
                </a:solidFill>
              </a:rPr>
              <a:t>г.Ачинск</a:t>
            </a:r>
            <a:r>
              <a:rPr lang="ru-RU" sz="16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ru-RU" sz="1600" b="1" dirty="0">
                <a:solidFill>
                  <a:srgbClr val="002346"/>
                </a:solidFill>
              </a:rPr>
              <a:t> </a:t>
            </a:r>
            <a:endParaRPr lang="ru-RU" sz="1600" b="1" dirty="0" smtClean="0">
              <a:solidFill>
                <a:srgbClr val="002346"/>
              </a:solidFill>
            </a:endParaRPr>
          </a:p>
          <a:p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Инвентарь, расходные материалы: </a:t>
            </a: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Электроды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, Перчатки, Маска сварщика, Краска декоративная (</a:t>
            </a:r>
            <a:r>
              <a:rPr lang="ru-RU" sz="1200" b="1" dirty="0" err="1">
                <a:solidFill>
                  <a:schemeClr val="bg1">
                    <a:lumMod val="95000"/>
                  </a:schemeClr>
                </a:solidFill>
              </a:rPr>
              <a:t>ул.покрыт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), Лопаты штыковые, Грабли, Шланг для полива 10м, Лейка</a:t>
            </a:r>
          </a:p>
          <a:p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14" descr="https://static.tildacdn.com/tild6531-6138-4130-a432-363665303863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0" b="97000" l="9741" r="89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693" y="4401434"/>
            <a:ext cx="2200227" cy="16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images.satu.kz/110358981_w640_h640_lavoch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85000" l="6875" r="93594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30" y="4087247"/>
            <a:ext cx="2677155" cy="26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images.ru.prom.st/442375564_w640_h640_urna-derevo-metall-gerku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4161994"/>
            <a:ext cx="2153328" cy="21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un9-49.userapi.com/impf/CE9nUPuenbBXUbGbCljjO7rC3MqSLNulhfbS7Q/0hg3AiaVCrA.jpg?size=1280x1253&amp;quality=96&amp;sign=0eba6688a12ae6cda9058f4e9592c29c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83" y="100260"/>
            <a:ext cx="1383391" cy="1354210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521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РЕЗУЛЬТАТЫ</a:t>
            </a:r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 </a:t>
            </a:r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777" y="147548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Организована работа 10 бригад по благоустройству аллеи, в которые вовлечено 125 студентов.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Высажено 60 саженцев кустарников.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Разбито 5 цветников.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Изготовлено и установлено 20 МАФ </a:t>
            </a:r>
            <a:r>
              <a:rPr lang="ru-RU" sz="20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(8 вазонов, 4 урны, 8 арок). </a:t>
            </a:r>
            <a:endParaRPr lang="ru-RU" sz="2000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000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Проведено торжественное открытие на празднике «День знаний», которое посетило более 625 студентов. </a:t>
            </a:r>
          </a:p>
        </p:txBody>
      </p:sp>
      <p:pic>
        <p:nvPicPr>
          <p:cNvPr id="7" name="Рисунок 6" descr="нррп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1119" y="2455808"/>
            <a:ext cx="4285934" cy="342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s://static.tildacdn.com/tild6531-6138-4130-a432-363665303863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" b="97000" l="9741" r="89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84" y="984824"/>
            <a:ext cx="1758456" cy="13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images.satu.kz/110358981_w640_h640_lavoch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85000" l="6875" r="93594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9" y="885970"/>
            <a:ext cx="2171022" cy="21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images.ru.prom.st/442375564_w640_h640_urna-derevo-metall-gerkul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11" y="984825"/>
            <a:ext cx="1470983" cy="14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un9-49.userapi.com/impf/CE9nUPuenbBXUbGbCljjO7rC3MqSLNulhfbS7Q/0hg3AiaVCrA.jpg?size=1280x1253&amp;quality=96&amp;sign=0eba6688a12ae6cda9058f4e9592c29c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357" y="5312340"/>
            <a:ext cx="1383391" cy="1354210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1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521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РЕЗУЛЬТАТЫ</a:t>
            </a:r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 </a:t>
            </a:r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777" y="1074509"/>
            <a:ext cx="49884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Эстетический, современный ухоженный вид Студенческой аллеи радует 3000 жителей прилежащей территории.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Студенты развили коммуникационные навыки, умение работать в команде, нести ответственность за порученное дело.</a:t>
            </a:r>
            <a:endParaRPr lang="ru-RU" sz="20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9721" r="33807"/>
          <a:stretch/>
        </p:blipFill>
        <p:spPr bwMode="auto">
          <a:xfrm>
            <a:off x="5529768" y="1074508"/>
            <a:ext cx="6443929" cy="578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antenna123.ru/upload/iblock/7d3/7d3c91f960a7b59712e194f02403ec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94" y="4328161"/>
            <a:ext cx="3124200" cy="225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sovet-bankira.ru/wp-content/uploads/2019/07/img001-m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84" r="994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03" y="3456604"/>
            <a:ext cx="3381791" cy="29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un9-49.userapi.com/impf/CE9nUPuenbBXUbGbCljjO7rC3MqSLNulhfbS7Q/0hg3AiaVCrA.jpg?size=1280x1253&amp;quality=96&amp;sign=0eba6688a12ae6cda9058f4e9592c29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83" y="100260"/>
            <a:ext cx="1383391" cy="1354210"/>
          </a:xfrm>
          <a:prstGeom prst="round2Same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23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302</Words>
  <Application>Microsoft Office PowerPoint</Application>
  <PresentationFormat>Произвольный</PresentationFormat>
  <Paragraphs>60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Гладких</dc:creator>
  <cp:lastModifiedBy>Наталья</cp:lastModifiedBy>
  <cp:revision>36</cp:revision>
  <cp:lastPrinted>2021-03-30T07:36:43Z</cp:lastPrinted>
  <dcterms:created xsi:type="dcterms:W3CDTF">2020-04-12T08:51:45Z</dcterms:created>
  <dcterms:modified xsi:type="dcterms:W3CDTF">2021-05-11T10:09:43Z</dcterms:modified>
</cp:coreProperties>
</file>