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301" r:id="rId8"/>
    <p:sldId id="265" r:id="rId9"/>
    <p:sldId id="268" r:id="rId10"/>
    <p:sldId id="269" r:id="rId11"/>
    <p:sldId id="302" r:id="rId12"/>
    <p:sldId id="267" r:id="rId13"/>
    <p:sldId id="275" r:id="rId14"/>
    <p:sldId id="266" r:id="rId15"/>
    <p:sldId id="283" r:id="rId16"/>
    <p:sldId id="292" r:id="rId17"/>
    <p:sldId id="285" r:id="rId18"/>
    <p:sldId id="294" r:id="rId19"/>
    <p:sldId id="297" r:id="rId20"/>
    <p:sldId id="298" r:id="rId21"/>
    <p:sldId id="299" r:id="rId22"/>
    <p:sldId id="300" r:id="rId23"/>
    <p:sldId id="286" r:id="rId24"/>
    <p:sldId id="289" r:id="rId25"/>
    <p:sldId id="293" r:id="rId26"/>
    <p:sldId id="295" r:id="rId27"/>
    <p:sldId id="291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360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319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471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355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209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708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951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861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705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257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872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968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6B70-0093-4C8F-AF97-4DCB3747023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C5AA-38D6-4EC2-939C-BFA35BC10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55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un9-11.userapi.com/impf/c636819/v636819146/520b1/53emGRk2nvs.jpg?size=786x1332&amp;quality=96&amp;proxy=1&amp;sign=5c1882fbdc8ee07477b9e3ec205c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60"/>
            <a:ext cx="3027830" cy="51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nplus.com/files/resources/original/5bf90aff5e95b16744d2f5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6685"/>
            <a:ext cx="4760320" cy="27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139702"/>
            <a:ext cx="5758408" cy="57606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chemeClr val="accent4">
                    <a:lumMod val="50000"/>
                  </a:schemeClr>
                </a:solidFill>
              </a:rPr>
              <a:t>Центр развития добровольчества </a:t>
            </a:r>
            <a:br>
              <a:rPr lang="ru-RU" sz="3600" b="1" dirty="0" smtClean="0">
                <a:ln w="50800"/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ln w="50800"/>
                <a:solidFill>
                  <a:schemeClr val="accent4">
                    <a:lumMod val="50000"/>
                  </a:schemeClr>
                </a:solidFill>
              </a:rPr>
              <a:t>РГУ имени </a:t>
            </a:r>
            <a:r>
              <a:rPr lang="ru-RU" sz="3600" b="1" dirty="0" err="1" smtClean="0">
                <a:ln w="50800"/>
                <a:solidFill>
                  <a:schemeClr val="accent4">
                    <a:lumMod val="50000"/>
                  </a:schemeClr>
                </a:solidFill>
              </a:rPr>
              <a:t>С.А.Есенина</a:t>
            </a:r>
            <a:endParaRPr lang="ru-RU" sz="3600" b="1" dirty="0">
              <a:ln w="50800"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29050"/>
            <a:ext cx="6400800" cy="1314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dn.hipwallpaper.com/i/53/36/f453K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8491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Эмбл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2888" y="87982"/>
            <a:ext cx="1043608" cy="1043608"/>
          </a:xfrm>
          <a:prstGeom prst="ellipse">
            <a:avLst/>
          </a:prstGeom>
        </p:spPr>
      </p:pic>
      <p:pic>
        <p:nvPicPr>
          <p:cNvPr id="1034" name="Picture 10" descr="https://psv4.userapi.com/c856328/u131986312/docs/d3/989fe6439469/Logo_20RGU.jpg?extra=aQctmW830_9N-dMB0TH_xTJhBbQ8D0V1liLSysOod4cF21YsP-ZE5YdTgzx8c0YbeBc8eNmqhlLwMmAt6Vjtv7Rkz-pa2Xl8DZZuzP5rs8sq2AgisH3vrUXpKNf8WYoyAG-30cw2A7M_onVckimJTuk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16" y="4061156"/>
            <a:ext cx="1008112" cy="9588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68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Факультет русской филологии </a:t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национальной культуры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69.userapi.com/impg/VHg8VBVpA9ucmwtSyXgjjNdfI6Ay_WQHpg3aVA/JVMlWieci3U.jpg?size=816x814&amp;quality=96&amp;proxy=1&amp;sign=312fbfe46c20424838e9768add43aa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21" y="1203598"/>
            <a:ext cx="2204157" cy="21987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1-18.userapi.com/impg/c855424/v855424668/184de9/MrZgc7PS-5U.jpg?size=550x443&amp;quality=96&amp;proxy=1&amp;sign=798e1d2ceb360f5808f3c90b7e9f65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97"/>
          <a:stretch/>
        </p:blipFill>
        <p:spPr bwMode="auto">
          <a:xfrm>
            <a:off x="971600" y="1597844"/>
            <a:ext cx="1929092" cy="16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 noGrp="1"/>
          </p:cNvSpPr>
          <p:nvPr>
            <p:ph idx="1"/>
          </p:nvPr>
        </p:nvSpPr>
        <p:spPr>
          <a:xfrm>
            <a:off x="5648722" y="3526325"/>
            <a:ext cx="3099892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«Эхо добра»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25.userapi.com/impf/VlJq8L1yyf8OcI2GgbmNEwbG2_hWbTYZjFGSpw/R9qmpC62GLI.jpg?size=500x500&amp;quality=96&amp;proxy=1&amp;sign=ae207f94bd68e3b635c28c578e4feb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07" y="1491630"/>
            <a:ext cx="1910722" cy="19107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19944" y="3365573"/>
            <a:ext cx="2818656" cy="1590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«Родное слово» на базе музея академика </a:t>
            </a:r>
            <a:br>
              <a:rPr lang="ru-RU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И.И. Срезневского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99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014" y="1122679"/>
            <a:ext cx="8229600" cy="3394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73.userapi.com/impf/utfkXI_zKuyNm-05EE9cLCEh4dhGvUp1_x9Ltg/hen1YhB2miY.jpg?size=1280x1242&amp;quality=96&amp;sign=bfc4f9192812d247b31b4fc9dbbe53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98" y="1094458"/>
            <a:ext cx="2445003" cy="23724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98092" y="3475277"/>
            <a:ext cx="3747814" cy="2041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Ipso jure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833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4405" y="4937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Факультет физической </a:t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культуры и спорта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1-23.userapi.com/impf/c852128/v852128404/6abe3/9sIli05fCHg.jpg?size=1080x1080&amp;quality=96&amp;proxy=1&amp;sign=e29942d145106f99cb991c8c5da8948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8821" r="11604" b="17070"/>
          <a:stretch/>
        </p:blipFill>
        <p:spPr bwMode="auto">
          <a:xfrm>
            <a:off x="6876256" y="197992"/>
            <a:ext cx="1941894" cy="18666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1-84.userapi.com/c855136/v855136486/183170/ZY88XJvMM3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15270"/>
          <a:stretch/>
        </p:blipFill>
        <p:spPr bwMode="auto">
          <a:xfrm>
            <a:off x="3491880" y="1770310"/>
            <a:ext cx="2088232" cy="23004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986050" y="4077269"/>
            <a:ext cx="3099892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«ВИТЯЗИ»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55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Факультет социологии </a:t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управления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un1-96.userapi.com/impf/c624831/v624831741/27e7a/BAViAqFiy64.jpg?size=640x848&amp;quality=96&amp;proxy=1&amp;sign=54972fb8add90bfdb071b2ad8eae581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6359" r="4033" b="17516"/>
          <a:stretch/>
        </p:blipFill>
        <p:spPr bwMode="auto">
          <a:xfrm>
            <a:off x="7092280" y="137394"/>
            <a:ext cx="1679765" cy="18516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1-15.userapi.com/impf/c854120/v854120786/125b38/pCTTEuEZurY.jpg?size=1280x720&amp;quality=96&amp;sign=285ddef4c367fa069faf7954fba3b64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6634"/>
          <a:stretch/>
        </p:blipFill>
        <p:spPr bwMode="auto">
          <a:xfrm>
            <a:off x="3239852" y="1347614"/>
            <a:ext cx="2664296" cy="23726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22054" y="3789237"/>
            <a:ext cx="3099892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«Камера хранения»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57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1" y="34318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Физико-математический факультет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1-88.userapi.com/impg/c857228/v857228755/1080d5/gEM42gHqghE.jpg?size=1280x1280&amp;quality=96&amp;sign=97ca998b8e390ade6508a1e02159b7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5137"/>
            <a:ext cx="1656184" cy="16561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1-24.userapi.com/impf/c849332/v849332895/10fc5a/kRuWLethZKM.jpg?size=537x695&amp;quality=96&amp;proxy=1&amp;sign=4a12229c3d6436b42b05a194d37c96b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7325" r="3586" b="8181"/>
          <a:stretch>
            <a:fillRect/>
          </a:stretch>
        </p:blipFill>
        <p:spPr bwMode="auto">
          <a:xfrm>
            <a:off x="3306978" y="1563638"/>
            <a:ext cx="2489158" cy="2489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59832" y="4005261"/>
            <a:ext cx="3099892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Квантум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2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Межфакультетские отряды</a:t>
            </a:r>
          </a:p>
        </p:txBody>
      </p:sp>
      <p:pic>
        <p:nvPicPr>
          <p:cNvPr id="5" name="Picture 2" descr="https://sun1-20.userapi.com/c858324/v858324353/17c7f6/PjnYBMizo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r="3726"/>
          <a:stretch/>
        </p:blipFill>
        <p:spPr bwMode="auto">
          <a:xfrm>
            <a:off x="3955881" y="995384"/>
            <a:ext cx="1232236" cy="11840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771799" y="2110368"/>
            <a:ext cx="3600400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«Звёздный» отряд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РГУ имени С.А. Есенина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1-24.userapi.com/impf/c846221/v846221825/187a4b/pb0wKuLrQaE.jpg?size=604x508&amp;quality=96&amp;proxy=1&amp;sign=93e30ed90f25607d5c680a1bef926a6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8963"/>
          <a:stretch/>
        </p:blipFill>
        <p:spPr bwMode="auto">
          <a:xfrm>
            <a:off x="894270" y="2875819"/>
            <a:ext cx="1162294" cy="11587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-74529" y="4034596"/>
            <a:ext cx="3099892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«Синяя птица - СТС»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sun9-45.userapi.com/impf/UokqzOlt4ZWiWS9N-Jo1JmGVxUWXlbeoxy0gQg/yub9oV-s9O0.jpg?size=1162x1024&amp;quality=96&amp;proxy=1&amp;sign=df5ea7b4388e22e5522123dfb16ee57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46" y="2934435"/>
            <a:ext cx="1386107" cy="12214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059832" y="4149277"/>
            <a:ext cx="3099892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Студенческого клуба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980567" y="3952919"/>
            <a:ext cx="3424572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Межвузовский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Молодежный отряд «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Теограм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sun9-33.userapi.com/impg/jZZ2jlLoB7qbQtl_AYowb91oEmkXp4jxbFzKeQ/aJEe4KfFHWc.jpg?size=2160x2160&amp;quality=96&amp;proxy=1&amp;sign=88950798af547275476f73aae9a0755e"/>
          <p:cNvPicPr>
            <a:picLocks noChangeAspect="1" noChangeArrowheads="1"/>
          </p:cNvPicPr>
          <p:nvPr/>
        </p:nvPicPr>
        <p:blipFill>
          <a:blip r:embed="rId5" cstate="print"/>
          <a:srcRect l="9922" t="11906" r="10703" b="10703"/>
          <a:stretch>
            <a:fillRect/>
          </a:stretch>
        </p:blipFill>
        <p:spPr bwMode="auto">
          <a:xfrm>
            <a:off x="6925275" y="2659148"/>
            <a:ext cx="1535157" cy="1496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84800" y="1284994"/>
            <a:ext cx="3006311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«Твори добро» Ассоциация студентов социальной категории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868144" y="1481657"/>
            <a:ext cx="3275856" cy="159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Общественный центр «Волонтёры Победы РГУ»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Направления волонтерской деятельности: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Событийное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Оброзовательное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Медиаволонтёрство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животным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Сотрудничество с областными структурами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63294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молодежной политики Рязанской области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физической культуры и спорта Рязанской области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труда и социальной защиты населения Рязанской области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Рязанская областная дума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Интеграция добровольчества в образовательный процесс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1856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технологии «Обучение служением»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образовательного модуля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взаимодействию с 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Курсы состоят из двух модулей: «Организация добровольческой (волонтерской) деятельности и взаимодействие с социально ориентированными НКО» и «Содействие развитию добровольчества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взаимодействие с социально ориентированными некоммерческими организациями»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Участие в международных событиях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63294"/>
            <a:ext cx="5400684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XXVII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Всемирная летняя универсиада в Казани, 2013 г.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Олимпийские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зимние игры в г. Сочи, 2014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Эстафета Олимпийского огня в г. Рязани, 2013 г.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Всемирный фестиваль молодежи и студентов в г. Сочи, 2017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Чемпионат мира по футболу в г. Москва, 2018 г.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https://sun9-9.userapi.com/impf/lTUuDHND2RSvC8OfEe_16RkRJ1__t_-5k0O_BA/yNDcGQJZA5s.jpg?size=2448x1376&amp;quality=96&amp;proxy=1&amp;sign=530bb93bd0d0fbce038186c1cf3b8c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142990"/>
            <a:ext cx="2973135" cy="1671174"/>
          </a:xfrm>
          <a:prstGeom prst="rect">
            <a:avLst/>
          </a:prstGeom>
          <a:noFill/>
        </p:spPr>
      </p:pic>
      <p:pic>
        <p:nvPicPr>
          <p:cNvPr id="4100" name="Picture 4" descr="https://sun9-4.userapi.com/impg/ilm7VRcPOJm9vdbP38beK1Yr_AF4ejY25fF8iQ/jYHbsAsjAFs.jpg?size=671x428&amp;quality=96&amp;proxy=1&amp;sign=973ae4be2fc4a97349ce4dd10aea1a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000378"/>
            <a:ext cx="2928958" cy="18682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Создание и развитие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2010 году в РГУ имени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С.А.Есенина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образован и активно начал свою работу Пункт развития добровольчества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2018 году преобразован в Центр развития добровольчества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608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Участие в региональных акциях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4900618" cy="339447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«Георгиевская ленточка»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«Бессмертный полк»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«Лето без табачного дыма»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«Цени свою жизнь»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30.userapi.com/impf/c837222/v837222079/32710/4XSrxOzPdzk.jpg?size=475x317&amp;quality=96&amp;proxy=1&amp;sign=457f95e852666db13d51d4d3c1cf05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8"/>
            <a:ext cx="3425417" cy="22860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Традиционные мероприятия и собственные акции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20418"/>
            <a:ext cx="3971924" cy="3394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Образовательный лагерь-семинар Вектор. РГУ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Школа для начинающих волонтёров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Фестиваль науки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4876" y="1391856"/>
            <a:ext cx="39719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Уроки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добра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aseline="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Доброволец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Муниципальные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стажировки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третьего возраста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68"/>
            <a:ext cx="9144000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Победители конкурса среди образовательных организаций Рязанской области </a:t>
            </a:r>
            <a:b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«Развитие добровольчества в образовательной организации»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s://sun9-13.userapi.com/impg/qXE7tgL-A5TrSNFTt9TuERzEttdFAq-hWA2O4g/ZsnUfqNXpi0.jpg?size=664x447&amp;quality=96&amp;proxy=1&amp;sign=fc50bfa920a6936ae552bfd337110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22"/>
            <a:ext cx="4143404" cy="2789310"/>
          </a:xfrm>
          <a:prstGeom prst="rect">
            <a:avLst/>
          </a:prstGeom>
          <a:noFill/>
        </p:spPr>
      </p:pic>
      <p:pic>
        <p:nvPicPr>
          <p:cNvPr id="57350" name="Picture 6" descr="https://sun9-31.userapi.com/impg/h0khea-r6mGFg398N17ZrCzNkhoRapgtkCXeYw/uGDbUfj64bU.jpg?size=749x1035&amp;quality=96&amp;proxy=1&amp;sign=f31085f1d58b76456de6f15b637aca9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65154"/>
            <a:ext cx="2000264" cy="2764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Личная книжка волонтёра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4829180" cy="3586177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Волонтёрская книжка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 документ, служащий для учёта деятельности и содержащий сведения о трудовом стаже волонтёра, его поощрениях и дополнительной подготовке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личной книжке отмечаются такие виды деятельности как: донорство, патриотическая деятельность, социальное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спортивное добровольчество, работа с детьми группы риска, поисковая работа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 поиску пропавших людей, поиск пропавших без вести), работа при пожарах, поиск пропавших людей, профессиональное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(предоставление бесплатных услуг по своей специализации, будущей профессии) и ряд других.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 descr="IMG_5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285866"/>
            <a:ext cx="3360736" cy="33718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Мы в социальной сети «</a:t>
            </a:r>
            <a:r>
              <a:rPr lang="ru-RU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7"/>
            <a:ext cx="3686172" cy="302300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Группа в 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социальной сети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»: </a:t>
            </a:r>
          </a:p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https://vk.com/vol_rsu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3441" t="13891" r="25213" b="38484"/>
          <a:stretch>
            <a:fillRect/>
          </a:stretch>
        </p:blipFill>
        <p:spPr bwMode="auto">
          <a:xfrm>
            <a:off x="4268388" y="1500180"/>
            <a:ext cx="4518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4171904"/>
            <a:ext cx="4500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Обязательно подпишись на нас! 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Мы на 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DOBRO.RU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976" t="10703" r="20748" b="19843"/>
          <a:stretch>
            <a:fillRect/>
          </a:stretch>
        </p:blipFill>
        <p:spPr bwMode="auto">
          <a:xfrm>
            <a:off x="1510371" y="1071552"/>
            <a:ext cx="60620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06"/>
            <a:ext cx="822960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Участие в Программе развития </a:t>
            </a:r>
            <a:r>
              <a:rPr lang="ru-RU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волонтёрства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образовательных организациях Российской Федерации «СВОИ»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psv4.userapi.com/c856416/u131986312/docs/d2/ccfea445ca22/IMG_5221.png?extra=DIws-afEXmkfK1CAiSp8OIKCaP3TTnpN199UnXMKBQCqTgHWc3-pTs0LLdWa0lUOD0mslaSlbU1OfsE0h72ltmwZTyG1qgjNzgDSnoOCpopjc_AT6CT-JWEc0gXwcgf6ZrstC4B07Z8xIDrWtP3z-M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74"/>
            <a:ext cx="4714908" cy="25001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Конец.</a:t>
            </a:r>
          </a:p>
          <a:p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занимается </a:t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развития добровольчества?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534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Координирует работу волонтёрских отрядов университета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образованию новых волонтерских отрядов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Производит мониторинг информации о возможностях добровольческой деятельности в регионе и стране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Выступает официальным представителем вуза в волонтерской деятельности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Выдача личной книжки волонтера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27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цели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 поддержка молодёжных добровольческих инициатив, способствующих повышению социальной активности молодёжи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духовно-нравственных ценностей, чувства ответственности, самоуважения, отзывчивости и взаимопомощи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в приобретении необходимых жизненных навыков и профессиональных умений с вероятной ориентацией на будущую профессию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67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un9-11.userapi.com/impf/c636819/v636819146/520b1/53emGRk2nvs.jpg?size=786x1332&amp;quality=96&amp;proxy=1&amp;sign=5c1882fbdc8ee07477b9e3ec205c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60"/>
            <a:ext cx="3027830" cy="51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nplus.com/files/resources/original/5bf90aff5e95b16744d2f5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6685"/>
            <a:ext cx="4760320" cy="27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139702"/>
            <a:ext cx="5758408" cy="57606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</a:rPr>
              <a:t>Волонтёрские </a:t>
            </a:r>
            <a:r>
              <a:rPr lang="en-US" sz="3600" b="1" dirty="0">
                <a:ln w="50800"/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3600" b="1" dirty="0">
                <a:ln w="50800"/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</a:rPr>
              <a:t>отряды РГУ имени </a:t>
            </a:r>
            <a:r>
              <a:rPr lang="ru-RU" sz="3600" b="1" dirty="0" err="1">
                <a:ln w="50800"/>
                <a:solidFill>
                  <a:schemeClr val="accent4">
                    <a:lumMod val="50000"/>
                  </a:schemeClr>
                </a:solidFill>
              </a:rPr>
              <a:t>С.А.Есенина</a:t>
            </a:r>
            <a:endParaRPr lang="ru-RU" sz="3600" b="1" dirty="0">
              <a:ln w="50800"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29050"/>
            <a:ext cx="6400800" cy="1314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dn.hipwallpaper.com/i/53/36/f453K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8491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Эмбл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2888" y="87982"/>
            <a:ext cx="1043608" cy="1043608"/>
          </a:xfrm>
          <a:prstGeom prst="ellipse">
            <a:avLst/>
          </a:prstGeom>
        </p:spPr>
      </p:pic>
      <p:pic>
        <p:nvPicPr>
          <p:cNvPr id="1034" name="Picture 10" descr="https://psv4.userapi.com/c856328/u131986312/docs/d3/989fe6439469/Logo_20RGU.jpg?extra=aQctmW830_9N-dMB0TH_xTJhBbQ8D0V1liLSysOod4cF21YsP-ZE5YdTgzx8c0YbeBc8eNmqhlLwMmAt6Vjtv7Rkz-pa2Xl8DZZuzP5rs8sq2AgisH3vrUXpKNf8WYoyAG-30cw2A7M_onVckimJTuk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16" y="4061156"/>
            <a:ext cx="1008112" cy="9588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9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857250"/>
          </a:xfrm>
        </p:spPr>
        <p:txBody>
          <a:bodyPr/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Институт естественных наук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43394"/>
            <a:ext cx="3142692" cy="1251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EcoTeam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 экологический волонтёрский отряд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sun9-61.userapi.com/impg/nliuABp5sKruriwbzFjbFWPvYKsqIZskG0veMg/TQTTo5a_Ksk.jpg?size=581x657&amp;quality=96&amp;proxy=1&amp;sign=831bb33d2a52f5dc9e54f3b87fc7c46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4792"/>
          <a:stretch/>
        </p:blipFill>
        <p:spPr bwMode="auto">
          <a:xfrm>
            <a:off x="3599892" y="627534"/>
            <a:ext cx="1944216" cy="19237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12.userapi.com/impf/KgYocbVlPJGlEHVT4fIIllIb_edTrSRHZW7qvw/4Cp_zwH_T-w.jpg?size=700x500&amp;quality=96&amp;proxy=1&amp;sign=71f12ac0b7d4c5f9b34f0ebd0e2fc3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13" y="1799346"/>
            <a:ext cx="2161667" cy="15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454098" y="2355726"/>
            <a:ext cx="3322712" cy="1806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4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Туротряд</a:t>
            </a:r>
            <a:r>
              <a:rPr lang="ru-RU" sz="4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Font typeface="Arial" pitchFamily="34" charset="0"/>
              <a:buNone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54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иностранных языков</a:t>
            </a:r>
            <a:endParaRPr lang="ru-RU" dirty="0"/>
          </a:p>
        </p:txBody>
      </p:sp>
      <p:pic>
        <p:nvPicPr>
          <p:cNvPr id="2050" name="Picture 2" descr="https://sun1-97.userapi.com/c840434/v840434185/25d97/7WpjQBu5J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2" t="28705" r="34771" b="27290"/>
          <a:stretch/>
        </p:blipFill>
        <p:spPr bwMode="auto">
          <a:xfrm>
            <a:off x="3491880" y="1063229"/>
            <a:ext cx="2160239" cy="20663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3147814"/>
            <a:ext cx="449999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«Трудности перевода»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 noGrp="1"/>
          </p:cNvSpPr>
          <p:nvPr>
            <p:ph idx="1"/>
          </p:nvPr>
        </p:nvSpPr>
        <p:spPr>
          <a:xfrm>
            <a:off x="4644008" y="3194904"/>
            <a:ext cx="4330824" cy="1465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Open Heart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5023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Институт психологии, педагогики </a:t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социальной работы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1-84.userapi.com/c850520/v850520628/b8c18/vyWFf1UYI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2177" r="9037" b="34589"/>
          <a:stretch/>
        </p:blipFill>
        <p:spPr bwMode="auto">
          <a:xfrm>
            <a:off x="3769111" y="1231306"/>
            <a:ext cx="1605778" cy="16561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1-30.userapi.com/impf/c639327/v639327477/7b0e2/fg6KqmuwJqA.jpg?size=500x312&amp;quality=96&amp;proxy=1&amp;sign=a65aa568afacfeef3fb0d7b07faa14b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9" y="1070872"/>
            <a:ext cx="1584176" cy="9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-112424" y="1970408"/>
            <a:ext cx="2674640" cy="1446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«Радуга»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https://sun1-29.userapi.com/impf/c858436/v858436814/fd4e6/Dp-Z_NkbVLI.jpg?size=702x520&amp;quality=96&amp;proxy=1&amp;sign=9f9aa193d01fc27f684ae143c16805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28" y="999680"/>
            <a:ext cx="1501824" cy="11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620184" y="2091198"/>
            <a:ext cx="2674640" cy="144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«СВОИ»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https://sun1-89.userapi.com/c846522/v846522378/a2b7/9NNRbpd6lv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49" y="3003798"/>
            <a:ext cx="1470275" cy="13906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561656" y="4293293"/>
            <a:ext cx="2674640" cy="144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«Созвездие»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s://sun9-18.userapi.com/7B262jxuuure8V1To5zizbfp0JQ7fzRCJRNCzg/bY2yXQhU5o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4" b="8659"/>
          <a:stretch/>
        </p:blipFill>
        <p:spPr bwMode="auto">
          <a:xfrm>
            <a:off x="2807207" y="3138828"/>
            <a:ext cx="162077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257400" y="4303241"/>
            <a:ext cx="2674640" cy="144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«Данко»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906371" y="4111999"/>
            <a:ext cx="2004057" cy="831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«Милосердие»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2691" y="3858225"/>
            <a:ext cx="2674640" cy="144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Праксис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https://sun9-2.userapi.com/impf/c633528/v633528990/267df/C9FOa1HKo8M.jpg?size=1280x1280&amp;quality=96&amp;sign=d8a92d37872f801f0db6a27a6bb9e8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09" y="2887490"/>
            <a:ext cx="1246061" cy="12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5.userapi.com/impg/z1Lk5FvY4anjWanCGkw46Q9pIGYJdriOrEFGOQ/Q4C3LMY5PnM.jpg?size=1280x1280&amp;quality=96&amp;sign=d9ac8e668202412e748911ffd87f334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9984" r="10036" b="10142"/>
          <a:stretch/>
        </p:blipFill>
        <p:spPr bwMode="auto">
          <a:xfrm>
            <a:off x="851345" y="2858550"/>
            <a:ext cx="1117333" cy="11173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34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Институт истории, философии </a:t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политических наук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n1-24.userapi.com/impf/c855124/v855124305/d70ff/tQvClLzdNpQ.jpg?size=1080x1080&amp;quality=96&amp;proxy=1&amp;sign=cd2f11791786b87d3a1017f351ea43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26405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390364" y="3640322"/>
            <a:ext cx="2890664" cy="108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«М.И.Р.»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https://sun9-35.userapi.com/impf/enhoLtYjuVK2Vj9CCAIdhJgnpBLpxc8ppmZ2dg/fBwH7W5Ahnc.jpg?size=873x868&amp;quality=96&amp;proxy=1&amp;sign=e2fee1662d6b7e41faa191aba82f6d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8837"/>
            <a:ext cx="1872208" cy="18614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41.userapi.com/impg/Axy83ODC5-16EYaCphE99lk9ra-rCFv59BYWag/AJGIx-gx1LU.jpg?size=400x400&amp;quality=96&amp;proxy=1&amp;sign=3f430d1459e14f152ecd337f53eb97b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81" y="1707654"/>
            <a:ext cx="1944216" cy="1944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879157" y="3672692"/>
            <a:ext cx="2890664" cy="10867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Студенческий отряд вожатых РДШ «САПФИР»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317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599</Words>
  <Application>Microsoft Office PowerPoint</Application>
  <PresentationFormat>Экран (16:9)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Центр развития добровольчества  РГУ имени С.А.Есенина</vt:lpstr>
      <vt:lpstr>Создание и развитие</vt:lpstr>
      <vt:lpstr>Чем занимается  Центр развития добровольчества?</vt:lpstr>
      <vt:lpstr>Основные цели</vt:lpstr>
      <vt:lpstr>Волонтёрские  отряды РГУ имени С.А.Есенина</vt:lpstr>
      <vt:lpstr>Институт естественных наук</vt:lpstr>
      <vt:lpstr>Институт иностранных языков</vt:lpstr>
      <vt:lpstr>Институт психологии, педагогики  и социальной работы</vt:lpstr>
      <vt:lpstr>Институт истории, философии  и политических наук</vt:lpstr>
      <vt:lpstr>Факультет русской филологии  и национальной культуры</vt:lpstr>
      <vt:lpstr>Юридический факультет</vt:lpstr>
      <vt:lpstr>Факультет физической  культуры и спорта</vt:lpstr>
      <vt:lpstr>Факультет социологии  и управления</vt:lpstr>
      <vt:lpstr>Физико-математический факультет</vt:lpstr>
      <vt:lpstr>Межфакультетские отряды</vt:lpstr>
      <vt:lpstr>Направления волонтерской деятельности:</vt:lpstr>
      <vt:lpstr>Сотрудничество с областными структурами</vt:lpstr>
      <vt:lpstr>Интеграция добровольчества в образовательный процесс</vt:lpstr>
      <vt:lpstr>Участие в международных событиях</vt:lpstr>
      <vt:lpstr>Участие в региональных акциях</vt:lpstr>
      <vt:lpstr>Традиционные мероприятия и собственные акции</vt:lpstr>
      <vt:lpstr>Победители конкурса среди образовательных организаций Рязанской области  «Развитие добровольчества в образовательной организации»</vt:lpstr>
      <vt:lpstr>Личная книжка волонтёра </vt:lpstr>
      <vt:lpstr>Мы в социальной сети «ВКонтакте»</vt:lpstr>
      <vt:lpstr>Мы на DOBRO.RU</vt:lpstr>
      <vt:lpstr>Участие в Программе развития волонтёрства в образовательных организациях Российской Федерации «СВОИ»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развития добровольчества  РГУ имени С.А.Есенина</dc:title>
  <dc:creator>user</dc:creator>
  <cp:lastModifiedBy>Юлия А. Завертяева</cp:lastModifiedBy>
  <cp:revision>33</cp:revision>
  <dcterms:created xsi:type="dcterms:W3CDTF">2020-11-23T10:48:17Z</dcterms:created>
  <dcterms:modified xsi:type="dcterms:W3CDTF">2020-12-30T12:21:16Z</dcterms:modified>
</cp:coreProperties>
</file>