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5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62" r:id="rId2"/>
    <p:sldId id="267" r:id="rId3"/>
    <p:sldId id="268" r:id="rId4"/>
    <p:sldId id="258" r:id="rId5"/>
    <p:sldId id="264" r:id="rId6"/>
    <p:sldId id="269" r:id="rId7"/>
    <p:sldId id="271" r:id="rId8"/>
    <p:sldId id="265" r:id="rId9"/>
    <p:sldId id="272" r:id="rId10"/>
    <p:sldId id="273" r:id="rId11"/>
    <p:sldId id="270" r:id="rId12"/>
    <p:sldId id="274" r:id="rId13"/>
    <p:sldId id="275" r:id="rId14"/>
    <p:sldId id="260" r:id="rId15"/>
    <p:sldId id="26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" panose="020B0604020202020204" charset="-52"/>
      <p:regular r:id="rId24"/>
      <p:bold r:id="rId25"/>
      <p:italic r:id="rId26"/>
      <p:boldItalic r:id="rId27"/>
    </p:embeddedFont>
    <p:embeddedFont>
      <p:font typeface="Montserrat Black" panose="020B0604020202020204" charset="-52"/>
      <p:bold r:id="rId28"/>
      <p:boldItalic r:id="rId29"/>
    </p:embeddedFont>
    <p:embeddedFont>
      <p:font typeface="Montserrat ExtraBold" panose="020B0604020202020204" charset="-52"/>
      <p:bold r:id="rId30"/>
      <p:boldItalic r:id="rId31"/>
    </p:embeddedFont>
    <p:embeddedFont>
      <p:font typeface="Montserrat SemiBold" panose="020B0604020202020204" charset="-52"/>
      <p:regular r:id="rId32"/>
      <p:bold r:id="rId33"/>
      <p:italic r:id="rId34"/>
      <p:boldItalic r:id="rId35"/>
    </p:embeddedFont>
    <p:embeddedFont>
      <p:font typeface="Segoe UI Semibold" panose="020B0702040204020203" pitchFamily="34" charset="0"/>
      <p:bold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zxuPLBD0WkDB6QPm7D4ueqHhi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FECE00"/>
    <a:srgbClr val="FFD000"/>
    <a:srgbClr val="FFCF00"/>
    <a:srgbClr val="FCD000"/>
    <a:srgbClr val="E62A29"/>
    <a:srgbClr val="FF964E"/>
    <a:srgbClr val="FFA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>
        <p:guide orient="horz" pos="218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162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202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715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6024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29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30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596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82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78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737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8665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974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dostigeniyanko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dostizheniya.sit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away.php?to=https%3A%2F%2Ft.me%2F%2Bk8SoIr4XTq5iMDQy&amp;cc_key=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jpeg"/><Relationship Id="rId9" Type="http://schemas.openxmlformats.org/officeDocument/2006/relationships/hyperlink" Target="https://vk.com/dostigeniyank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05" y="0"/>
            <a:ext cx="100667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204187"/>
            <a:ext cx="2326112" cy="1584664"/>
          </a:xfrm>
          <a:prstGeom prst="rect">
            <a:avLst/>
          </a:prstGeom>
        </p:spPr>
      </p:pic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A990EC-56F6-4F97-8641-2D80967EFD5E}"/>
              </a:ext>
            </a:extLst>
          </p:cNvPr>
          <p:cNvSpPr/>
          <p:nvPr/>
        </p:nvSpPr>
        <p:spPr>
          <a:xfrm>
            <a:off x="2755181" y="204187"/>
            <a:ext cx="921759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000"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Проект  «Школьное инициативное бюджетирование» начал свою работу в июне 2022 года.</a:t>
            </a: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322197" y="2020022"/>
            <a:ext cx="6023246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Школьный проект базируется в МАОУ СШ № 18 города Красноярска, но проектные сессии проводятся с участием педагогов и школьников из других школ города Красноярска для дальнейшего тиражирования  опыта.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Школьниками разработан проект – ландшафтный дизайн территории около школы, «Дорогая в школу»,  а также есть проекты по идеям изменениям в школе.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В  проекте приняло участие более 1000 школьников.</a:t>
            </a:r>
            <a:endParaRPr lang="ru-RU" sz="2400" b="1" i="0" u="none" strike="noStrike" cap="none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85252-6397-4B9A-9096-EA2CC8712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443" y="2020023"/>
            <a:ext cx="2676939" cy="20077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EA126-A4C0-47CA-A761-F0F8A06D2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327" y="2020022"/>
            <a:ext cx="2676938" cy="20077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7593DA-20FB-47E9-B71A-08C48FCF7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118" y="4150846"/>
            <a:ext cx="4820383" cy="238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2920753" y="373736"/>
            <a:ext cx="839827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Проект «Клуб </a:t>
            </a:r>
            <a:r>
              <a:rPr lang="en-US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</a:t>
            </a: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подростков» организован в 2022 года, первое мероприятие проводилось в МАОУ СШ № 69 в формате </a:t>
            </a:r>
            <a:r>
              <a:rPr lang="ru-RU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Родительского собрания на тему</a:t>
            </a:r>
            <a:r>
              <a:rPr lang="en-US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: </a:t>
            </a:r>
            <a:endParaRPr lang="ru-RU" sz="240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Карманные деньги. Как правильно говорить о деньгах с детьми</a:t>
            </a:r>
            <a:r>
              <a:rPr lang="en-US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?</a:t>
            </a:r>
            <a:endParaRPr lang="ru-RU" sz="240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28521DAF-090B-4761-BD44-B534A6CAF8BD}"/>
              </a:ext>
            </a:extLst>
          </p:cNvPr>
          <p:cNvSpPr txBox="1"/>
          <p:nvPr/>
        </p:nvSpPr>
        <p:spPr bwMode="auto">
          <a:xfrm>
            <a:off x="270344" y="2905571"/>
            <a:ext cx="5629524" cy="362504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Насколько «открыта» тема денег в Вашей семье</a:t>
            </a:r>
            <a:r>
              <a:rPr lang="en-US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?</a:t>
            </a: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236301" indent="-2286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2.   Есть ли у Вас системное обучение финансовой грамотности</a:t>
            </a:r>
            <a:r>
              <a:rPr lang="en-US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?</a:t>
            </a: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64901" indent="-457200">
              <a:spcBef>
                <a:spcPts val="61"/>
              </a:spcBef>
              <a:buAutoNum type="arabicPeriod" startAt="3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Есть ли у Вас знания особенностей детской психологии и педагогики в сфере финансовой грамотности</a:t>
            </a:r>
            <a:r>
              <a:rPr lang="en-US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?</a:t>
            </a: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На собрании приняло участие 30 человек.</a:t>
            </a: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195">
            <a:extLst>
              <a:ext uri="{FF2B5EF4-FFF2-40B4-BE49-F238E27FC236}">
                <a16:creationId xmlns:a16="http://schemas.microsoft.com/office/drawing/2014/main" id="{85FCBBC1-ADE0-443B-B96C-0F8A040848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49C525-4E21-44D2-9FF4-856877ED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191" y="3502549"/>
            <a:ext cx="3890838" cy="2918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B17ED8-E9A4-415A-B85A-3C385B80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34" y="2905571"/>
            <a:ext cx="3027413" cy="20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2920753" y="373736"/>
            <a:ext cx="83982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Волонтёры финансового просвещения   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28521DAF-090B-4761-BD44-B534A6CAF8BD}"/>
              </a:ext>
            </a:extLst>
          </p:cNvPr>
          <p:cNvSpPr txBox="1"/>
          <p:nvPr/>
        </p:nvSpPr>
        <p:spPr bwMode="auto">
          <a:xfrm>
            <a:off x="198782" y="1959421"/>
            <a:ext cx="5629524" cy="495573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Это эксперты в области финансов, страхования, инвестирования, налогов, банковского дела.</a:t>
            </a: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Это юристы адвокаты и нотариусы.</a:t>
            </a: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Это предприниматели.</a:t>
            </a: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Это педагоги, которые прошли обучение на курсах повышения квалификации на треке «Финансовая грамотность» ЦНППМ ККИПК.</a:t>
            </a: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Волонтёры эксперты принимают участие в проведении семинаров и лекций на курсах повышения квалификации педагогов Красноярского края.</a:t>
            </a: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195">
            <a:extLst>
              <a:ext uri="{FF2B5EF4-FFF2-40B4-BE49-F238E27FC236}">
                <a16:creationId xmlns:a16="http://schemas.microsoft.com/office/drawing/2014/main" id="{85FCBBC1-ADE0-443B-B96C-0F8A040848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D7B918-4098-4995-9881-C93EAFDA2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201"/>
          <a:stretch/>
        </p:blipFill>
        <p:spPr>
          <a:xfrm>
            <a:off x="6567221" y="988433"/>
            <a:ext cx="5153002" cy="26839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A21BAB-48CB-4102-89E1-4E9EDBAE2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249"/>
          <a:stretch/>
        </p:blipFill>
        <p:spPr>
          <a:xfrm>
            <a:off x="8675723" y="4219032"/>
            <a:ext cx="3317495" cy="19594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3A4A3A0-FF86-4728-91A7-7E376865BA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90" t="8000" r="17188"/>
          <a:stretch/>
        </p:blipFill>
        <p:spPr>
          <a:xfrm>
            <a:off x="6030078" y="3968277"/>
            <a:ext cx="2443872" cy="24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6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2920753" y="373736"/>
            <a:ext cx="83982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Юные волонтёры </a:t>
            </a:r>
            <a:r>
              <a:rPr lang="ru-RU" sz="240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игро</a:t>
            </a:r>
            <a:r>
              <a:rPr lang="ru-RU" sz="24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практики (школьники)  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28521DAF-090B-4761-BD44-B534A6CAF8BD}"/>
              </a:ext>
            </a:extLst>
          </p:cNvPr>
          <p:cNvSpPr txBox="1"/>
          <p:nvPr/>
        </p:nvSpPr>
        <p:spPr bwMode="auto">
          <a:xfrm>
            <a:off x="198782" y="1959421"/>
            <a:ext cx="5629524" cy="491476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С 2023 года участвуют в городском турнире Умные игры «Малая Лига» с 7+ и «Старшая Лига» с 13+</a:t>
            </a: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С 2022 года развиваются в 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«Клубе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PRO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подростков»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Verdana"/>
            </a:endParaRP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С 2020 года участвуют в олимпиадах по финансовой грамотности и предпринимательству</a:t>
            </a:r>
          </a:p>
          <a:p>
            <a:pPr marL="464901" indent="-457200">
              <a:spcBef>
                <a:spcPts val="61"/>
              </a:spcBef>
              <a:buAutoNum type="arabicPeriod"/>
              <a:tabLst>
                <a:tab pos="319218" algn="l"/>
              </a:tabLst>
              <a:defRPr/>
            </a:pPr>
            <a:r>
              <a:rPr lang="ru-RU" sz="2183" dirty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Принимают участие в организации турниров и городских мероприятиях, направленных на повышение финансовой грамотности и предпринимательства.</a:t>
            </a: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lang="ru-RU" sz="2183" dirty="0">
              <a:solidFill>
                <a:schemeClr val="tx1">
                  <a:lumMod val="75000"/>
                  <a:lumOff val="25000"/>
                </a:schemeClr>
              </a:solidFill>
              <a:cs typeface="Verdana"/>
            </a:endParaRPr>
          </a:p>
          <a:p>
            <a:pPr marL="7701">
              <a:spcBef>
                <a:spcPts val="61"/>
              </a:spcBef>
              <a:tabLst>
                <a:tab pos="319218" algn="l"/>
              </a:tabLst>
              <a:defRPr/>
            </a:pPr>
            <a:endParaRPr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195">
            <a:extLst>
              <a:ext uri="{FF2B5EF4-FFF2-40B4-BE49-F238E27FC236}">
                <a16:creationId xmlns:a16="http://schemas.microsoft.com/office/drawing/2014/main" id="{85FCBBC1-ADE0-443B-B96C-0F8A040848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61DC3B-CE31-4F36-8238-0DE05A8AB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415" y="4506402"/>
            <a:ext cx="2619954" cy="19649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E355C9-CC40-4CF9-9D12-D6093F50A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80" b="6262"/>
          <a:stretch/>
        </p:blipFill>
        <p:spPr>
          <a:xfrm>
            <a:off x="6231171" y="914400"/>
            <a:ext cx="5226658" cy="32441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28AAC3-3658-4EA8-8AC7-6C825DF06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159" y="4313086"/>
            <a:ext cx="3135464" cy="23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/>
          <p:nvPr/>
        </p:nvSpPr>
        <p:spPr>
          <a:xfrm>
            <a:off x="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https://dostizheniya.site/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4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046853" y="1554681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"/>
          <p:cNvSpPr/>
          <p:nvPr/>
        </p:nvSpPr>
        <p:spPr>
          <a:xfrm>
            <a:off x="-3235309" y="-132224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755408" y="4422611"/>
            <a:ext cx="2242039" cy="148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15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Ёлшина</a:t>
            </a:r>
            <a:r>
              <a:rPr lang="ru-RU" sz="15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15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Анжелика</a:t>
            </a:r>
            <a:br>
              <a:rPr lang="ru-RU" sz="15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15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Владимировна</a:t>
            </a:r>
            <a:br>
              <a:rPr lang="ru-RU" sz="15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1500" b="0" i="0" u="none" strike="noStrike" cap="none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13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учредитель, директор  АНО «ЦРПС «Достижения»</a:t>
            </a:r>
            <a:br>
              <a:rPr lang="ru-RU" sz="13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3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vk.com/</a:t>
            </a:r>
            <a:r>
              <a:rPr lang="en-US" sz="1300" dirty="0" err="1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angelicayolshina</a:t>
            </a:r>
            <a:r>
              <a:rPr lang="en-US" sz="13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146" name="Picture 2" descr="https://sun9-9.userapi.com/impf/rGopIYFlcezzIWsL3_ZP5YCvEqHoFg8uQc_ibQ/SkCY3-LIaLE.jpg?size=762x762&amp;quality=95&amp;sign=69aabf8e57e8147d0fed3a8dc10d04d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408" y="2250831"/>
            <a:ext cx="2145322" cy="2145322"/>
          </a:xfrm>
          <a:prstGeom prst="rect">
            <a:avLst/>
          </a:prstGeom>
          <a:noFill/>
        </p:spPr>
      </p:pic>
      <p:pic>
        <p:nvPicPr>
          <p:cNvPr id="6149" name="Picture 5" descr="C:\Users\astor\Downloads\9c124e18a1869879a80d336a11d7151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9238" y="2259622"/>
            <a:ext cx="2116992" cy="2116992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3607603" y="1227186"/>
            <a:ext cx="4646132" cy="461665"/>
            <a:chOff x="4053901" y="1292738"/>
            <a:chExt cx="4369177" cy="461665"/>
          </a:xfrm>
          <a:solidFill>
            <a:srgbClr val="FECE00"/>
          </a:solidFill>
        </p:grpSpPr>
        <p:sp>
          <p:nvSpPr>
            <p:cNvPr id="171" name="Google Shape;171;p4"/>
            <p:cNvSpPr/>
            <p:nvPr/>
          </p:nvSpPr>
          <p:spPr>
            <a:xfrm>
              <a:off x="4053901" y="1292738"/>
              <a:ext cx="4369177" cy="46166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 txBox="1"/>
            <p:nvPr/>
          </p:nvSpPr>
          <p:spPr>
            <a:xfrm>
              <a:off x="4337360" y="1314997"/>
              <a:ext cx="4043658" cy="3136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МЫ В СОЦИАЛЬНЫХ СЕТЯХ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75;p4"/>
          <p:cNvSpPr txBox="1"/>
          <p:nvPr/>
        </p:nvSpPr>
        <p:spPr>
          <a:xfrm>
            <a:off x="8949344" y="4417839"/>
            <a:ext cx="2327033" cy="232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15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Центр волонтёров</a:t>
            </a: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1500" b="0" i="0" u="none" strike="noStrike" cap="none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13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</a:t>
            </a:r>
            <a:r>
              <a:rPr lang="ru-RU" sz="1300" b="0" i="0" u="none" strike="noStrike" cap="none" dirty="0" err="1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телеграм-канал</a:t>
            </a:r>
            <a:r>
              <a:rPr lang="en-US" sz="13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300" dirty="0" err="1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t.me</a:t>
            </a:r>
            <a:r>
              <a:rPr lang="en-US" sz="13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/+k8SoIr4XTq5iMDQy </a:t>
            </a:r>
            <a:br>
              <a:rPr lang="ru-RU" sz="13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200" dirty="0">
                <a:hlinkClick r:id="rId6"/>
              </a:rPr>
              <a:t> </a:t>
            </a:r>
            <a:br>
              <a:rPr lang="ru-RU" sz="13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ru-RU" sz="13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ru-RU" sz="13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" name="Google Shape;175;p4">
            <a:extLst>
              <a:ext uri="{FF2B5EF4-FFF2-40B4-BE49-F238E27FC236}">
                <a16:creationId xmlns:a16="http://schemas.microsoft.com/office/drawing/2014/main" id="{E4160DE9-F246-4F24-8C94-45245004589F}"/>
              </a:ext>
            </a:extLst>
          </p:cNvPr>
          <p:cNvSpPr txBox="1"/>
          <p:nvPr/>
        </p:nvSpPr>
        <p:spPr>
          <a:xfrm>
            <a:off x="3656138" y="2266568"/>
            <a:ext cx="4549062" cy="177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80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Ссылка на сайт</a:t>
            </a:r>
            <a:r>
              <a:rPr lang="en-US" sz="80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br>
              <a:rPr lang="ru-RU" sz="8000" b="0" i="0" u="none" strike="noStrike" cap="none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7"/>
              </a:rPr>
              <a:t>https://dostizheniya.site</a:t>
            </a:r>
            <a:endParaRPr lang="en-US" sz="8000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endParaRPr lang="en-US" sz="8000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Ссылка на канал в </a:t>
            </a:r>
            <a:r>
              <a:rPr lang="ru-RU" sz="8000" dirty="0" err="1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телеграм</a:t>
            </a:r>
            <a:r>
              <a:rPr lang="en-US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br>
              <a:rPr lang="ru-RU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8000" b="1" u="sng" dirty="0">
                <a:latin typeface="Calibri Light" panose="020F0302020204030204" pitchFamily="34" charset="0"/>
                <a:cs typeface="Calibri Light" panose="020F0302020204030204" pitchFamily="34" charset="0"/>
                <a:hlinkClick r:id="rId8"/>
              </a:rPr>
              <a:t>https://t.me/dostigeniyanko</a:t>
            </a:r>
            <a:endParaRPr lang="en-US" sz="80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8000" b="1" dirty="0">
              <a:solidFill>
                <a:srgbClr val="E62A29"/>
              </a:solidFill>
              <a:latin typeface="Calibri Light" panose="020F0302020204030204" pitchFamily="34" charset="0"/>
              <a:ea typeface="Montserrat SemiBold"/>
              <a:cs typeface="Calibri Light" panose="020F0302020204030204" pitchFamily="34" charset="0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ru-RU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Ссылка на группу в контакте</a:t>
            </a:r>
            <a:r>
              <a:rPr lang="en-US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endParaRPr lang="ru-RU" sz="8000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8000" dirty="0">
                <a:solidFill>
                  <a:srgbClr val="E62A29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9"/>
              </a:rPr>
              <a:t>https://vk.com/dostigeniyanko</a:t>
            </a:r>
            <a:endParaRPr lang="ru-RU" sz="8000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4200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1500" b="0" i="0" u="none" strike="noStrike" cap="none" dirty="0">
              <a:solidFill>
                <a:srgbClr val="E62A2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 algn="ctr">
              <a:spcBef>
                <a:spcPts val="360"/>
              </a:spcBef>
              <a:buClr>
                <a:srgbClr val="FF954D"/>
              </a:buClr>
              <a:buSzPts val="1800"/>
            </a:pP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" name="Picture 195">
            <a:extLst>
              <a:ext uri="{FF2B5EF4-FFF2-40B4-BE49-F238E27FC236}">
                <a16:creationId xmlns:a16="http://schemas.microsoft.com/office/drawing/2014/main" id="{9EEE6753-FCC4-44FA-9057-FF01E2A82DBF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 descr="C:\Users\Соня\Desktop\Мывместе 2\Шаблон\Элементы\Ресурс 3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 descr="C:\Users\Соня\Desktop\Мывместе 2\Шаблон\Элементы\Ресурс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 b="0" i="0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5179953" y="3369110"/>
            <a:ext cx="2850942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44"/>
              </a:spcBef>
              <a:buClr>
                <a:srgbClr val="FF954D"/>
              </a:buClr>
              <a:buSzPct val="1000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vk.com/</a:t>
            </a:r>
            <a:r>
              <a:rPr lang="en-US" sz="1800" dirty="0" err="1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angelicayolshina</a:t>
            </a: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 descr="Телефонная трубка">
            <a:extLst>
              <a:ext uri="{FF2B5EF4-FFF2-40B4-BE49-F238E27FC236}">
                <a16:creationId xmlns:a16="http://schemas.microsoft.com/office/drawing/2014/main" id="{0E76ACFB-EBA7-4A76-85F5-6DB41DB60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7094" y="4090085"/>
            <a:ext cx="709331" cy="709331"/>
          </a:xfrm>
          <a:prstGeom prst="rect">
            <a:avLst/>
          </a:prstGeom>
        </p:spPr>
      </p:pic>
      <p:sp>
        <p:nvSpPr>
          <p:cNvPr id="13" name="Google Shape;210;p6">
            <a:extLst>
              <a:ext uri="{FF2B5EF4-FFF2-40B4-BE49-F238E27FC236}">
                <a16:creationId xmlns:a16="http://schemas.microsoft.com/office/drawing/2014/main" id="{ACC16AAF-2568-4013-A71C-89886788A41B}"/>
              </a:ext>
            </a:extLst>
          </p:cNvPr>
          <p:cNvSpPr/>
          <p:nvPr/>
        </p:nvSpPr>
        <p:spPr>
          <a:xfrm>
            <a:off x="4717327" y="4142621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11;p6">
            <a:extLst>
              <a:ext uri="{FF2B5EF4-FFF2-40B4-BE49-F238E27FC236}">
                <a16:creationId xmlns:a16="http://schemas.microsoft.com/office/drawing/2014/main" id="{4CD6A80F-52E3-4B27-A922-E25A63BAB741}"/>
              </a:ext>
            </a:extLst>
          </p:cNvPr>
          <p:cNvSpPr txBox="1"/>
          <p:nvPr/>
        </p:nvSpPr>
        <p:spPr>
          <a:xfrm>
            <a:off x="5149300" y="4329053"/>
            <a:ext cx="2449622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i="0" u="none" strike="noStrike" cap="none" dirty="0">
                <a:solidFill>
                  <a:srgbClr val="FF954D"/>
                </a:solidFill>
                <a:latin typeface="Montserrat SemiBold" panose="020B0604020202020204" charset="-52"/>
                <a:ea typeface="Montserrat"/>
                <a:cs typeface="Montserrat"/>
                <a:sym typeface="Montserrat"/>
              </a:rPr>
              <a:t>+7-913-554-75-12</a:t>
            </a:r>
            <a:endParaRPr sz="1400" i="0" u="none" strike="noStrike" cap="none" dirty="0">
              <a:solidFill>
                <a:srgbClr val="000000"/>
              </a:solidFill>
              <a:latin typeface="Montserrat SemiBold" panose="020B0604020202020204" charset="-52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" name="Google Shape;211;p6">
            <a:extLst>
              <a:ext uri="{FF2B5EF4-FFF2-40B4-BE49-F238E27FC236}">
                <a16:creationId xmlns:a16="http://schemas.microsoft.com/office/drawing/2014/main" id="{B9E3362A-AEE5-4D73-80AE-FA7EF4DCDCEC}"/>
              </a:ext>
            </a:extLst>
          </p:cNvPr>
          <p:cNvSpPr txBox="1"/>
          <p:nvPr/>
        </p:nvSpPr>
        <p:spPr>
          <a:xfrm>
            <a:off x="5022267" y="2493190"/>
            <a:ext cx="2850942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44"/>
              </a:spcBef>
              <a:buClr>
                <a:srgbClr val="FF954D"/>
              </a:buClr>
              <a:buSzPct val="100000"/>
            </a:pPr>
            <a:r>
              <a:rPr lang="en-US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Angelicayolshina@rambler.ru</a:t>
            </a: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848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204187"/>
            <a:ext cx="2326112" cy="1584664"/>
          </a:xfrm>
          <a:prstGeom prst="rect">
            <a:avLst/>
          </a:prstGeom>
        </p:spPr>
      </p:pic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A990EC-56F6-4F97-8641-2D80967EFD5E}"/>
              </a:ext>
            </a:extLst>
          </p:cNvPr>
          <p:cNvSpPr/>
          <p:nvPr/>
        </p:nvSpPr>
        <p:spPr>
          <a:xfrm>
            <a:off x="2755181" y="204187"/>
            <a:ext cx="921759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Автономная некоммерческая организация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Calibri"/>
                <a:cs typeface="Calibri"/>
                <a:sym typeface="Montserrat Black"/>
              </a:rPr>
              <a:t>«Центр развития предпринимательских способностей «Достижения»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461330" y="2365635"/>
            <a:ext cx="70863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Организация начала свою деятельность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 июля 2022 года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на основании решения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Министерства Юстиции РФ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640FA2-CF88-4FAC-B419-A13937EA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822" y="1624540"/>
            <a:ext cx="3482772" cy="50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5">
            <a:extLst>
              <a:ext uri="{FF2B5EF4-FFF2-40B4-BE49-F238E27FC236}">
                <a16:creationId xmlns:a16="http://schemas.microsoft.com/office/drawing/2014/main" id="{2253A636-CD24-4300-90AF-E94578B081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  <p:sp>
        <p:nvSpPr>
          <p:cNvPr id="7" name="Google Shape;125;p2">
            <a:extLst>
              <a:ext uri="{FF2B5EF4-FFF2-40B4-BE49-F238E27FC236}">
                <a16:creationId xmlns:a16="http://schemas.microsoft.com/office/drawing/2014/main" id="{B1654A45-EA0A-4EE0-BA4D-D7FA50D96895}"/>
              </a:ext>
            </a:extLst>
          </p:cNvPr>
          <p:cNvSpPr txBox="1"/>
          <p:nvPr/>
        </p:nvSpPr>
        <p:spPr>
          <a:xfrm>
            <a:off x="577049" y="2441026"/>
            <a:ext cx="4685230" cy="286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dirty="0"/>
              <a:t>В своей деятельности Организация руководствуется Конституцией Российской Федерации, Гражданским кодексом Российской Федерации, Федеральным законом от 12.01.1996 № 7-ФЗ «О некоммерческих Организациях», другими законами и правовыми актами Российской Федерации и Уставом.</a:t>
            </a:r>
          </a:p>
          <a:p>
            <a:pPr lvl="0">
              <a:buClr>
                <a:schemeClr val="dk1"/>
              </a:buClr>
              <a:buSzPts val="1400"/>
            </a:pPr>
            <a:endParaRPr lang="ru-RU" dirty="0"/>
          </a:p>
          <a:p>
            <a:pPr lvl="0">
              <a:buClr>
                <a:schemeClr val="dk1"/>
              </a:buClr>
              <a:buSzPts val="1400"/>
            </a:pPr>
            <a:r>
              <a:rPr lang="ru-RU" dirty="0"/>
              <a:t>Целью деятельности Организации является оказание услуг, направленных на поддержку субъектов малого, среднего предпринимательства, самозанятых граждан и развития института предпринимательства на территории Российской Федерации.</a:t>
            </a:r>
            <a:endParaRPr sz="13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107;p2">
            <a:extLst>
              <a:ext uri="{FF2B5EF4-FFF2-40B4-BE49-F238E27FC236}">
                <a16:creationId xmlns:a16="http://schemas.microsoft.com/office/drawing/2014/main" id="{352B2461-8DD6-4AAD-8B3D-5BE142A2EDCF}"/>
              </a:ext>
            </a:extLst>
          </p:cNvPr>
          <p:cNvSpPr/>
          <p:nvPr/>
        </p:nvSpPr>
        <p:spPr>
          <a:xfrm>
            <a:off x="2755181" y="204187"/>
            <a:ext cx="921759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Автономная некоммерческая организация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Calibri"/>
                <a:cs typeface="Calibri"/>
                <a:sym typeface="Montserrat Black"/>
              </a:rPr>
              <a:t>«Центр развития предпринимательских способностей «Достижения»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942F6F-1642-41A2-A1BB-28C060B623AF}"/>
              </a:ext>
            </a:extLst>
          </p:cNvPr>
          <p:cNvGrpSpPr/>
          <p:nvPr/>
        </p:nvGrpSpPr>
        <p:grpSpPr>
          <a:xfrm>
            <a:off x="4682966" y="1465621"/>
            <a:ext cx="4493513" cy="5534422"/>
            <a:chOff x="7498901" y="1123464"/>
            <a:chExt cx="4493513" cy="5534422"/>
          </a:xfrm>
        </p:grpSpPr>
        <p:pic>
          <p:nvPicPr>
            <p:cNvPr id="10" name="Google Shape;113;p2" descr="C:\Users\Соня\Desktop\Мывместе 2\Шаблон\Элементы\Ресурс 12@2x.png">
              <a:extLst>
                <a:ext uri="{FF2B5EF4-FFF2-40B4-BE49-F238E27FC236}">
                  <a16:creationId xmlns:a16="http://schemas.microsoft.com/office/drawing/2014/main" id="{AAE8D0F7-F572-4465-86D3-3DCD3D99CF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98901" y="1123464"/>
              <a:ext cx="4493513" cy="5534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4;p2">
              <a:extLst>
                <a:ext uri="{FF2B5EF4-FFF2-40B4-BE49-F238E27FC236}">
                  <a16:creationId xmlns:a16="http://schemas.microsoft.com/office/drawing/2014/main" id="{3DD8AF83-2E00-4535-B719-E46F9C128555}"/>
                </a:ext>
              </a:extLst>
            </p:cNvPr>
            <p:cNvPicPr preferRelativeResize="0"/>
            <p:nvPr/>
          </p:nvPicPr>
          <p:blipFill rotWithShape="1">
            <a:blip r:embed="rId5"/>
            <a:srcRect b="6339"/>
            <a:stretch/>
          </p:blipFill>
          <p:spPr>
            <a:xfrm>
              <a:off x="8227279" y="1805112"/>
              <a:ext cx="2852733" cy="35662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0" endPos="28000" dist="5000" dir="5400000" sy="-100000" algn="bl" rotWithShape="0"/>
            </a:effectLst>
          </p:spPr>
        </p:pic>
      </p:grpSp>
      <p:sp>
        <p:nvSpPr>
          <p:cNvPr id="12" name="Google Shape;126;p2">
            <a:extLst>
              <a:ext uri="{FF2B5EF4-FFF2-40B4-BE49-F238E27FC236}">
                <a16:creationId xmlns:a16="http://schemas.microsoft.com/office/drawing/2014/main" id="{C81B44F7-FDDC-4B2D-A0A8-4D0365FFB0FF}"/>
              </a:ext>
            </a:extLst>
          </p:cNvPr>
          <p:cNvSpPr txBox="1"/>
          <p:nvPr/>
        </p:nvSpPr>
        <p:spPr>
          <a:xfrm>
            <a:off x="8466854" y="2441026"/>
            <a:ext cx="3148097" cy="328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Учредитель и директор  АНО «ЦРПС «Достижения»– </a:t>
            </a:r>
            <a:b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Анжелика Ёлшина, </a:t>
            </a:r>
            <a:b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b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Волонтёр финансового просвещения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ru-RU" sz="15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buClr>
                <a:schemeClr val="dk1"/>
              </a:buClr>
              <a:buSzPts val="1400"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Старший преподаватель трека «Финансовая грамотность» 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ru-RU" dirty="0"/>
              <a:t>Центра непрерывного повышения профессионального мастерства педагогических работников Красноярского краевого института повышения квалификации и профессиональной переподготовки работников образования 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3739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5129EEE-BB2A-4EDF-9966-7283CC5BFEDA}"/>
              </a:ext>
            </a:extLst>
          </p:cNvPr>
          <p:cNvGrpSpPr/>
          <p:nvPr/>
        </p:nvGrpSpPr>
        <p:grpSpPr>
          <a:xfrm>
            <a:off x="3111039" y="1198766"/>
            <a:ext cx="3825076" cy="461665"/>
            <a:chOff x="5080799" y="1210762"/>
            <a:chExt cx="3825076" cy="461665"/>
          </a:xfrm>
          <a:solidFill>
            <a:srgbClr val="FFCF00"/>
          </a:solidFill>
        </p:grpSpPr>
        <p:sp>
          <p:nvSpPr>
            <p:cNvPr id="133" name="Google Shape;133;p3"/>
            <p:cNvSpPr/>
            <p:nvPr/>
          </p:nvSpPr>
          <p:spPr>
            <a:xfrm>
              <a:off x="5080799" y="1210762"/>
              <a:ext cx="3825076" cy="46166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5393008" y="1245725"/>
              <a:ext cx="3251251" cy="3136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ru-RU" sz="1900" b="1" dirty="0">
                  <a:solidFill>
                    <a:schemeClr val="lt1"/>
                  </a:solidFill>
                  <a:latin typeface="Montserrat"/>
                  <a:sym typeface="Montserrat"/>
                </a:rPr>
                <a:t>ЦЕЛЕВАЯ АУДИТОРИЯ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34B88F-6ABD-4143-8DDF-E16009C88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75"/>
          <a:stretch/>
        </p:blipFill>
        <p:spPr>
          <a:xfrm>
            <a:off x="604777" y="2135404"/>
            <a:ext cx="6413168" cy="3487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6" name="Google Shape;144;p3">
            <a:extLst>
              <a:ext uri="{FF2B5EF4-FFF2-40B4-BE49-F238E27FC236}">
                <a16:creationId xmlns:a16="http://schemas.microsoft.com/office/drawing/2014/main" id="{8B6CAAA4-A699-423F-B370-C259099566A0}"/>
              </a:ext>
            </a:extLst>
          </p:cNvPr>
          <p:cNvSpPr txBox="1"/>
          <p:nvPr/>
        </p:nvSpPr>
        <p:spPr>
          <a:xfrm>
            <a:off x="737082" y="5708030"/>
            <a:ext cx="5823750" cy="8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Молодежь от 14 до 35 лет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Мероприятия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Школа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 SemiBold"/>
                <a:sym typeface="Montserrat SemiBold"/>
              </a:rPr>
              <a:t>ю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ного волонтера,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Школьное инициативное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Montserrat SemiBold"/>
                <a:cs typeface="Segoe UI Semibold" panose="020B0702040204020203" pitchFamily="34" charset="0"/>
                <a:sym typeface="Montserrat SemiBold"/>
              </a:rPr>
              <a:t>бю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джетирование, развитие предпринимательских способностей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" name="Google Shape;144;p3">
            <a:extLst>
              <a:ext uri="{FF2B5EF4-FFF2-40B4-BE49-F238E27FC236}">
                <a16:creationId xmlns:a16="http://schemas.microsoft.com/office/drawing/2014/main" id="{EA7218E8-D0E6-43AF-BF56-59AA57D2280A}"/>
              </a:ext>
            </a:extLst>
          </p:cNvPr>
          <p:cNvSpPr txBox="1"/>
          <p:nvPr/>
        </p:nvSpPr>
        <p:spPr>
          <a:xfrm>
            <a:off x="7494941" y="5708903"/>
            <a:ext cx="4277636" cy="948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Дети 5+ и родители, молодежь и взрослые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ru-RU" sz="15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Мероприятие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Ежемесячно проводится клуб настольных экономических и умных игр в Краевой библиотеке 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" name="Picture 195">
            <a:extLst>
              <a:ext uri="{FF2B5EF4-FFF2-40B4-BE49-F238E27FC236}">
                <a16:creationId xmlns:a16="http://schemas.microsoft.com/office/drawing/2014/main" id="{8ACC28F1-97FA-4A86-A20A-2F6586E3776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3C7133-6214-41FD-963D-7ED6F4769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172" y="693631"/>
            <a:ext cx="2939810" cy="2204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E1226A-9CAB-428E-980B-1DB4C6C3E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7172" y="3278683"/>
            <a:ext cx="2896925" cy="21726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768EDD-A14D-40DA-B011-22BA3005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56" y="1981766"/>
            <a:ext cx="6441830" cy="382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5129EEE-BB2A-4EDF-9966-7283CC5BFEDA}"/>
              </a:ext>
            </a:extLst>
          </p:cNvPr>
          <p:cNvGrpSpPr/>
          <p:nvPr/>
        </p:nvGrpSpPr>
        <p:grpSpPr>
          <a:xfrm>
            <a:off x="5104976" y="1125028"/>
            <a:ext cx="3825076" cy="461665"/>
            <a:chOff x="5080799" y="1210762"/>
            <a:chExt cx="3825076" cy="461665"/>
          </a:xfrm>
          <a:solidFill>
            <a:srgbClr val="FECE00"/>
          </a:solidFill>
        </p:grpSpPr>
        <p:sp>
          <p:nvSpPr>
            <p:cNvPr id="133" name="Google Shape;133;p3"/>
            <p:cNvSpPr/>
            <p:nvPr/>
          </p:nvSpPr>
          <p:spPr>
            <a:xfrm>
              <a:off x="5080799" y="1210762"/>
              <a:ext cx="3825076" cy="46166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5393008" y="1245725"/>
              <a:ext cx="3251251" cy="3136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ru-RU" sz="1900" b="1" dirty="0">
                  <a:solidFill>
                    <a:schemeClr val="lt1"/>
                  </a:solidFill>
                  <a:latin typeface="Montserrat"/>
                  <a:sym typeface="Montserrat"/>
                </a:rPr>
                <a:t>ЦЕЛЕВАЯ АУДИТОРИЯ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703EE-02E9-4064-87A5-081AD7300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84"/>
          <a:stretch/>
        </p:blipFill>
        <p:spPr>
          <a:xfrm>
            <a:off x="1178573" y="2038594"/>
            <a:ext cx="3578378" cy="3772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7" name="Google Shape;144;p3">
            <a:extLst>
              <a:ext uri="{FF2B5EF4-FFF2-40B4-BE49-F238E27FC236}">
                <a16:creationId xmlns:a16="http://schemas.microsoft.com/office/drawing/2014/main" id="{EB8A51A8-B649-4C68-B69F-7CEA103986BA}"/>
              </a:ext>
            </a:extLst>
          </p:cNvPr>
          <p:cNvSpPr txBox="1"/>
          <p:nvPr/>
        </p:nvSpPr>
        <p:spPr>
          <a:xfrm>
            <a:off x="1223277" y="5957328"/>
            <a:ext cx="3881699" cy="83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Педагоги Красноярского края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ru-RU" sz="18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астольные финансовые и экономические игры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5295236" y="5957328"/>
            <a:ext cx="6023793" cy="63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Взрослое население города Красноярска и Красноярского края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ru-RU" sz="15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Семинары и настольные финансовые и экономические игры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" name="Picture 195">
            <a:extLst>
              <a:ext uri="{FF2B5EF4-FFF2-40B4-BE49-F238E27FC236}">
                <a16:creationId xmlns:a16="http://schemas.microsoft.com/office/drawing/2014/main" id="{07EDBEA3-1920-467A-A8DF-45F9E8C909B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-139916" y="140146"/>
            <a:ext cx="27241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204187"/>
            <a:ext cx="2326112" cy="1584664"/>
          </a:xfrm>
          <a:prstGeom prst="rect">
            <a:avLst/>
          </a:prstGeom>
        </p:spPr>
      </p:pic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A990EC-56F6-4F97-8641-2D80967EFD5E}"/>
              </a:ext>
            </a:extLst>
          </p:cNvPr>
          <p:cNvSpPr/>
          <p:nvPr/>
        </p:nvSpPr>
        <p:spPr>
          <a:xfrm>
            <a:off x="2755181" y="204187"/>
            <a:ext cx="921759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Автономная некоммерческая организация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Calibri"/>
                <a:cs typeface="Calibri"/>
                <a:sym typeface="Montserrat Black"/>
              </a:rPr>
              <a:t>«Центр развития предпринимательских способностей «Достижения»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322197" y="2020023"/>
            <a:ext cx="602324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 проектов</a:t>
            </a:r>
            <a:r>
              <a:rPr lang="en-US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 проект </a:t>
            </a:r>
            <a:r>
              <a:rPr lang="ru-RU" sz="2400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 это «Финансовая грамотность и предпринимательство»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 проект – это «Клуб </a:t>
            </a:r>
            <a:r>
              <a:rPr lang="en-US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</a:t>
            </a: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подростков»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 проекта – это Школьные Чемпионаты по настольной игре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Мачи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b="1" i="0" u="none" strike="noStrike" cap="none" dirty="0" err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Коро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в 3 школах города Красноярска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4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 проект – это «Школьное инициативное бюджетирование» </a:t>
            </a:r>
            <a:endParaRPr lang="ru-RU" sz="2400" b="1" i="0" u="none" strike="noStrike" cap="none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D1F749-EC2D-44D5-8230-6A7094EEB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57" y="3508119"/>
            <a:ext cx="3764130" cy="28230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00BF0-E6DF-4C07-851B-41C2D63BD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971" y="1459672"/>
            <a:ext cx="3106832" cy="23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6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204187"/>
            <a:ext cx="2326112" cy="1584664"/>
          </a:xfrm>
          <a:prstGeom prst="rect">
            <a:avLst/>
          </a:prstGeom>
        </p:spPr>
      </p:pic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A990EC-56F6-4F97-8641-2D80967EFD5E}"/>
              </a:ext>
            </a:extLst>
          </p:cNvPr>
          <p:cNvSpPr/>
          <p:nvPr/>
        </p:nvSpPr>
        <p:spPr>
          <a:xfrm>
            <a:off x="2755181" y="204187"/>
            <a:ext cx="921759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000"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b="1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1 проект </a:t>
            </a:r>
            <a:r>
              <a:rPr lang="ru-RU" sz="2400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– это «Финансовая грамотность и предпринимательство», который организован с 2019 года.</a:t>
            </a: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219228" y="1788851"/>
            <a:ext cx="577380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Каждый месяц проводятся мероприяти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я – семинары для молодежи и взрослых, настольные экономические и финансовые игры для всей семьи.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Место проведение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: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Краевая научная библиотека (с 2023 года заключено соглашение).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endParaRPr lang="ru-RU" sz="2000" i="0" u="none" strike="noStrike" cap="none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С 2019 года мероприятия посетили более 3000 человек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.</a:t>
            </a:r>
            <a:endParaRPr lang="ru-RU" sz="2000" i="0" u="none" strike="noStrike" cap="none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CA7B81-E1FB-4044-8553-C59E86E4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774" y="3824577"/>
            <a:ext cx="3461468" cy="2596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308F4-F6E5-42AE-A3CB-23BA9497B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235" y="1788851"/>
            <a:ext cx="3525078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1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94719-24A7-43B5-A35A-685CC4944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6" r="1957"/>
          <a:stretch/>
        </p:blipFill>
        <p:spPr>
          <a:xfrm>
            <a:off x="6808602" y="1998454"/>
            <a:ext cx="3618929" cy="3750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8EEAFC8-0255-4947-B7FA-0A58243C359C}"/>
              </a:ext>
            </a:extLst>
          </p:cNvPr>
          <p:cNvGrpSpPr/>
          <p:nvPr/>
        </p:nvGrpSpPr>
        <p:grpSpPr>
          <a:xfrm>
            <a:off x="6831881" y="1444977"/>
            <a:ext cx="3572372" cy="431165"/>
            <a:chOff x="5080799" y="1210762"/>
            <a:chExt cx="3825076" cy="461665"/>
          </a:xfrm>
          <a:solidFill>
            <a:srgbClr val="FFCF00"/>
          </a:solidFill>
        </p:grpSpPr>
        <p:sp>
          <p:nvSpPr>
            <p:cNvPr id="21" name="Google Shape;133;p3">
              <a:extLst>
                <a:ext uri="{FF2B5EF4-FFF2-40B4-BE49-F238E27FC236}">
                  <a16:creationId xmlns:a16="http://schemas.microsoft.com/office/drawing/2014/main" id="{FF68A39D-E24C-4A76-8841-ED6FC10444CA}"/>
                </a:ext>
              </a:extLst>
            </p:cNvPr>
            <p:cNvSpPr/>
            <p:nvPr/>
          </p:nvSpPr>
          <p:spPr>
            <a:xfrm>
              <a:off x="5080799" y="1210762"/>
              <a:ext cx="3825076" cy="46166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5;p3">
              <a:extLst>
                <a:ext uri="{FF2B5EF4-FFF2-40B4-BE49-F238E27FC236}">
                  <a16:creationId xmlns:a16="http://schemas.microsoft.com/office/drawing/2014/main" id="{71369353-DC33-435B-886A-7DB2E4ECE9A6}"/>
                </a:ext>
              </a:extLst>
            </p:cNvPr>
            <p:cNvSpPr txBox="1"/>
            <p:nvPr/>
          </p:nvSpPr>
          <p:spPr>
            <a:xfrm>
              <a:off x="5393008" y="1245725"/>
              <a:ext cx="3251251" cy="3136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ru-RU" sz="1900" b="1" dirty="0">
                  <a:solidFill>
                    <a:schemeClr val="lt1"/>
                  </a:solidFill>
                  <a:latin typeface="Montserrat"/>
                  <a:sym typeface="Montserrat"/>
                </a:rPr>
                <a:t>2020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5129EEE-BB2A-4EDF-9966-7283CC5BFEDA}"/>
              </a:ext>
            </a:extLst>
          </p:cNvPr>
          <p:cNvGrpSpPr/>
          <p:nvPr/>
        </p:nvGrpSpPr>
        <p:grpSpPr>
          <a:xfrm>
            <a:off x="1833710" y="1472957"/>
            <a:ext cx="3480196" cy="420040"/>
            <a:chOff x="5106095" y="1210762"/>
            <a:chExt cx="3825076" cy="461665"/>
          </a:xfrm>
          <a:solidFill>
            <a:srgbClr val="FCD000"/>
          </a:solidFill>
        </p:grpSpPr>
        <p:sp>
          <p:nvSpPr>
            <p:cNvPr id="133" name="Google Shape;133;p3"/>
            <p:cNvSpPr/>
            <p:nvPr/>
          </p:nvSpPr>
          <p:spPr>
            <a:xfrm>
              <a:off x="5106095" y="1210762"/>
              <a:ext cx="3825076" cy="46166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5230769" y="1235060"/>
              <a:ext cx="3251251" cy="3136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 dirty="0">
                  <a:solidFill>
                    <a:schemeClr val="lt1"/>
                  </a:solidFill>
                  <a:latin typeface="Montserrat"/>
                  <a:ea typeface="Arial"/>
                  <a:cs typeface="Arial"/>
                  <a:sym typeface="Montserrat"/>
                </a:rPr>
                <a:t>2019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3"/>
          <p:cNvSpPr txBox="1"/>
          <p:nvPr/>
        </p:nvSpPr>
        <p:spPr>
          <a:xfrm>
            <a:off x="6868512" y="5870537"/>
            <a:ext cx="3855803" cy="788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3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</a:t>
            </a:r>
            <a:r>
              <a:rPr lang="ru-RU" sz="13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площадке – 10 спикеров</a:t>
            </a:r>
            <a:r>
              <a:rPr lang="ru-RU" sz="13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волонтёров финансового просвещения</a:t>
            </a:r>
            <a:br>
              <a:rPr lang="ru-RU" sz="1500" b="0" i="0" u="none" strike="noStrike" cap="none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B7BBF-1736-4852-89DA-5BE6CE205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2" r="1883"/>
          <a:stretch/>
        </p:blipFill>
        <p:spPr>
          <a:xfrm>
            <a:off x="1833710" y="2009718"/>
            <a:ext cx="3480196" cy="3748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34" name="Google Shape;134;p3"/>
          <p:cNvSpPr/>
          <p:nvPr/>
        </p:nvSpPr>
        <p:spPr>
          <a:xfrm>
            <a:off x="1171853" y="137497"/>
            <a:ext cx="105821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2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История </a:t>
            </a:r>
            <a:r>
              <a:rPr lang="ru-RU" sz="22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возникновения направления  - финансовая грамотность для взрослого населения</a:t>
            </a:r>
            <a:r>
              <a:rPr lang="en-US" sz="22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: </a:t>
            </a:r>
            <a:r>
              <a:rPr lang="ru-RU" sz="2200" b="1" dirty="0">
                <a:solidFill>
                  <a:schemeClr val="dk1"/>
                </a:solidFill>
                <a:latin typeface="Montserrat Black"/>
                <a:ea typeface="Calibri"/>
                <a:cs typeface="Calibri"/>
                <a:sym typeface="Montserrat Black"/>
              </a:rPr>
              <a:t>На площадке «Краевой научной библиотеки»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4;p3">
            <a:extLst>
              <a:ext uri="{FF2B5EF4-FFF2-40B4-BE49-F238E27FC236}">
                <a16:creationId xmlns:a16="http://schemas.microsoft.com/office/drawing/2014/main" id="{EB8A51A8-B649-4C68-B69F-7CEA103986BA}"/>
              </a:ext>
            </a:extLst>
          </p:cNvPr>
          <p:cNvSpPr txBox="1"/>
          <p:nvPr/>
        </p:nvSpPr>
        <p:spPr>
          <a:xfrm>
            <a:off x="1810695" y="5874474"/>
            <a:ext cx="3978377" cy="788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14 октября начала проводить семинары по финансовой грамотности для взрослого населения, 1 спикер волонтёр  </a:t>
            </a:r>
            <a:endParaRPr lang="ru-RU" sz="1200" b="0" i="0" u="none" strike="noStrike" cap="none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2525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18A9C-C7A0-41AE-8032-5BF0AE0A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204187"/>
            <a:ext cx="2326112" cy="1584664"/>
          </a:xfrm>
          <a:prstGeom prst="rect">
            <a:avLst/>
          </a:prstGeom>
        </p:spPr>
      </p:pic>
      <p:sp>
        <p:nvSpPr>
          <p:cNvPr id="3" name="Google Shape;107;p2">
            <a:extLst>
              <a:ext uri="{FF2B5EF4-FFF2-40B4-BE49-F238E27FC236}">
                <a16:creationId xmlns:a16="http://schemas.microsoft.com/office/drawing/2014/main" id="{F9A990EC-56F6-4F97-8641-2D80967EFD5E}"/>
              </a:ext>
            </a:extLst>
          </p:cNvPr>
          <p:cNvSpPr/>
          <p:nvPr/>
        </p:nvSpPr>
        <p:spPr>
          <a:xfrm>
            <a:off x="2755181" y="204187"/>
            <a:ext cx="921759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Проекты «Школьный чемпионат по настольной экономической игре </a:t>
            </a:r>
            <a:r>
              <a:rPr lang="ru-RU" sz="2400" dirty="0" err="1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Мачи</a:t>
            </a:r>
            <a:r>
              <a:rPr lang="ru-RU" sz="2400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400" dirty="0" err="1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Коро</a:t>
            </a:r>
            <a:r>
              <a:rPr lang="ru-RU" sz="2400" dirty="0">
                <a:solidFill>
                  <a:schemeClr val="dk1"/>
                </a:solidFill>
                <a:ea typeface="Montserrat Black"/>
                <a:cs typeface="Montserrat Black"/>
                <a:sym typeface="Montserrat Black"/>
              </a:rPr>
              <a:t>»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7CA6AEAB-38FD-42E4-B0F1-0636D078946C}"/>
              </a:ext>
            </a:extLst>
          </p:cNvPr>
          <p:cNvSpPr/>
          <p:nvPr/>
        </p:nvSpPr>
        <p:spPr>
          <a:xfrm>
            <a:off x="322197" y="2020023"/>
            <a:ext cx="5773803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Чемпионаты п</a:t>
            </a:r>
            <a:r>
              <a:rPr lang="ru-RU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роводились в 2023 году в 4 школах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: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МАОУ СШ № 151, МАОУ СШ № 145, МАОУ СШ 69 и МАОУ СШ № 18.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endParaRPr lang="ru-RU" sz="2000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К чемпионату подготовка началась с сентября 2022 года, силами волонтёров </a:t>
            </a:r>
            <a:r>
              <a:rPr lang="ru-RU" sz="2000" dirty="0" err="1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игро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 практиков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: </a:t>
            </a:r>
            <a:r>
              <a:rPr lang="ru-RU" sz="2000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волонтёры обучали школьников правилам и техникам игры и помогали в организации чемпионатов (модерировали партии).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endParaRPr lang="ru-RU" sz="2000" i="0" u="none" strike="noStrike" cap="none" dirty="0">
              <a:solidFill>
                <a:schemeClr val="dk1"/>
              </a:solidFill>
              <a:latin typeface="+mj-lt"/>
              <a:ea typeface="Montserrat Black"/>
              <a:cs typeface="Montserrat Black"/>
              <a:sym typeface="Montserrat Black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ru-RU" sz="2000" i="0" u="none" strike="noStrike" cap="none" dirty="0">
                <a:solidFill>
                  <a:schemeClr val="dk1"/>
                </a:solidFill>
                <a:latin typeface="+mj-lt"/>
                <a:ea typeface="Montserrat Black"/>
                <a:cs typeface="Montserrat Black"/>
                <a:sym typeface="Montserrat Black"/>
              </a:rPr>
              <a:t>В 4-х проектах приняло участие более 1000 школьников.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76CC7-4EDA-47AA-BA05-C562091C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465" y="1931564"/>
            <a:ext cx="2499360" cy="1874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24E33-AFF2-41EE-9FEC-1AB29F5D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140" y="1931564"/>
            <a:ext cx="2499360" cy="18745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FEC62A-524F-422B-9443-36D84D586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465" y="4379448"/>
            <a:ext cx="2640779" cy="19805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24B8EB-84CD-4954-B4CE-51D312EA8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140" y="4379448"/>
            <a:ext cx="2640779" cy="19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5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854</Words>
  <Application>Microsoft Office PowerPoint</Application>
  <PresentationFormat>Широкоэкранный</PresentationFormat>
  <Paragraphs>108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Montserrat SemiBold</vt:lpstr>
      <vt:lpstr>Montserrat ExtraBold</vt:lpstr>
      <vt:lpstr>Verdana</vt:lpstr>
      <vt:lpstr>Montserrat Black</vt:lpstr>
      <vt:lpstr>Montserrat</vt:lpstr>
      <vt:lpstr>Segoe UI Semibold</vt:lpstr>
      <vt:lpstr>Calibri Light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Зоя Дурдина</dc:creator>
  <cp:lastModifiedBy>Ёлшина Анжелика Владимировна</cp:lastModifiedBy>
  <cp:revision>86</cp:revision>
  <dcterms:created xsi:type="dcterms:W3CDTF">2020-03-24T07:41:27Z</dcterms:created>
  <dcterms:modified xsi:type="dcterms:W3CDTF">2023-05-11T16:36:11Z</dcterms:modified>
</cp:coreProperties>
</file>