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07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53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8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2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8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5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0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3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ED2F-A0C0-4449-BB42-310B3AB56ACE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5843F9-9C47-47AB-A345-57346A98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6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r>
              <a:rPr lang="ru-RU" dirty="0" smtClean="0"/>
              <a:t> на р. Манье: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5269" y="4880410"/>
            <a:ext cx="8915399" cy="1126283"/>
          </a:xfrm>
        </p:spPr>
        <p:txBody>
          <a:bodyPr/>
          <a:lstStyle/>
          <a:p>
            <a:r>
              <a:rPr lang="ru-RU" dirty="0" smtClean="0"/>
              <a:t>специфика финансового поведения коренного населения Югры. </a:t>
            </a:r>
          </a:p>
          <a:p>
            <a:endParaRPr lang="ru-RU" dirty="0"/>
          </a:p>
          <a:p>
            <a:pPr algn="r"/>
            <a:r>
              <a:rPr lang="ru-RU" sz="1200" dirty="0" smtClean="0"/>
              <a:t>*Специальный проект в рамках комплексной научно-просветительской экспедиции музея.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4530" y="893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Бюджетное учреждение </a:t>
            </a:r>
            <a:br>
              <a:rPr lang="ru-RU" dirty="0" smtClean="0"/>
            </a:br>
            <a:r>
              <a:rPr lang="ru-RU" dirty="0" smtClean="0"/>
              <a:t>Ханты-Мансийского автономного округа-Югры «Музей Природы и Человека»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выезжаем!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b="177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команде проекта: этнограф, социолог, географ, профильные волонтеры.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3512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89213" y="5525037"/>
            <a:ext cx="8915400" cy="100455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Традиционно, летом </a:t>
            </a:r>
            <a:r>
              <a:rPr lang="ru-RU" sz="2000" dirty="0"/>
              <a:t>Музей Природы и Человека </a:t>
            </a:r>
            <a:r>
              <a:rPr lang="ru-RU" sz="2000" dirty="0" smtClean="0"/>
              <a:t>отправляет </a:t>
            </a:r>
            <a:r>
              <a:rPr lang="ru-RU" sz="2000" dirty="0"/>
              <a:t>свою </a:t>
            </a:r>
            <a:r>
              <a:rPr lang="ru-RU" sz="2000" dirty="0" smtClean="0"/>
              <a:t>команду в экспедицию по отдаленным уголкам региона.</a:t>
            </a:r>
            <a:endParaRPr lang="ru-RU" sz="1700" dirty="0"/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220590"/>
            <a:ext cx="9149774" cy="51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Экспедиция 04 -19 августа 2020 года.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9959" y="1772992"/>
            <a:ext cx="9014653" cy="4395987"/>
          </a:xfrm>
        </p:spPr>
        <p:txBody>
          <a:bodyPr>
            <a:normAutofit/>
          </a:bodyPr>
          <a:lstStyle/>
          <a:p>
            <a:r>
              <a:rPr lang="ru-RU" dirty="0" smtClean="0"/>
              <a:t>Место проведения – Березовский район Ханты-Мансийского автономного округа – Югры.</a:t>
            </a:r>
          </a:p>
          <a:p>
            <a:r>
              <a:rPr lang="ru-RU" dirty="0" smtClean="0"/>
              <a:t>Реки района: </a:t>
            </a:r>
            <a:r>
              <a:rPr lang="ru-RU" dirty="0"/>
              <a:t>Малая </a:t>
            </a:r>
            <a:r>
              <a:rPr lang="ru-RU" dirty="0" smtClean="0"/>
              <a:t>Обь, Сосьва, Ляпин</a:t>
            </a:r>
            <a:r>
              <a:rPr lang="ru-RU" dirty="0"/>
              <a:t>, Хулга, </a:t>
            </a:r>
            <a:r>
              <a:rPr lang="ru-RU" dirty="0" smtClean="0"/>
              <a:t>Тапсуй</a:t>
            </a:r>
            <a:r>
              <a:rPr lang="ru-RU" dirty="0"/>
              <a:t>, Висим, Вогулка, </a:t>
            </a:r>
            <a:r>
              <a:rPr lang="ru-RU" dirty="0" smtClean="0"/>
              <a:t>Кемпаж, Народа, </a:t>
            </a:r>
            <a:r>
              <a:rPr lang="ru-RU" dirty="0"/>
              <a:t>Щ</a:t>
            </a:r>
            <a:r>
              <a:rPr lang="ru-RU" dirty="0" smtClean="0"/>
              <a:t>екурья, Манья</a:t>
            </a:r>
            <a:r>
              <a:rPr lang="ru-RU" dirty="0"/>
              <a:t> </a:t>
            </a:r>
            <a:r>
              <a:rPr lang="ru-RU" dirty="0" smtClean="0"/>
              <a:t>и др. </a:t>
            </a:r>
          </a:p>
          <a:p>
            <a:r>
              <a:rPr lang="ru-RU" dirty="0" smtClean="0"/>
              <a:t>Река Манья, упоминаемая в названии проекта  «</a:t>
            </a:r>
            <a:r>
              <a:rPr lang="en-US" dirty="0" smtClean="0"/>
              <a:t>Money </a:t>
            </a:r>
            <a:r>
              <a:rPr lang="ru-RU" dirty="0"/>
              <a:t>на </a:t>
            </a:r>
            <a:r>
              <a:rPr lang="ru-RU" dirty="0" smtClean="0"/>
              <a:t>р. Манье», выбрана в качестве символа небольшой северной речушки, на берегу которой издревле проживали коренные народы (</a:t>
            </a:r>
            <a:r>
              <a:rPr lang="ru-RU" dirty="0"/>
              <a:t>длина реки составляет 123 км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Коренные народы региона – манси, ханты, коми-зыряне.</a:t>
            </a:r>
          </a:p>
          <a:p>
            <a:r>
              <a:rPr lang="ru-RU" dirty="0" smtClean="0"/>
              <a:t>Маршрут следования экспедиции: г. Ханты-Мансийск – пгт Березово –  </a:t>
            </a:r>
            <a:r>
              <a:rPr lang="en-US" dirty="0" smtClean="0"/>
              <a:t>       </a:t>
            </a:r>
            <a:r>
              <a:rPr lang="ru-RU" dirty="0" smtClean="0"/>
              <a:t> с. Саранпауль – д. </a:t>
            </a:r>
            <a:r>
              <a:rPr lang="ru-RU" dirty="0"/>
              <a:t>Щ</a:t>
            </a:r>
            <a:r>
              <a:rPr lang="ru-RU" dirty="0" smtClean="0"/>
              <a:t>екурья – д. Ясунт – д. Хошлог – д. Хурумпауль          </a:t>
            </a:r>
            <a:r>
              <a:rPr lang="en-US" dirty="0" smtClean="0"/>
              <a:t>  </a:t>
            </a:r>
            <a:r>
              <a:rPr lang="ru-RU" dirty="0" smtClean="0"/>
              <a:t>   -  с. Саранпауль – пгт </a:t>
            </a:r>
            <a:r>
              <a:rPr lang="ru-RU" dirty="0"/>
              <a:t>П</a:t>
            </a:r>
            <a:r>
              <a:rPr lang="ru-RU" dirty="0" smtClean="0"/>
              <a:t>риобье – г. Ханты-Мансийск.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3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4" y="443806"/>
            <a:ext cx="8911687" cy="1280890"/>
          </a:xfrm>
        </p:spPr>
        <p:txBody>
          <a:bodyPr/>
          <a:lstStyle/>
          <a:p>
            <a:r>
              <a:rPr lang="ru-RU" dirty="0" smtClean="0"/>
              <a:t>Кредо экспедиции.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3647"/>
            <a:ext cx="8915400" cy="42975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Мы ставим перед собой реальные задачи, соответствующие уровню подготовки команды, так как имеем большой опыт организации научно-просветительских проектов</a:t>
            </a:r>
            <a:r>
              <a:rPr lang="ru-RU" dirty="0" smtClean="0"/>
              <a:t>.</a:t>
            </a:r>
          </a:p>
          <a:p>
            <a:r>
              <a:rPr lang="ru-RU" dirty="0"/>
              <a:t>В своей работе мы опираемся на знания и опыт коренных народов региона. Проводниками в экспедиции работают проверенные местные жители, учитывающие при подготовке и реализации маршрута все тонкости и сложности труднодоступных территорий. </a:t>
            </a:r>
            <a:endParaRPr lang="ru-RU" dirty="0" smtClean="0"/>
          </a:p>
          <a:p>
            <a:r>
              <a:rPr lang="ru-RU" dirty="0" smtClean="0"/>
              <a:t>Мы используем наработанный годами </a:t>
            </a:r>
            <a:r>
              <a:rPr lang="ru-RU" dirty="0"/>
              <a:t>богатый опыт </a:t>
            </a:r>
            <a:r>
              <a:rPr lang="ru-RU" dirty="0" smtClean="0"/>
              <a:t>общения </a:t>
            </a:r>
            <a:r>
              <a:rPr lang="ru-RU" dirty="0"/>
              <a:t>с сельским населением, проживающим на удаленных территориях, с местными сообществами </a:t>
            </a:r>
            <a:r>
              <a:rPr lang="ru-RU" dirty="0" smtClean="0"/>
              <a:t>установлены и всячески поддерживаются </a:t>
            </a:r>
            <a:r>
              <a:rPr lang="ru-RU" dirty="0"/>
              <a:t>доверительные </a:t>
            </a:r>
            <a:r>
              <a:rPr lang="ru-RU" dirty="0" smtClean="0"/>
              <a:t>отношения.</a:t>
            </a:r>
            <a:endParaRPr lang="ru-RU" dirty="0"/>
          </a:p>
          <a:p>
            <a:r>
              <a:rPr lang="ru-RU" dirty="0"/>
              <a:t>У нас сформированы серьезные партнерские связи и финансовая поддержка.</a:t>
            </a:r>
          </a:p>
          <a:p>
            <a:r>
              <a:rPr lang="ru-RU" dirty="0"/>
              <a:t>Ход </a:t>
            </a:r>
            <a:r>
              <a:rPr lang="ru-RU" dirty="0" smtClean="0"/>
              <a:t>путешествия освещается </a:t>
            </a:r>
            <a:r>
              <a:rPr lang="ru-RU" dirty="0"/>
              <a:t>в СМИ и </a:t>
            </a:r>
            <a:r>
              <a:rPr lang="ru-RU" dirty="0" smtClean="0"/>
              <a:t>медио</a:t>
            </a:r>
            <a:r>
              <a:rPr lang="en-US" dirty="0" smtClean="0"/>
              <a:t> </a:t>
            </a:r>
            <a:r>
              <a:rPr lang="ru-RU" dirty="0" smtClean="0"/>
              <a:t>дневнике </a:t>
            </a:r>
            <a:r>
              <a:rPr lang="ru-RU" dirty="0"/>
              <a:t>экспедиции, включая завершающую пресс-конференцию.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9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группы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Коренные народы Севера</a:t>
            </a:r>
          </a:p>
          <a:p>
            <a:r>
              <a:rPr lang="ru-RU" sz="2800" dirty="0" smtClean="0"/>
              <a:t>Жители отдаленных населенных пунктов, в первую очередь учащиеся различных образовательных организаций</a:t>
            </a:r>
          </a:p>
          <a:p>
            <a:r>
              <a:rPr lang="ru-RU" sz="2800" dirty="0" smtClean="0"/>
              <a:t>Посетители и подписчики культурных учреждений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6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комплексной </a:t>
            </a:r>
            <a:br>
              <a:rPr lang="ru-RU" dirty="0" smtClean="0"/>
            </a:br>
            <a:r>
              <a:rPr lang="ru-RU" dirty="0" smtClean="0"/>
              <a:t>научно-просветительской экспедиции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Сбор </a:t>
            </a:r>
            <a:r>
              <a:rPr lang="ru-RU" dirty="0"/>
              <a:t>информации о </a:t>
            </a:r>
            <a:r>
              <a:rPr lang="ru-RU" dirty="0" smtClean="0"/>
              <a:t> материальной и духовной культуре </a:t>
            </a:r>
            <a:r>
              <a:rPr lang="ru-RU" dirty="0"/>
              <a:t>коренных народов </a:t>
            </a:r>
            <a:r>
              <a:rPr lang="ru-RU" dirty="0" smtClean="0"/>
              <a:t>Югры.</a:t>
            </a:r>
          </a:p>
          <a:p>
            <a:r>
              <a:rPr lang="ru-RU" dirty="0" smtClean="0"/>
              <a:t>Сохранение исторической памяти.</a:t>
            </a:r>
          </a:p>
          <a:p>
            <a:r>
              <a:rPr lang="ru-RU" dirty="0" smtClean="0"/>
              <a:t>Пополнение </a:t>
            </a:r>
            <a:r>
              <a:rPr lang="ru-RU" dirty="0"/>
              <a:t>фондов </a:t>
            </a:r>
            <a:r>
              <a:rPr lang="ru-RU" dirty="0" smtClean="0"/>
              <a:t>музея объектами, связанными с финансовой культурой народов Севера.</a:t>
            </a:r>
            <a:endParaRPr lang="ru-RU" dirty="0"/>
          </a:p>
          <a:p>
            <a:r>
              <a:rPr lang="ru-RU" dirty="0" smtClean="0"/>
              <a:t>Фиксирование </a:t>
            </a:r>
            <a:r>
              <a:rPr lang="ru-RU" dirty="0"/>
              <a:t>современной жизни </a:t>
            </a:r>
            <a:r>
              <a:rPr lang="ru-RU" dirty="0" smtClean="0"/>
              <a:t>региона.</a:t>
            </a:r>
          </a:p>
          <a:p>
            <a:r>
              <a:rPr lang="ru-RU" dirty="0" smtClean="0"/>
              <a:t>Популяризация исторического и культурного наследия региона.</a:t>
            </a:r>
          </a:p>
          <a:p>
            <a:r>
              <a:rPr lang="ru-RU" dirty="0" smtClean="0"/>
              <a:t>Специальная тема экспедиции: развитие </a:t>
            </a:r>
            <a:r>
              <a:rPr lang="ru-RU" dirty="0"/>
              <a:t>системы финансового просвещения в </a:t>
            </a:r>
            <a:r>
              <a:rPr lang="ru-RU" dirty="0" smtClean="0"/>
              <a:t>регионе через сферу культуры Югры.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5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742" y="572594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Формы работы в экспедиции </a:t>
            </a:r>
            <a:r>
              <a:rPr lang="ru-RU" sz="2800" dirty="0"/>
              <a:t>по повышению финансовой </a:t>
            </a:r>
            <a:r>
              <a:rPr lang="ru-RU" sz="2800" dirty="0" smtClean="0"/>
              <a:t>грамотности населения: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21223"/>
            <a:ext cx="8915400" cy="46123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</a:t>
            </a:r>
            <a:r>
              <a:rPr lang="ru-RU" dirty="0" smtClean="0"/>
              <a:t>зучение </a:t>
            </a:r>
            <a:r>
              <a:rPr lang="ru-RU" dirty="0"/>
              <a:t>специфики финансового поведения коренных </a:t>
            </a:r>
            <a:r>
              <a:rPr lang="ru-RU" dirty="0" smtClean="0"/>
              <a:t>народов через социологическое исследование: позволит  </a:t>
            </a:r>
            <a:r>
              <a:rPr lang="ru-RU" dirty="0"/>
              <a:t>выявить запрос на повышение финансовой грамотности, установить наиболее актуальные и проблемные темы, проанализировать каналы информирования;</a:t>
            </a:r>
          </a:p>
          <a:p>
            <a:r>
              <a:rPr lang="ru-RU" dirty="0" smtClean="0"/>
              <a:t>Разъяснительная работа </a:t>
            </a:r>
            <a:r>
              <a:rPr lang="ru-RU" dirty="0"/>
              <a:t>с населением </a:t>
            </a:r>
            <a:r>
              <a:rPr lang="ru-RU" dirty="0" smtClean="0"/>
              <a:t>членами экспедиции </a:t>
            </a:r>
            <a:r>
              <a:rPr lang="ru-RU" dirty="0"/>
              <a:t>и волонтерами в рамках </a:t>
            </a:r>
            <a:r>
              <a:rPr lang="ru-RU" dirty="0" smtClean="0"/>
              <a:t>выездного выставочного проекта </a:t>
            </a:r>
            <a:r>
              <a:rPr lang="ru-RU" dirty="0"/>
              <a:t>музея (</a:t>
            </a:r>
            <a:r>
              <a:rPr lang="ru-RU" dirty="0" smtClean="0"/>
              <a:t>передвижная выставка с лекцией </a:t>
            </a:r>
            <a:r>
              <a:rPr lang="ru-RU" dirty="0"/>
              <a:t>и </a:t>
            </a:r>
            <a:r>
              <a:rPr lang="ru-RU" dirty="0" smtClean="0"/>
              <a:t>лекторием, проводимым из мест присутствия экспедиции </a:t>
            </a:r>
            <a:r>
              <a:rPr lang="ru-RU" dirty="0"/>
              <a:t>в том числе онлайн); </a:t>
            </a:r>
          </a:p>
          <a:p>
            <a:r>
              <a:rPr lang="ru-RU" dirty="0"/>
              <a:t>П</a:t>
            </a:r>
            <a:r>
              <a:rPr lang="ru-RU" dirty="0" smtClean="0"/>
              <a:t>одбор </a:t>
            </a:r>
            <a:r>
              <a:rPr lang="ru-RU" dirty="0"/>
              <a:t>потенциальных финансовых волонтеров и тьюторов среди местного </a:t>
            </a:r>
            <a:r>
              <a:rPr lang="ru-RU" dirty="0" smtClean="0"/>
              <a:t>сообщества для продолжения работы по окончании экспедиции удаленно;</a:t>
            </a:r>
            <a:endParaRPr lang="ru-RU" dirty="0"/>
          </a:p>
          <a:p>
            <a:r>
              <a:rPr lang="ru-RU" dirty="0" smtClean="0"/>
              <a:t>Помощь в разработке </a:t>
            </a:r>
            <a:r>
              <a:rPr lang="ru-RU" dirty="0"/>
              <a:t>просветительских выставок и </a:t>
            </a:r>
            <a:r>
              <a:rPr lang="ru-RU" dirty="0" smtClean="0"/>
              <a:t>экскурсий для местных музеев;</a:t>
            </a:r>
            <a:endParaRPr lang="ru-RU" dirty="0"/>
          </a:p>
          <a:p>
            <a:r>
              <a:rPr lang="ru-RU" dirty="0" smtClean="0"/>
              <a:t>Доработка имеющихся выставочных и экскурсионных ресурсов учреждений с учетом финансовой специфики.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1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Имеющийся задел в области финансового </a:t>
            </a:r>
            <a:r>
              <a:rPr lang="ru-RU" dirty="0" smtClean="0"/>
              <a:t>просвещения: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73071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В 2018 году в Музее Природы и Человека экспонировалась выставка «Копейка рубль бережёт», содержащая экспонаты музея разных фондов.</a:t>
            </a:r>
          </a:p>
          <a:p>
            <a:r>
              <a:rPr lang="ru-RU" dirty="0" smtClean="0"/>
              <a:t>Учитывая актуальность финансового просвещения необходима доработка этого выставочного проекта с целью тиражирования и масштабирования.</a:t>
            </a:r>
          </a:p>
          <a:p>
            <a:r>
              <a:rPr lang="ru-RU" dirty="0" smtClean="0"/>
              <a:t>Источником артефактов станет запланированная экспедиция.</a:t>
            </a:r>
          </a:p>
          <a:p>
            <a:r>
              <a:rPr lang="ru-RU" dirty="0" smtClean="0"/>
              <a:t>Экспедиция позволит доработать как передвижные, так и имеющиеся выставочные </a:t>
            </a:r>
            <a:r>
              <a:rPr lang="ru-RU" dirty="0"/>
              <a:t>и </a:t>
            </a:r>
            <a:r>
              <a:rPr lang="ru-RU" dirty="0" smtClean="0"/>
              <a:t>экскурсионные ресурсы Музея Природы и Человека, а так же других учреждений культуры, </a:t>
            </a:r>
            <a:r>
              <a:rPr lang="ru-RU" dirty="0"/>
              <a:t>с учетом финансовой специфики (введение дополнительной информации </a:t>
            </a:r>
            <a:r>
              <a:rPr lang="ru-RU" dirty="0" smtClean="0"/>
              <a:t>в мобильные и </a:t>
            </a:r>
            <a:r>
              <a:rPr lang="ru-RU" dirty="0"/>
              <a:t>постоянные экспозиции музея и сопровождающие их экскурсионные, лекционные продукты и аудиогиды, в частности на общедоступных платформах «Artefact» и izi.TRAVEL).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27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95718"/>
            <a:ext cx="8915400" cy="447326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Выпуск подкаста </a:t>
            </a:r>
            <a:r>
              <a:rPr lang="ru-RU" dirty="0"/>
              <a:t>(</a:t>
            </a:r>
            <a:r>
              <a:rPr lang="ru-RU" dirty="0" smtClean="0"/>
              <a:t>аудиогида) «Финансовая </a:t>
            </a:r>
            <a:r>
              <a:rPr lang="ru-RU" dirty="0"/>
              <a:t>грамотность глазами коренных народов </a:t>
            </a:r>
            <a:r>
              <a:rPr lang="ru-RU" dirty="0" smtClean="0"/>
              <a:t>Севера» </a:t>
            </a:r>
            <a:r>
              <a:rPr lang="ru-RU" dirty="0"/>
              <a:t>(по материалам этнографической экспедиции</a:t>
            </a:r>
            <a:r>
              <a:rPr lang="ru-RU" dirty="0" smtClean="0"/>
              <a:t>), для использования любыми заинтересованными учреждениями культуры.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Запуск передвижного выставочного проекта по результатам экспедиции.</a:t>
            </a:r>
          </a:p>
          <a:p>
            <a:r>
              <a:rPr lang="ru-RU" dirty="0" smtClean="0"/>
              <a:t>Музей </a:t>
            </a:r>
            <a:r>
              <a:rPr lang="ru-RU" dirty="0"/>
              <a:t>Природы и Человека становится оператором сети тиражируемых музейных продуктов по финансовой грамотности населения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2 рабочие встречи по проекту в учреждениях культуры труднодоступных территорий для продолжения работ удаленно.</a:t>
            </a:r>
          </a:p>
          <a:p>
            <a:r>
              <a:rPr lang="ru-RU" dirty="0" smtClean="0"/>
              <a:t>Организовано, проведено включая онлайн-трансляцию 2 мероприятия из цикла </a:t>
            </a:r>
            <a:r>
              <a:rPr lang="ru-RU" dirty="0"/>
              <a:t>«Развитие финансовой грамотности музейными средствами</a:t>
            </a:r>
            <a:r>
              <a:rPr lang="ru-RU" dirty="0" smtClean="0"/>
              <a:t>», с охватом до 500 человек.</a:t>
            </a:r>
          </a:p>
          <a:p>
            <a:r>
              <a:rPr lang="ru-RU" dirty="0"/>
              <a:t>С</a:t>
            </a:r>
            <a:r>
              <a:rPr lang="ru-RU" dirty="0" smtClean="0"/>
              <a:t>оциологическое исследование «Изучение </a:t>
            </a:r>
            <a:r>
              <a:rPr lang="ru-RU" dirty="0"/>
              <a:t>специфики финансового поведения коренных </a:t>
            </a:r>
            <a:r>
              <a:rPr lang="ru-RU" dirty="0" smtClean="0"/>
              <a:t>народов, на примере поселений Березовского района», с публикацией результатов в рецензируемом издании.</a:t>
            </a:r>
          </a:p>
          <a:p>
            <a:r>
              <a:rPr lang="ru-RU" dirty="0" smtClean="0"/>
              <a:t>Охват проектом населения отдаленных территорий составит порядка 50% школьников, молодежи и взрослого коренного населения.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8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</TotalTime>
  <Words>731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Money на р. Манье:</vt:lpstr>
      <vt:lpstr>Презентация PowerPoint</vt:lpstr>
      <vt:lpstr>Экспедиция 04 -19 августа 2020 года.</vt:lpstr>
      <vt:lpstr>Кредо экспедиции.</vt:lpstr>
      <vt:lpstr>Целевые группы проекта</vt:lpstr>
      <vt:lpstr>Цели и задачи комплексной  научно-просветительской экспедиции</vt:lpstr>
      <vt:lpstr>Формы работы в экспедиции по повышению финансовой грамотности населения:</vt:lpstr>
      <vt:lpstr>Имеющийся задел в области финансового просвещения:</vt:lpstr>
      <vt:lpstr>Ожидаемые результаты проекта </vt:lpstr>
      <vt:lpstr>Мы выезжаем!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на Манье</dc:title>
  <dc:creator>NAnadeeva</dc:creator>
  <cp:lastModifiedBy>NAnadeeva</cp:lastModifiedBy>
  <cp:revision>27</cp:revision>
  <dcterms:created xsi:type="dcterms:W3CDTF">2020-07-28T11:06:13Z</dcterms:created>
  <dcterms:modified xsi:type="dcterms:W3CDTF">2020-07-29T13:32:41Z</dcterms:modified>
</cp:coreProperties>
</file>