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68" r:id="rId3"/>
  </p:sldMasterIdLst>
  <p:notesMasterIdLst>
    <p:notesMasterId r:id="rId19"/>
  </p:notesMasterIdLst>
  <p:sldIdLst>
    <p:sldId id="256" r:id="rId4"/>
    <p:sldId id="383" r:id="rId5"/>
    <p:sldId id="384" r:id="rId6"/>
    <p:sldId id="385" r:id="rId7"/>
    <p:sldId id="386" r:id="rId8"/>
    <p:sldId id="387" r:id="rId9"/>
    <p:sldId id="388" r:id="rId10"/>
    <p:sldId id="389" r:id="rId11"/>
    <p:sldId id="271" r:id="rId12"/>
    <p:sldId id="391" r:id="rId13"/>
    <p:sldId id="392" r:id="rId14"/>
    <p:sldId id="393" r:id="rId15"/>
    <p:sldId id="394" r:id="rId16"/>
    <p:sldId id="296" r:id="rId17"/>
    <p:sldId id="39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FF66FF"/>
    <a:srgbClr val="FF99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1344" autoAdjust="0"/>
  </p:normalViewPr>
  <p:slideViewPr>
    <p:cSldViewPr>
      <p:cViewPr varScale="1">
        <p:scale>
          <a:sx n="66" d="100"/>
          <a:sy n="66" d="100"/>
        </p:scale>
        <p:origin x="150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55474-DA87-4415-AB5E-A5FFAEDC106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3FD76-565B-4D6F-88D7-83C1C279D8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14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292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05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959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759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8391-DDC4-491F-AD5E-7175367A33CA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25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9725C9-7865-47DF-AC33-4036A955B22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92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236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530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973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361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027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889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88391-DDC4-491F-AD5E-7175367A33CA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25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9725C9-7865-47DF-AC33-4036A955B22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31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3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67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722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7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4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6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89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8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6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01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63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5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8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19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5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6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9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5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6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1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2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23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6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23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10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02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0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3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1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0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41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35A52-EF9D-4BCA-A5CD-3FB117907E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7287-2253-4EAD-ABBC-65B71E593C3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17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70F4A-2753-4BF2-9CAC-2CCC1F433C0F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8CAEE-EFA2-4C0D-9F47-9CD60649D73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67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4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vk.com/kulturaruz" TargetMode="External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4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3347" y="3707660"/>
            <a:ext cx="8604448" cy="2422271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ОБЩЕСТВЕННОЗНАЧИМЫЕ МЕРОПРИЯТИЯ, ЗАПЛАНИРОВАНННЫЕ ДЛЯ ПРИВЛЕЧЕНИЯ ВОЛОНТЁРОВ </a:t>
            </a:r>
            <a:br>
              <a:rPr lang="ru-R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</a:b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В РУЗАЕВСКОМ МУНИЦИПАЛЬНОМ РАЙОНЕ В </a:t>
            </a:r>
            <a:r>
              <a:rPr lang="ru-RU" sz="36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2023</a:t>
            </a: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ГОДУ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EAEA36-BA92-4E8E-80EB-EC8495585A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-16901"/>
            <a:ext cx="8604448" cy="236601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5ED13D-98AC-4526-A00A-6A82A729F572}"/>
              </a:ext>
            </a:extLst>
          </p:cNvPr>
          <p:cNvSpPr/>
          <p:nvPr/>
        </p:nvSpPr>
        <p:spPr>
          <a:xfrm>
            <a:off x="16205" y="5865767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20314BB-5F6D-45DF-8628-BC396287F86C}"/>
              </a:ext>
            </a:extLst>
          </p:cNvPr>
          <p:cNvSpPr/>
          <p:nvPr/>
        </p:nvSpPr>
        <p:spPr>
          <a:xfrm>
            <a:off x="16205" y="3914548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A8ED8D6-67FF-4B69-851E-8F3311FDCD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021" y="6063394"/>
            <a:ext cx="831744" cy="7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7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FB89A7-602B-4E03-9FC4-8CE20524B747}"/>
              </a:ext>
            </a:extLst>
          </p:cNvPr>
          <p:cNvSpPr/>
          <p:nvPr/>
        </p:nvSpPr>
        <p:spPr>
          <a:xfrm>
            <a:off x="4574174" y="1131922"/>
            <a:ext cx="4442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III </a:t>
            </a:r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Муниципальный фестиваль народной песни им. М.Н. Антоновой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29257" y="1965285"/>
            <a:ext cx="1979712" cy="353730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АВГУСТ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21D1421-3981-4419-8861-909166C9B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3" y="1122291"/>
            <a:ext cx="3541717" cy="2346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BFD6CAF-3E30-437A-B20B-C931632523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5" y="2512784"/>
            <a:ext cx="3096344" cy="191178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43766E8-4482-4120-B0F1-DB382ED382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14" y="1664773"/>
            <a:ext cx="2843809" cy="1884023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192B5DB-4516-434C-8C91-CF31882114C1}"/>
              </a:ext>
            </a:extLst>
          </p:cNvPr>
          <p:cNvSpPr/>
          <p:nvPr/>
        </p:nvSpPr>
        <p:spPr>
          <a:xfrm>
            <a:off x="1402404" y="4076173"/>
            <a:ext cx="44428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Народный праздник «Яблочный спас»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A4F559-B955-4D40-982D-571CC6D7DA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3" y="4392528"/>
            <a:ext cx="2771800" cy="1847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1440C40-D51D-4883-83DB-DDC6289049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574" y="4375372"/>
            <a:ext cx="3726603" cy="248343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1166C59-0955-4EEB-89FA-0CBEFEE810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177" y="4888277"/>
            <a:ext cx="2514383" cy="167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52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5166" y="1321349"/>
            <a:ext cx="5375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Праздник </a:t>
            </a:r>
            <a:r>
              <a:rPr lang="ru-RU" sz="14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Шишкеевской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глинянной</a:t>
            </a: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 игрушки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20272" y="1131639"/>
            <a:ext cx="2123728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СЕНТЯБРЬ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CACFFA4-2962-450A-BE93-786998A9545E}"/>
              </a:ext>
            </a:extLst>
          </p:cNvPr>
          <p:cNvSpPr txBox="1"/>
          <p:nvPr/>
        </p:nvSpPr>
        <p:spPr>
          <a:xfrm>
            <a:off x="2027555" y="4060558"/>
            <a:ext cx="53751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«Праздник гриба» 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58E67B-7891-4CC6-894A-2C4289074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23" y="1686137"/>
            <a:ext cx="3491880" cy="23279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F6104-49DA-4596-BF4D-5E19FF602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652" y="1686137"/>
            <a:ext cx="3477566" cy="232792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89A4F1-90F2-4E3E-9806-DB24F49A67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909">
            <a:off x="1551786" y="4208302"/>
            <a:ext cx="1880786" cy="250771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FA94863-87A9-4EF0-829E-170AD9DCD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3564">
            <a:off x="6393238" y="4226998"/>
            <a:ext cx="1880786" cy="25077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438826-BC48-431B-8C18-CDF7A7A567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077" y="4350286"/>
            <a:ext cx="2882687" cy="216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2789" y="1193662"/>
            <a:ext cx="6390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Всеросс</a:t>
            </a:r>
            <a:r>
              <a:rPr lang="ru-RU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ийская</a:t>
            </a: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 акция «Ночь искусств»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20272" y="1131639"/>
            <a:ext cx="2123728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НОЯБРЬ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9CB9AB-03D1-4555-9CCF-23B4972C12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059" y="1703918"/>
            <a:ext cx="4788024" cy="3190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616FD8-B40C-4CC2-BB99-8EFCCD76CD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11" y="1767489"/>
            <a:ext cx="2771800" cy="1844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A551168-CBCB-4A46-A5ED-372ADC02A8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73" y="4734522"/>
            <a:ext cx="3142974" cy="211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43CD847-F279-401B-AE0D-D9182F6E68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82" y="4706615"/>
            <a:ext cx="3142974" cy="1757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08EA23-4FA2-4794-ADC1-13AFFA568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02" y="3429000"/>
            <a:ext cx="2738590" cy="1825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472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7757" y="3788776"/>
            <a:ext cx="7617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srgbClr val="C00000"/>
                </a:solidFill>
                <a:latin typeface="Arial Black" panose="020B0A04020102020204" pitchFamily="34" charset="0"/>
              </a:rPr>
              <a:t>Музыкально-театральный праздник «С новым годом, любимый город!»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69713" y="1091804"/>
            <a:ext cx="2123728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ДЕКАБРЬ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895C2B6-3769-49BC-BB6E-83FEF63CDB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14" y="4437858"/>
            <a:ext cx="3478115" cy="2275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CF1E731-BE23-40CC-8170-B1FA6912F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993" y="4437859"/>
            <a:ext cx="3478115" cy="2275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57430D2-7847-484E-BF79-C2B58A30831A}"/>
              </a:ext>
            </a:extLst>
          </p:cNvPr>
          <p:cNvSpPr txBox="1"/>
          <p:nvPr/>
        </p:nvSpPr>
        <p:spPr>
          <a:xfrm>
            <a:off x="448582" y="1128217"/>
            <a:ext cx="34781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Муниципальный фестиваль педагогического мастерства «Калейдоскоп талантов»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EB7D75-68ED-4AF7-A1B7-80B9F604A7A7}"/>
              </a:ext>
            </a:extLst>
          </p:cNvPr>
          <p:cNvSpPr txBox="1"/>
          <p:nvPr/>
        </p:nvSpPr>
        <p:spPr>
          <a:xfrm>
            <a:off x="5816675" y="1044387"/>
            <a:ext cx="3327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Выставка Владимира </a:t>
            </a:r>
            <a:r>
              <a:rPr kumimoji="0" lang="ru-RU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Бирлюкова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«Города, где я бывал», посвященная   75-летию художника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FEA88B5-9953-412B-A264-0111EA418D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77" y="1932174"/>
            <a:ext cx="2195736" cy="145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808A7FA-085C-464F-B07B-DE5BB8C3F7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974" y="2226555"/>
            <a:ext cx="2195735" cy="1487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5B1B96E-3531-4BC2-9E69-DAC01A689F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03" y="2082324"/>
            <a:ext cx="2626406" cy="175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8BD9762-8FEE-4DC6-B614-F1787664DE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92" y="4037087"/>
            <a:ext cx="2284902" cy="20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B7BC04-D503-49FB-B520-100B3E919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5183" y="74615"/>
            <a:ext cx="5228817" cy="2843388"/>
          </a:xfrm>
          <a:noFill/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БОЛЬШЕ ИНФОРМАЦИИ О КУЛЬТУРНЫХ СОБИТИЯХ </a:t>
            </a:r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РУЗАЕВСКОГО МУНЦИПАЛЬНОГО РАЙОНА</a:t>
            </a:r>
            <a:r>
              <a:rPr lang="ru-RU" sz="1600" b="1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 ВЫ МОЖЕТЕ НАЙТИ ПЕРЕЙДЯ ПО ССЫЛОЧКЕ</a:t>
            </a:r>
            <a:endParaRPr lang="ru-RU" sz="1050" b="1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</a:pP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  <a:hlinkClick r:id="rId3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</a:pP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  <a:hlinkClick r:id="rId3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</a:pP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  <a:hlinkClick r:id="rId3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</a:pP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  <a:hlinkClick r:id="rId3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ru-RU" sz="1600" b="1" dirty="0">
                <a:solidFill>
                  <a:prstClr val="black"/>
                </a:solidFill>
                <a:latin typeface="Arial Black" panose="020B0A04020102020204" pitchFamily="34" charset="0"/>
                <a:hlinkClick r:id="rId3"/>
              </a:rPr>
              <a:t>              </a:t>
            </a:r>
            <a:r>
              <a:rPr lang="ru-RU" sz="1600" b="1" u="sng" dirty="0">
                <a:solidFill>
                  <a:prstClr val="black"/>
                </a:solidFill>
                <a:latin typeface="Arial Black" panose="020B0A04020102020204" pitchFamily="34" charset="0"/>
                <a:hlinkClick r:id="rId3"/>
              </a:rPr>
              <a:t>      </a:t>
            </a:r>
            <a:r>
              <a:rPr lang="en-US" sz="1800" b="1" dirty="0">
                <a:solidFill>
                  <a:prstClr val="black"/>
                </a:solidFill>
                <a:latin typeface="Arial Black" panose="020B0A04020102020204" pitchFamily="34" charset="0"/>
                <a:hlinkClick r:id="rId3"/>
              </a:rPr>
              <a:t>https://vk.com/kulturaruz</a:t>
            </a:r>
            <a:endParaRPr lang="ru-RU" sz="18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lvl="0">
              <a:lnSpc>
                <a:spcPct val="90000"/>
              </a:lnSpc>
              <a:spcBef>
                <a:spcPts val="0"/>
              </a:spcBef>
            </a:pPr>
            <a:endParaRPr lang="ru-RU" sz="1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AutoShape 4" descr="https://mail.rambler.ru/m/folder/INBOX/26072.3/view/id/111%D0%B2%D0%B0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953735"/>
          </a:solidFill>
          <a:ln>
            <a:solidFill>
              <a:srgbClr val="953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AutoShape 6" descr="http://www.xn--80aadkevhbkvnxnq8km.xn--p1ai/img/logo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4E11C-9E80-4E21-BA75-87760A65E6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67" y="0"/>
            <a:ext cx="1322633" cy="13226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4ADCD4-2FFE-494D-88A5-2C4E8ABC6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1" y="1052736"/>
            <a:ext cx="2592437" cy="56108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C9CFA6-6944-4F0F-BC32-F4376F0F4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212976"/>
            <a:ext cx="5228817" cy="33447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3D84217-923D-47B9-96CB-4BFC0235C9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74" y="1300691"/>
            <a:ext cx="1617312" cy="16173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C027583-5665-4E8A-B95D-1DF411A16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5178" y="1325486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981" y="2930311"/>
            <a:ext cx="869239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300" b="1" dirty="0">
                <a:solidFill>
                  <a:srgbClr val="C00000"/>
                </a:solidFill>
                <a:latin typeface="Arial Black" panose="020B0A04020102020204" pitchFamily="34" charset="0"/>
              </a:rPr>
              <a:t>БЛАГОДАРИМ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4434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ACB0B1-AC70-4181-B815-20615C7327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137">
            <a:off x="3687745" y="1726181"/>
            <a:ext cx="2118882" cy="2974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  <a:ea typeface="+mj-ea"/>
                <a:cs typeface="+mj-cs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 rot="21270039">
            <a:off x="829288" y="1175139"/>
            <a:ext cx="3502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 Рождественская программа «Рождественская звезда»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302312" y="1131639"/>
            <a:ext cx="1841688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ЯНВАРЬ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0BFFD-9451-4BBB-9223-CE4BE16D925E}"/>
              </a:ext>
            </a:extLst>
          </p:cNvPr>
          <p:cNvSpPr txBox="1"/>
          <p:nvPr/>
        </p:nvSpPr>
        <p:spPr>
          <a:xfrm>
            <a:off x="2808334" y="6309339"/>
            <a:ext cx="3168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Народное гулянье «Рождественский дом»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18260D-66AA-45B6-BC88-017DBBAECF29}"/>
              </a:ext>
            </a:extLst>
          </p:cNvPr>
          <p:cNvSpPr txBox="1"/>
          <p:nvPr/>
        </p:nvSpPr>
        <p:spPr>
          <a:xfrm>
            <a:off x="5847764" y="1784070"/>
            <a:ext cx="3563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Спортивный праздник «Рождественская лыжня»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073A9A-63C2-477A-84BC-29F6AA288A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233">
            <a:off x="1017146" y="1813382"/>
            <a:ext cx="3278533" cy="218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68C73A3-B209-4EEA-8934-B48BB309EA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460" y="2364657"/>
            <a:ext cx="3093571" cy="2215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3C9860A-2CAC-428A-9A0B-B24CC387A2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2899">
            <a:off x="1030144" y="4327383"/>
            <a:ext cx="3093571" cy="206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DE0421-8BE9-45FA-8087-CD2421EA9E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052" y="5307911"/>
            <a:ext cx="1820111" cy="94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3C7C2F9-DEAB-4DB3-B966-91DF9C5E55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364" y="4694957"/>
            <a:ext cx="2920793" cy="2062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861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365" y="1101381"/>
            <a:ext cx="4027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 Фестиваль конкурс «Православный молодежный Сретенский бал»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64288" y="1131639"/>
            <a:ext cx="1979712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ФЕВРАЛЬ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0BFFD-9451-4BBB-9223-CE4BE16D925E}"/>
              </a:ext>
            </a:extLst>
          </p:cNvPr>
          <p:cNvSpPr txBox="1"/>
          <p:nvPr/>
        </p:nvSpPr>
        <p:spPr>
          <a:xfrm>
            <a:off x="5038776" y="1755588"/>
            <a:ext cx="4259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Народный театрализованный праздник «Масленичные гуляния»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888D55F-52FB-4C7A-A9D9-EDDBA4AB8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3" y="1861671"/>
            <a:ext cx="4141356" cy="271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2A838F5-9162-4418-A87E-BE135B3BA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01" y="4222936"/>
            <a:ext cx="3807373" cy="2477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678807F-4476-4BC9-AFDD-15C62A96C5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94" y="4371437"/>
            <a:ext cx="3151632" cy="2477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D6D505-9698-4D96-BE11-C2755672BC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13" y="2363544"/>
            <a:ext cx="1804983" cy="27074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2EA3787-0F5F-489A-978B-6DAF42CE84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930" y="2415763"/>
            <a:ext cx="1918534" cy="2603036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58ED707-2898-4651-BF88-CA26E7D57C1A}"/>
              </a:ext>
            </a:extLst>
          </p:cNvPr>
          <p:cNvSpPr/>
          <p:nvPr/>
        </p:nvSpPr>
        <p:spPr>
          <a:xfrm>
            <a:off x="148608" y="956451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089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1AD471-BD61-4AE3-B689-DB64752DD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643" y="4507330"/>
            <a:ext cx="3621581" cy="2269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E20BBE2-7E3E-49B3-9446-D8B807998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70" y="1614211"/>
            <a:ext cx="3642835" cy="273212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7603" y="1708127"/>
            <a:ext cx="4047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Всероссийская социально-культурная акция «Библионочь-2023»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64288" y="1131639"/>
            <a:ext cx="1979712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АПРЕЛЬ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54AEAB7-CAAA-4181-900D-DE311BCE70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58" y="3081571"/>
            <a:ext cx="4077771" cy="3225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494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447" y="1140038"/>
            <a:ext cx="512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Праздничные мероприятия, посвященные 78-й годовщине Победы в Великой Отечественной войне 1941-1945 гг.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64288" y="1131639"/>
            <a:ext cx="1979712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111B73-7883-4E48-A829-7107E3FFBD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76" y="1976902"/>
            <a:ext cx="4611399" cy="298962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6576E0-6682-4DEC-AD35-4E72DAD7C4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1" y="1976902"/>
            <a:ext cx="3015651" cy="20096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586DA2-ECE0-4E43-9291-FC5AC2CE28C8}"/>
              </a:ext>
            </a:extLst>
          </p:cNvPr>
          <p:cNvSpPr txBox="1"/>
          <p:nvPr/>
        </p:nvSpPr>
        <p:spPr>
          <a:xfrm>
            <a:off x="6003133" y="1500493"/>
            <a:ext cx="276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Праздник цветения «Сиреневый сад»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4AA3E91-903A-46C6-A7CF-69CEDD8C1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33" y="4155625"/>
            <a:ext cx="2843808" cy="18106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037624-A106-4F77-AD51-28F903F6B840}"/>
              </a:ext>
            </a:extLst>
          </p:cNvPr>
          <p:cNvSpPr txBox="1"/>
          <p:nvPr/>
        </p:nvSpPr>
        <p:spPr>
          <a:xfrm>
            <a:off x="5386476" y="6054268"/>
            <a:ext cx="40156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Фестиваль хореографических коллективов «Танцевальный фейерверк»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4A00906-9978-4D31-A3F0-29502969C6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76" y="4939474"/>
            <a:ext cx="2699792" cy="179915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8677706-3867-4608-9CF1-9FEBB3963E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275" y="5086578"/>
            <a:ext cx="2384196" cy="15888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123A520-1D70-4252-B80B-F7CABEBBA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85" y="4581945"/>
            <a:ext cx="5129365" cy="71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9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0789" y="1254091"/>
            <a:ext cx="6355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Муниципальный праздник «С днем рождения, любимый город!»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164288" y="1131639"/>
            <a:ext cx="1979712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ИЮНЬ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037624-A106-4F77-AD51-28F903F6B840}"/>
              </a:ext>
            </a:extLst>
          </p:cNvPr>
          <p:cNvSpPr txBox="1"/>
          <p:nvPr/>
        </p:nvSpPr>
        <p:spPr>
          <a:xfrm>
            <a:off x="6758286" y="5773976"/>
            <a:ext cx="25314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ru-RU" sz="1400" b="1" dirty="0">
                <a:solidFill>
                  <a:srgbClr val="C00000"/>
                </a:solidFill>
                <a:latin typeface="Arial Black" panose="020B0A04020102020204" pitchFamily="34" charset="0"/>
              </a:rPr>
              <a:t>Литературный праздник «Идут века, а Пушкин остается»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7F6FE7-E94C-4562-974F-78BAE4B0E8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98" y="1869507"/>
            <a:ext cx="4014423" cy="2680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997E7F4-A718-401E-9377-13A0FCEC84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00" y="1838682"/>
            <a:ext cx="4014423" cy="268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E4D3E2F-DF0E-4AE1-9767-7DBD2F147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4" y="4733731"/>
            <a:ext cx="3428837" cy="2080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A2986B1-1421-4ABC-9C69-5BDC59FA6B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221" y="5067608"/>
            <a:ext cx="2375734" cy="178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C9E5D3E-727B-4C25-899D-2183287A55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638" y="4764456"/>
            <a:ext cx="1657513" cy="10538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B2C3BB9-0DED-4132-B354-DC666B70B2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7643">
            <a:off x="6699554" y="611432"/>
            <a:ext cx="1963604" cy="12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9037" y="1850180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Всероссийский праздник «День семьи, любви и верности»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65257" y="1361480"/>
            <a:ext cx="1979712" cy="354278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ИЮЛЬ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01037C-56E5-45DE-B92B-F2ACEFA751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58" y="1642572"/>
            <a:ext cx="3141888" cy="2096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6D63B9B-2AAC-49E4-9A5C-F458C4E5C5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80" y="1215681"/>
            <a:ext cx="1979712" cy="2553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AE21483-5380-42A6-9F7C-E0263A4325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30" y="3930602"/>
            <a:ext cx="3984521" cy="265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DD93806-C2C4-43D6-B088-1EE99A04E0A6}"/>
              </a:ext>
            </a:extLst>
          </p:cNvPr>
          <p:cNvSpPr txBox="1"/>
          <p:nvPr/>
        </p:nvSpPr>
        <p:spPr>
          <a:xfrm>
            <a:off x="4592557" y="3924409"/>
            <a:ext cx="4429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Фестиваль православной культуры и творчества</a:t>
            </a:r>
          </a:p>
          <a:p>
            <a:pPr lvl="1" algn="ctr" defTabSz="685800"/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«</a:t>
            </a:r>
            <a:r>
              <a:rPr lang="ru-RU" sz="1600" b="1" dirty="0" err="1">
                <a:solidFill>
                  <a:srgbClr val="C00000"/>
                </a:solidFill>
                <a:latin typeface="Arial Black" panose="020B0A04020102020204" pitchFamily="34" charset="0"/>
              </a:rPr>
              <a:t>Кизонь</a:t>
            </a:r>
            <a:r>
              <a:rPr lang="ru-RU" sz="1600" b="1" dirty="0">
                <a:solidFill>
                  <a:srgbClr val="C00000"/>
                </a:solidFill>
                <a:latin typeface="Arial Black" panose="020B0A04020102020204" pitchFamily="34" charset="0"/>
              </a:rPr>
              <a:t> Казанская»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70EE84-E252-4DB9-AE5F-ED60540F1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181" y="4746550"/>
            <a:ext cx="2572555" cy="185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9D3445-4AB0-4107-81F7-3B7408A5FF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31" y="4766464"/>
            <a:ext cx="1335934" cy="185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3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519" y="961239"/>
            <a:ext cx="9149178" cy="42106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endParaRPr lang="ru-RU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AutoShape 6" descr="Фонтан «Звезда Тысячелетия» - Путеводитель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2" descr="Театрализованное шествие Все мы – Россия! в Саранске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4079" y="8592"/>
            <a:ext cx="69666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85800"/>
            <a:r>
              <a:rPr lang="ru-RU" sz="2000" dirty="0">
                <a:solidFill>
                  <a:srgbClr val="002060"/>
                </a:solidFill>
                <a:latin typeface="Arial Black" panose="020B0A04020102020204" pitchFamily="34" charset="0"/>
              </a:rPr>
              <a:t>МЕРОПРИЯТИЯ </a:t>
            </a:r>
            <a:r>
              <a:rPr lang="ru-RU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РУЗАЕВСКОГО МУНИЦИПАЛЬНОГО РАЙОНА 2023 ГОД</a:t>
            </a:r>
            <a:endParaRPr lang="ru-RU" sz="1200" b="1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0358372-02A0-4C90-864D-C42EF8AED3BD}"/>
              </a:ext>
            </a:extLst>
          </p:cNvPr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3002053-81E5-46AD-90BA-B6025B03B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6FB89A7-602B-4E03-9FC4-8CE20524B747}"/>
              </a:ext>
            </a:extLst>
          </p:cNvPr>
          <p:cNvSpPr/>
          <p:nvPr/>
        </p:nvSpPr>
        <p:spPr>
          <a:xfrm>
            <a:off x="727873" y="1101381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Межрегиональный фестиваль мордовского гостеприимства      «КУРГОНЯ-2023»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6CF6E9-D5C9-4AA0-8E58-C853E1294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58" y="1274405"/>
            <a:ext cx="3340366" cy="22260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882F097-E94B-457D-B0D0-0577A0177B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942">
            <a:off x="1089071" y="2681829"/>
            <a:ext cx="3329265" cy="2205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CEBF90-4449-4952-8F7B-DC56EB49C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7307">
            <a:off x="2946652" y="4514874"/>
            <a:ext cx="3250694" cy="2166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Скругленный прямоугольник 8"/>
          <p:cNvSpPr/>
          <p:nvPr/>
        </p:nvSpPr>
        <p:spPr>
          <a:xfrm rot="21036726">
            <a:off x="3489753" y="2401513"/>
            <a:ext cx="1979712" cy="353730"/>
          </a:xfrm>
          <a:prstGeom prst="roundRect">
            <a:avLst/>
          </a:prstGeom>
          <a:solidFill>
            <a:srgbClr val="953735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ru-RU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АВГУСТ 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0973208-A83D-4643-9CAB-918DCBE54D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51" y="3173117"/>
            <a:ext cx="1605893" cy="1423316"/>
          </a:xfrm>
          <a:prstGeom prst="rect">
            <a:avLst/>
          </a:prstGeom>
        </p:spPr>
      </p:pic>
      <p:pic>
        <p:nvPicPr>
          <p:cNvPr id="29" name="Picture 3" descr="E:\ФОТО 2022\2022\-V12uQ2yAWo.jpg">
            <a:extLst>
              <a:ext uri="{FF2B5EF4-FFF2-40B4-BE49-F238E27FC236}">
                <a16:creationId xmlns:a16="http://schemas.microsoft.com/office/drawing/2014/main" id="{0821E89D-3473-443B-B13C-284C3403E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83560">
            <a:off x="6183639" y="3787028"/>
            <a:ext cx="2908187" cy="21033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550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Прямоугольник 64"/>
          <p:cNvSpPr/>
          <p:nvPr/>
        </p:nvSpPr>
        <p:spPr>
          <a:xfrm>
            <a:off x="4602874" y="3764092"/>
            <a:ext cx="4144250" cy="9332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583699" y="2075167"/>
            <a:ext cx="4144250" cy="12639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1047" name="Прямоугольник 1046"/>
          <p:cNvSpPr/>
          <p:nvPr/>
        </p:nvSpPr>
        <p:spPr>
          <a:xfrm>
            <a:off x="4583699" y="1079806"/>
            <a:ext cx="4144251" cy="6634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FB7BC04-D503-49FB-B520-100B3E919E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737" y="111234"/>
            <a:ext cx="8640960" cy="1001363"/>
          </a:xfrm>
          <a:noFill/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002060"/>
                </a:solidFill>
              </a:rPr>
              <a:t>МЕЖРЕГИОНАЛЬНЫЙ ФЕСТИВАЛЬ 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МОРДОВСКОГО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ГОСТЕПРИИМСТВА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«КУРГОНЯ»</a:t>
            </a:r>
          </a:p>
          <a:p>
            <a:pPr lvl="0">
              <a:lnSpc>
                <a:spcPct val="90000"/>
              </a:lnSpc>
              <a:spcBef>
                <a:spcPts val="0"/>
              </a:spcBef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2" name="AutoShape 4" descr="https://mail.rambler.ru/m/folder/INBOX/26072.3/view/id/111%D0%B2%D0%B0.jpg"/>
          <p:cNvSpPr>
            <a:spLocks noChangeAspect="1" noChangeArrowheads="1"/>
          </p:cNvSpPr>
          <p:nvPr/>
        </p:nvSpPr>
        <p:spPr bwMode="auto">
          <a:xfrm>
            <a:off x="155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9610" y="1180473"/>
            <a:ext cx="1989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Старт ФЕСТИВАЛЯ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583699" y="1916832"/>
            <a:ext cx="4144251" cy="0"/>
          </a:xfrm>
          <a:prstGeom prst="line">
            <a:avLst/>
          </a:prstGeom>
          <a:ln w="571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92066" y="2275658"/>
            <a:ext cx="890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МЕТРА 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606686" y="3606045"/>
            <a:ext cx="4105020" cy="0"/>
          </a:xfrm>
          <a:prstGeom prst="line">
            <a:avLst/>
          </a:prstGeom>
          <a:ln w="571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655824" y="3937239"/>
            <a:ext cx="328233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00" b="1" cap="all" dirty="0">
              <a:solidFill>
                <a:srgbClr val="000000"/>
              </a:solidFill>
              <a:latin typeface="Arial Black" panose="020B0A04020102020204" pitchFamily="34" charset="0"/>
            </a:endParaRPr>
          </a:p>
          <a:p>
            <a:r>
              <a:rPr lang="ru-RU" sz="12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Самых популярных гастрономических </a:t>
            </a:r>
          </a:p>
          <a:p>
            <a:r>
              <a:rPr lang="ru-RU" sz="12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фестивалей </a:t>
            </a:r>
            <a:r>
              <a:rPr lang="ru-RU" sz="1200" b="1" cap="all" dirty="0" err="1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россии</a:t>
            </a:r>
            <a:endParaRPr lang="ru-RU" sz="1200" b="1" cap="all" dirty="0">
              <a:solidFill>
                <a:srgbClr val="1F497D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endParaRPr lang="ru-RU" sz="1200" b="1" cap="all" dirty="0">
              <a:solidFill>
                <a:srgbClr val="1F497D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60302" y="1146784"/>
            <a:ext cx="2650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27.08.2023</a:t>
            </a:r>
            <a:endParaRPr lang="ru-RU" sz="2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16201" y="210661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1,5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76682" y="3964423"/>
            <a:ext cx="20569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Топ-10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flipV="1">
            <a:off x="4427984" y="1037836"/>
            <a:ext cx="0" cy="5402771"/>
          </a:xfrm>
          <a:prstGeom prst="line">
            <a:avLst/>
          </a:prstGeom>
          <a:ln w="571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4602872" y="4907732"/>
            <a:ext cx="4144252" cy="0"/>
          </a:xfrm>
          <a:prstGeom prst="line">
            <a:avLst/>
          </a:prstGeom>
          <a:ln w="57150">
            <a:solidFill>
              <a:srgbClr val="9537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589242" y="5002284"/>
            <a:ext cx="4312817" cy="17564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0" y="5014733"/>
            <a:ext cx="451231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«</a:t>
            </a:r>
            <a:r>
              <a:rPr lang="ru-RU" sz="1100" b="1" cap="all" dirty="0" err="1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Кургоня</a:t>
            </a:r>
            <a:r>
              <a:rPr lang="ru-RU" sz="11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» уникален тем, что в его рамках проходят фестивали в фестивале! </a:t>
            </a:r>
          </a:p>
          <a:p>
            <a:endParaRPr lang="ru-RU" sz="1100" b="1" cap="all" dirty="0">
              <a:solidFill>
                <a:srgbClr val="1F497D">
                  <a:lumMod val="75000"/>
                </a:srgbClr>
              </a:solidFill>
              <a:latin typeface="Arial Black" panose="020B0A040201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1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праздник детского творчества «</a:t>
            </a:r>
            <a:r>
              <a:rPr lang="ru-RU" sz="1100" b="1" cap="all" dirty="0" err="1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Кургоняша</a:t>
            </a:r>
            <a:r>
              <a:rPr lang="ru-RU" sz="11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 собирает друзей»; </a:t>
            </a:r>
          </a:p>
          <a:p>
            <a:pPr marL="171450" indent="-171450">
              <a:buFontTx/>
              <a:buChar char="-"/>
            </a:pPr>
            <a:r>
              <a:rPr lang="ru-RU" sz="11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конкурс семейного творчества «Фестиваль бабушек»;</a:t>
            </a:r>
          </a:p>
          <a:p>
            <a:pPr marL="171450" indent="-171450">
              <a:buFontTx/>
              <a:buChar char="-"/>
            </a:pPr>
            <a:r>
              <a:rPr lang="ru-RU" sz="11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 «Фестиваль-конкурс народной песни имени                    М.Н. Антоновой».</a:t>
            </a:r>
          </a:p>
          <a:p>
            <a:endParaRPr lang="ru-RU" sz="1100" b="1" cap="all" dirty="0">
              <a:solidFill>
                <a:srgbClr val="1F497D">
                  <a:lumMod val="75000"/>
                </a:srgbClr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72000" y="2728846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60</a:t>
            </a: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00305" y="2901778"/>
            <a:ext cx="19604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КИЛОГРАММОВ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972069" y="2342278"/>
            <a:ext cx="1960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cap="all" dirty="0">
                <a:solidFill>
                  <a:srgbClr val="1F497D">
                    <a:lumMod val="75000"/>
                  </a:srgbClr>
                </a:solidFill>
                <a:latin typeface="Arial Black" panose="020B0A04020102020204" pitchFamily="34" charset="0"/>
              </a:rPr>
              <a:t>ТРАДИЦИОННЫЕ ДИАМЕТР И ВЕС КУРГОНИ</a:t>
            </a:r>
          </a:p>
        </p:txBody>
      </p:sp>
      <p:pic>
        <p:nvPicPr>
          <p:cNvPr id="2050" name="Picture 2" descr="https://russiantastes.ru/upload/resize_cache/profile/5ed/1200_630_1/Kurgon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01" y="951329"/>
            <a:ext cx="3930007" cy="292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0" y="0"/>
            <a:ext cx="539552" cy="6858000"/>
          </a:xfrm>
          <a:prstGeom prst="rect">
            <a:avLst/>
          </a:prstGeom>
          <a:solidFill>
            <a:srgbClr val="953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E7F4AB71-3CBD-40B9-BD42-0CDA08A2DE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54" y="3509364"/>
            <a:ext cx="1605893" cy="142331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379E129-ABC7-4FC8-A5C2-82A69172350D}"/>
              </a:ext>
            </a:extLst>
          </p:cNvPr>
          <p:cNvSpPr/>
          <p:nvPr/>
        </p:nvSpPr>
        <p:spPr>
          <a:xfrm>
            <a:off x="641371" y="4016126"/>
            <a:ext cx="30028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cap="all" dirty="0">
                <a:solidFill>
                  <a:srgbClr val="C00000"/>
                </a:solidFill>
                <a:latin typeface="Arial Black" panose="020B0A04020102020204" pitchFamily="34" charset="0"/>
              </a:rPr>
              <a:t>Более 5000 участников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35E0B0C-E9E3-4477-9436-7C240B014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76" y="2751"/>
            <a:ext cx="646232" cy="6852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224" y="4804248"/>
            <a:ext cx="4223108" cy="1756470"/>
          </a:xfrm>
          <a:prstGeom prst="snip1Rect">
            <a:avLst/>
          </a:prstGeo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1100" b="1" cap="all" dirty="0">
                <a:solidFill>
                  <a:prstClr val="white"/>
                </a:solidFill>
              </a:rPr>
              <a:t>Место проведения – </a:t>
            </a:r>
            <a:r>
              <a:rPr lang="ru-RU" sz="1100" b="1" cap="all" dirty="0" err="1">
                <a:solidFill>
                  <a:prstClr val="white"/>
                </a:solidFill>
              </a:rPr>
              <a:t>рузаевский</a:t>
            </a:r>
            <a:r>
              <a:rPr lang="ru-RU" sz="1100" b="1" cap="all" dirty="0">
                <a:solidFill>
                  <a:prstClr val="white"/>
                </a:solidFill>
              </a:rPr>
              <a:t> муниципальный </a:t>
            </a:r>
          </a:p>
          <a:p>
            <a:r>
              <a:rPr lang="ru-RU" sz="1100" b="1" cap="all" dirty="0">
                <a:solidFill>
                  <a:prstClr val="white"/>
                </a:solidFill>
              </a:rPr>
              <a:t>Район РЕСПУБЛИКИ МОРДОВИЯ. </a:t>
            </a:r>
          </a:p>
          <a:p>
            <a:r>
              <a:rPr lang="ru-RU" sz="1100" b="1" cap="all" dirty="0">
                <a:solidFill>
                  <a:prstClr val="white"/>
                </a:solidFill>
              </a:rPr>
              <a:t>бренд фестиваля – национальная ватрушка </a:t>
            </a:r>
            <a:r>
              <a:rPr lang="ru-RU" sz="1100" b="1" cap="all" dirty="0" err="1">
                <a:solidFill>
                  <a:prstClr val="white"/>
                </a:solidFill>
              </a:rPr>
              <a:t>кургоня</a:t>
            </a:r>
            <a:r>
              <a:rPr lang="ru-RU" sz="1100" b="1" cap="all" dirty="0">
                <a:solidFill>
                  <a:prstClr val="white"/>
                </a:solidFill>
              </a:rPr>
              <a:t>, символ этнокультурного единства и благополучия. </a:t>
            </a:r>
          </a:p>
          <a:p>
            <a:r>
              <a:rPr lang="ru-RU" sz="1100" b="1" cap="all" dirty="0">
                <a:solidFill>
                  <a:prstClr val="white"/>
                </a:solidFill>
              </a:rPr>
              <a:t>Фестиваль не просто демонстрирует </a:t>
            </a:r>
          </a:p>
          <a:p>
            <a:r>
              <a:rPr lang="ru-RU" sz="1100" b="1" cap="all" dirty="0">
                <a:solidFill>
                  <a:prstClr val="white"/>
                </a:solidFill>
              </a:rPr>
              <a:t>особенности национальной культуры, </a:t>
            </a:r>
          </a:p>
          <a:p>
            <a:r>
              <a:rPr lang="ru-RU" sz="1100" b="1" cap="all" dirty="0">
                <a:solidFill>
                  <a:prstClr val="white"/>
                </a:solidFill>
              </a:rPr>
              <a:t>но и включает многочисленных участников в культурную жизнь, способствует развитию инфраструктуры  сельских поселений района </a:t>
            </a:r>
          </a:p>
        </p:txBody>
      </p:sp>
    </p:spTree>
    <p:extLst>
      <p:ext uri="{BB962C8B-B14F-4D97-AF65-F5344CB8AC3E}">
        <p14:creationId xmlns:p14="http://schemas.microsoft.com/office/powerpoint/2010/main" val="189971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1329</TotalTime>
  <Words>424</Words>
  <Application>Microsoft Office PowerPoint</Application>
  <PresentationFormat>Экран (4:3)</PresentationFormat>
  <Paragraphs>92</Paragraphs>
  <Slides>15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Bahnschrift Light Condensed</vt:lpstr>
      <vt:lpstr>Calibri</vt:lpstr>
      <vt:lpstr>Calibri Light</vt:lpstr>
      <vt:lpstr>Тема Office</vt:lpstr>
      <vt:lpstr>7_Тема Office</vt:lpstr>
      <vt:lpstr>4_Тема Office</vt:lpstr>
      <vt:lpstr>ОБЩЕСТВЕННОЗНАЧИМЫЕ МЕРОПРИЯТИЯ, ЗАПЛАНИРОВАНННЫЕ ДЛЯ ПРИВЛЕЧЕНИЯ ВОЛОНТЁРОВ  В РУЗАЕВСКОМ МУНИЦИПАЛЬНОМ РАЙОНЕ В 2023 ГОДУ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Raisa</dc:creator>
  <cp:lastModifiedBy>user</cp:lastModifiedBy>
  <cp:revision>185</cp:revision>
  <dcterms:created xsi:type="dcterms:W3CDTF">2021-05-28T14:44:31Z</dcterms:created>
  <dcterms:modified xsi:type="dcterms:W3CDTF">2023-07-13T05:45:21Z</dcterms:modified>
</cp:coreProperties>
</file>