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" panose="020B0604020202020204" charset="-52"/>
      <p:regular r:id="rId13"/>
      <p:bold r:id="rId14"/>
      <p:italic r:id="rId15"/>
      <p:boldItalic r:id="rId16"/>
    </p:embeddedFont>
    <p:embeddedFont>
      <p:font typeface="Montserrat SemiBold" panose="020B0604020202020204" charset="-52"/>
      <p:regular r:id="rId17"/>
      <p:bold r:id="rId18"/>
      <p:italic r:id="rId19"/>
      <p:boldItalic r:id="rId20"/>
    </p:embeddedFont>
    <p:embeddedFont>
      <p:font typeface="Montserrat ExtraBold" panose="020B0604020202020204" charset="-52"/>
      <p:bold r:id="rId21"/>
      <p:boldItalic r:id="rId22"/>
    </p:embeddedFont>
    <p:embeddedFont>
      <p:font typeface="Montserrat Black" panose="020B0604020202020204" charset="-52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10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21.jpeg"/><Relationship Id="rId19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rodobro_elets?w=wall-105487783_890%2Fall" TargetMode="External"/><Relationship Id="rId13" Type="http://schemas.openxmlformats.org/officeDocument/2006/relationships/hyperlink" Target="https://vk.com/prodobro_elets?w=wall-105487783_841%2Fall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vk.com/prodobro_elets?w=wall-105487783_904%2Fall" TargetMode="External"/><Relationship Id="rId12" Type="http://schemas.openxmlformats.org/officeDocument/2006/relationships/hyperlink" Target="https://vk.com/prodobro_elets?w=wall-105487783_858%2Fall" TargetMode="External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rodobro_elets?w=wall-105487783_916%2Fall" TargetMode="External"/><Relationship Id="rId11" Type="http://schemas.openxmlformats.org/officeDocument/2006/relationships/hyperlink" Target="https://vk.com/prodobro_elets?w=wall-105487783_860%2Fall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hyperlink" Target="https://vk.com/prodobro_elets?w=wall-105487783_879%2Fal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vk.com/prodobro_elets?w=wall-105487783_882%2Fall" TargetMode="Externa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rodobro_elets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020" y="2371725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РЕГИОНАЛЬНЫЙ ЭТАП</a:t>
            </a:r>
            <a:endParaRPr sz="2200" b="1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00020" y="560069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600020" y="6114233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062622" y="5030024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НАЗВАНИЕ         </a:t>
            </a:r>
            <a:r>
              <a:rPr lang="ru-RU" sz="1800" b="1" dirty="0">
                <a:sym typeface="Montserrat"/>
              </a:rPr>
              <a:t>«МЕЧТЫ СБЫВАЮТСЯ» </a:t>
            </a:r>
            <a:endParaRPr b="1" dirty="0"/>
          </a:p>
        </p:txBody>
      </p:sp>
      <p:sp>
        <p:nvSpPr>
          <p:cNvPr id="98" name="Google Shape;98;p1"/>
          <p:cNvSpPr/>
          <p:nvPr/>
        </p:nvSpPr>
        <p:spPr>
          <a:xfrm>
            <a:off x="5062622" y="5548189"/>
            <a:ext cx="513293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НОМИНАЦИЯ    </a:t>
            </a:r>
            <a:r>
              <a:rPr lang="ru-RU" sz="2000" b="1" dirty="0"/>
              <a:t>Категория «НКО»</a:t>
            </a:r>
            <a:endParaRPr dirty="0"/>
          </a:p>
        </p:txBody>
      </p:sp>
      <p:sp>
        <p:nvSpPr>
          <p:cNvPr id="99" name="Google Shape;99;p1"/>
          <p:cNvSpPr/>
          <p:nvPr/>
        </p:nvSpPr>
        <p:spPr>
          <a:xfrm>
            <a:off x="5047314" y="6053599"/>
            <a:ext cx="526770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АВТОР                 </a:t>
            </a:r>
            <a:r>
              <a:rPr lang="ru-RU" sz="1800" b="1" dirty="0">
                <a:sym typeface="Montserrat"/>
              </a:rPr>
              <a:t>Юлия </a:t>
            </a:r>
            <a:r>
              <a:rPr lang="ru-RU" sz="1800" b="1" dirty="0" err="1">
                <a:sym typeface="Montserrat"/>
              </a:rPr>
              <a:t>Божанова</a:t>
            </a:r>
            <a:endParaRPr sz="1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2388741" y="1292738"/>
            <a:ext cx="7435962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2717175" y="1318594"/>
            <a:ext cx="6953625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ЕГОО РВД «Пространство добра»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2" y="2682209"/>
            <a:ext cx="314819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037618" y="2738603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проекта:</a:t>
            </a:r>
            <a:r>
              <a:rPr lang="ru-RU" sz="105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05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050" b="1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752" y="805356"/>
            <a:ext cx="4791532" cy="49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C:\Users\Соня\Desktop\Мывместе 2\Шаблон\Элементы\Ресурс 16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24703" y="1680384"/>
            <a:ext cx="2374195" cy="329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4198263" y="2501539"/>
            <a:ext cx="5201719" cy="96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solidFill>
                  <a:schemeClr val="dk1"/>
                </a:solidFill>
                <a:latin typeface="Montserrat SemiBold"/>
                <a:sym typeface="Montserrat SemiBold"/>
              </a:rPr>
              <a:t>Создана творческая мастерская для особенных детей, работающая по направлениям: различные формы рисования, лепка, роспись, песочная терапия. Ежегодно проводятся новогодние утренники. Мероприятия ко дню рождения. </a:t>
            </a:r>
            <a:endParaRPr b="1" dirty="0">
              <a:solidFill>
                <a:schemeClr val="dk1"/>
              </a:solidFill>
              <a:latin typeface="Montserrat SemiBold"/>
              <a:sym typeface="Montserrat SemiBold"/>
            </a:endParaRPr>
          </a:p>
        </p:txBody>
      </p:sp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2" y="3466608"/>
            <a:ext cx="314819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037618" y="3572672"/>
            <a:ext cx="46253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r>
              <a:rPr lang="ru-RU" sz="12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2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2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2" y="4236313"/>
            <a:ext cx="314819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037619" y="4361181"/>
            <a:ext cx="1583662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2" y="5014267"/>
            <a:ext cx="314819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1037619" y="5105639"/>
            <a:ext cx="1766542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600" b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b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4149996" y="3477313"/>
            <a:ext cx="4855596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sz="1300" b="1" dirty="0">
                <a:solidFill>
                  <a:schemeClr val="dk1"/>
                </a:solidFill>
                <a:latin typeface="Montserrat SemiBold"/>
                <a:sym typeface="Montserrat SemiBold"/>
              </a:rPr>
              <a:t>Подопечные волонтерского объединения помощи детям-инвалидам и многодетным семьям «Вместе!»  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4137041" y="4131805"/>
            <a:ext cx="5221522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sz="12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Развитие и реабилитация инвалидов средствами изобразительного искусства и декоративно-прикладного творчества, социализация и адаптация личности в обществе.</a:t>
            </a:r>
            <a:endParaRPr sz="1200" b="1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973849" y="5003441"/>
            <a:ext cx="4676821" cy="169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100" b="1" dirty="0">
                <a:sym typeface="Montserrat SemiBold"/>
              </a:rPr>
              <a:t>формирование навыков позитивного коммуникативного общения с целью преодоления барьера между здоровыми детьми и детьми с ОВЗ и особенностями развития;</a:t>
            </a:r>
          </a:p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100" b="1" dirty="0">
                <a:sym typeface="Montserrat SemiBold"/>
              </a:rPr>
              <a:t>вовлечение участников мероприятий (волонтеров, детей с ОВЗ и особенностями развития, родителей «особенных детей») в разностороннюю творческую деятельность;</a:t>
            </a:r>
          </a:p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100" b="1" dirty="0">
                <a:sym typeface="Montserrat SemiBold"/>
              </a:rPr>
              <a:t>привлечение внимания общественности к проблемам творческих детей с ограниченными возможностями здоровья</a:t>
            </a:r>
            <a:r>
              <a:rPr lang="ru-RU" sz="11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1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1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63AFA2F3-F1D5-41A9-81E3-61AF4C5521B4}"/>
              </a:ext>
            </a:extLst>
          </p:cNvPr>
          <p:cNvGrpSpPr/>
          <p:nvPr/>
        </p:nvGrpSpPr>
        <p:grpSpPr>
          <a:xfrm flipH="1">
            <a:off x="8464806" y="464395"/>
            <a:ext cx="3603776" cy="6284928"/>
            <a:chOff x="-121386" y="-197422"/>
            <a:chExt cx="3105731" cy="5784044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xmlns="" id="{C1274C99-A27E-4AEA-8FF0-B417C76E2A91}"/>
                </a:ext>
              </a:extLst>
            </p:cNvPr>
            <p:cNvGrpSpPr/>
            <p:nvPr/>
          </p:nvGrpSpPr>
          <p:grpSpPr>
            <a:xfrm>
              <a:off x="-121386" y="-197422"/>
              <a:ext cx="2324985" cy="5784044"/>
              <a:chOff x="-121386" y="-197422"/>
              <a:chExt cx="2324985" cy="5784044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xmlns="" id="{E42602C9-BA9D-42C8-8D3B-9A10D6572728}"/>
                  </a:ext>
                </a:extLst>
              </p:cNvPr>
              <p:cNvGrpSpPr/>
              <p:nvPr/>
            </p:nvGrpSpPr>
            <p:grpSpPr>
              <a:xfrm>
                <a:off x="-121386" y="-197422"/>
                <a:ext cx="2324027" cy="5784044"/>
                <a:chOff x="-158643" y="-143632"/>
                <a:chExt cx="2324027" cy="5784044"/>
              </a:xfrm>
            </p:grpSpPr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xmlns="" id="{04F7CFAD-CC1E-494D-9DBF-07A8E3F9B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6228" r="10034" b="39295"/>
                <a:stretch/>
              </p:blipFill>
              <p:spPr>
                <a:xfrm>
                  <a:off x="-45300" y="2161678"/>
                  <a:ext cx="1088383" cy="1098114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xmlns="" id="{A6A7CC38-6ABB-423E-818C-E81FAFA3B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9100" t="20906" r="41056" b="38719"/>
                <a:stretch/>
              </p:blipFill>
              <p:spPr>
                <a:xfrm>
                  <a:off x="1170254" y="446134"/>
                  <a:ext cx="964569" cy="104177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4" name="Рисунок 43">
                  <a:extLst>
                    <a:ext uri="{FF2B5EF4-FFF2-40B4-BE49-F238E27FC236}">
                      <a16:creationId xmlns:a16="http://schemas.microsoft.com/office/drawing/2014/main" xmlns="" id="{6F2641EB-8A04-4A25-ACD7-65A2CDC6D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45258" t="32825" r="20980" b="38972"/>
                <a:stretch/>
              </p:blipFill>
              <p:spPr>
                <a:xfrm>
                  <a:off x="133243" y="-143632"/>
                  <a:ext cx="953752" cy="106225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5" name="Рисунок 44">
                  <a:extLst>
                    <a:ext uri="{FF2B5EF4-FFF2-40B4-BE49-F238E27FC236}">
                      <a16:creationId xmlns:a16="http://schemas.microsoft.com/office/drawing/2014/main" xmlns="" id="{439AB6B5-C843-4825-B1F6-1974640444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31740" t="4367" r="20317" b="20334"/>
                <a:stretch/>
              </p:blipFill>
              <p:spPr>
                <a:xfrm>
                  <a:off x="105765" y="994890"/>
                  <a:ext cx="1108526" cy="1156151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xmlns="" id="{4559E77E-002D-40AE-AA4B-5ACA83997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30375" t="23816" r="37227" b="25645"/>
                <a:stretch/>
              </p:blipFill>
              <p:spPr>
                <a:xfrm>
                  <a:off x="735407" y="4501113"/>
                  <a:ext cx="1099817" cy="1139299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7" name="Рисунок 46">
                  <a:extLst>
                    <a:ext uri="{FF2B5EF4-FFF2-40B4-BE49-F238E27FC236}">
                      <a16:creationId xmlns:a16="http://schemas.microsoft.com/office/drawing/2014/main" xmlns="" id="{9D43A674-5FB7-4FDA-BA6C-8B58FBBB7B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34466" t="9158" r="28955" b="28452"/>
                <a:stretch/>
              </p:blipFill>
              <p:spPr>
                <a:xfrm>
                  <a:off x="1221189" y="1604074"/>
                  <a:ext cx="944195" cy="1069421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xmlns="" id="{41A1CFD6-8BC6-497B-9857-B76E94B44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33294" t="16752" r="15299" b="12763"/>
                <a:stretch/>
              </p:blipFill>
              <p:spPr>
                <a:xfrm flipH="1">
                  <a:off x="-158643" y="3300400"/>
                  <a:ext cx="1465544" cy="1447444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xmlns="" id="{C7658F13-F840-42B0-9243-888F431133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22823" t="21960" r="42739" b="24203"/>
              <a:stretch/>
            </p:blipFill>
            <p:spPr>
              <a:xfrm>
                <a:off x="1143979" y="2730153"/>
                <a:ext cx="1059620" cy="1100051"/>
              </a:xfrm>
              <a:prstGeom prst="ellipse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0F2D3FC9-2631-4D9A-8C10-76E5A6097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980" t="25117" r="22410" b="25118"/>
            <a:stretch/>
          </p:blipFill>
          <p:spPr>
            <a:xfrm>
              <a:off x="1704795" y="3920926"/>
              <a:ext cx="1279550" cy="1331197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xmlns="" id="{99E490CA-27DC-45C5-A707-9FFB6BAA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2" y="23819"/>
            <a:ext cx="2370590" cy="1777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0799" y="1801759"/>
            <a:ext cx="6777942" cy="447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5242545" y="1904376"/>
            <a:ext cx="6454450" cy="188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Основные мероприятия:</a:t>
            </a:r>
            <a:endParaRPr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360"/>
              </a:spcBef>
              <a:buClr>
                <a:schemeClr val="lt1"/>
              </a:buClr>
              <a:buSzPts val="1800"/>
            </a:pPr>
            <a:r>
              <a:rPr lang="ru-RU" sz="15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Главной идеей проекта является социализация и реабилитация детей с ограниченными возможностями здоровья. Для этого усилиями наших волонтеров и спонсоров проводятся регулярные занятия в изостудии (лепка, живопись по разделам, </a:t>
            </a:r>
            <a:r>
              <a:rPr lang="ru-RU" sz="1500" b="1" dirty="0" err="1">
                <a:solidFill>
                  <a:schemeClr val="lt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кляксография</a:t>
            </a:r>
            <a:r>
              <a:rPr lang="ru-RU" sz="15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,  аппликация, работа с глиной), праздничные мероприятия, встречи. </a:t>
            </a:r>
          </a:p>
          <a:p>
            <a:pPr lvl="0" algn="just">
              <a:spcBef>
                <a:spcPts val="360"/>
              </a:spcBef>
              <a:buClr>
                <a:schemeClr val="lt1"/>
              </a:buClr>
              <a:buSzPts val="1800"/>
            </a:pPr>
            <a:r>
              <a:rPr lang="ru-RU" sz="15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Праздник для ребенка – это всегда радость.</a:t>
            </a: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/>
            </a:r>
            <a:b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</a:br>
            <a:endParaRPr sz="1500" b="1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190717" y="3804710"/>
            <a:ext cx="6558105" cy="119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6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Качественные и количественные результаты: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lt1"/>
              </a:buClr>
              <a:buSzPts val="1800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раскрытие творческих способностей детей с ОВЗ, расширение кругозора, развитие умения работать в творческой группе; формирование у детей с ОВЗ навыков коммуникативного общения, толерантного отношения друг к другу в ходе совместной деятельности.</a:t>
            </a:r>
          </a:p>
          <a:p>
            <a:pPr lvl="0">
              <a:buClr>
                <a:schemeClr val="lt1"/>
              </a:buClr>
              <a:buSzPts val="1800"/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  <a:p>
            <a:pPr lvl="0">
              <a:buClr>
                <a:schemeClr val="lt1"/>
              </a:buClr>
              <a:buSzPts val="1800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29 семей, где воспитываются дети с ОВЗ приобщены к проекту, бесплатно занимаются в Студии художественного творчества.</a:t>
            </a:r>
            <a:endParaRPr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CF7E27E-FA78-4E56-AB67-9900D7EE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51" y="95328"/>
            <a:ext cx="2370590" cy="1777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289CD6C4-80A5-4D3A-8710-00E9FAE63EF3}"/>
              </a:ext>
            </a:extLst>
          </p:cNvPr>
          <p:cNvGrpSpPr/>
          <p:nvPr/>
        </p:nvGrpSpPr>
        <p:grpSpPr>
          <a:xfrm>
            <a:off x="370051" y="321587"/>
            <a:ext cx="4246822" cy="5637619"/>
            <a:chOff x="27577" y="0"/>
            <a:chExt cx="3372859" cy="447744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C253C144-2CF0-4104-984D-E6571A35F36E}"/>
                </a:ext>
              </a:extLst>
            </p:cNvPr>
            <p:cNvGrpSpPr/>
            <p:nvPr/>
          </p:nvGrpSpPr>
          <p:grpSpPr>
            <a:xfrm>
              <a:off x="27577" y="0"/>
              <a:ext cx="2628645" cy="4477440"/>
              <a:chOff x="27577" y="0"/>
              <a:chExt cx="2628645" cy="4477440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7572EB19-CE60-48CA-8ABC-56D8246DA1CA}"/>
                  </a:ext>
                </a:extLst>
              </p:cNvPr>
              <p:cNvGrpSpPr/>
              <p:nvPr/>
            </p:nvGrpSpPr>
            <p:grpSpPr>
              <a:xfrm>
                <a:off x="27577" y="0"/>
                <a:ext cx="2628645" cy="4477440"/>
                <a:chOff x="-9680" y="53790"/>
                <a:chExt cx="2628645" cy="447744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xmlns="" id="{B806CB9C-6FDF-4154-9267-23BAB10393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6228" r="10034" b="39295"/>
                <a:stretch/>
              </p:blipFill>
              <p:spPr>
                <a:xfrm>
                  <a:off x="37256" y="1929853"/>
                  <a:ext cx="1088383" cy="1098114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xmlns="" id="{18C0BF3C-EDD0-4C8A-BE53-F2497328A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9100" t="20906" r="41056" b="38719"/>
                <a:stretch/>
              </p:blipFill>
              <p:spPr>
                <a:xfrm>
                  <a:off x="1014691" y="176747"/>
                  <a:ext cx="964569" cy="104177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xmlns="" id="{A8CBD984-F9CD-4191-8363-29FB17A3B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45258" t="32825" r="20980" b="38972"/>
                <a:stretch/>
              </p:blipFill>
              <p:spPr>
                <a:xfrm>
                  <a:off x="139686" y="53790"/>
                  <a:ext cx="953752" cy="106225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xmlns="" id="{57E855D9-AC90-4576-945E-432CF700A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31740" t="4367" r="20317" b="20334"/>
                <a:stretch/>
              </p:blipFill>
              <p:spPr>
                <a:xfrm>
                  <a:off x="105765" y="994890"/>
                  <a:ext cx="1108526" cy="1156151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xmlns="" id="{31F40D4A-2127-4AFD-9B55-2EA690CC6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30375" t="23816" r="37227" b="25645"/>
                <a:stretch/>
              </p:blipFill>
              <p:spPr>
                <a:xfrm>
                  <a:off x="1519148" y="3326825"/>
                  <a:ext cx="1099817" cy="1139299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xmlns="" id="{B902E891-E336-4EE5-9A9E-8B817EE1FA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34466" t="9158" r="28955" b="28452"/>
                <a:stretch/>
              </p:blipFill>
              <p:spPr>
                <a:xfrm>
                  <a:off x="1050861" y="1386038"/>
                  <a:ext cx="944195" cy="1069421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xmlns="" id="{2D0802A3-194A-43DC-80A8-18DC5091D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33294" t="16752" r="15299" b="12763"/>
                <a:stretch/>
              </p:blipFill>
              <p:spPr>
                <a:xfrm flipH="1">
                  <a:off x="-9680" y="3083786"/>
                  <a:ext cx="1465544" cy="1447444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B4CCA0CC-37E3-41ED-96DC-45E9558EF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22823" t="21960" r="42739" b="24203"/>
              <a:stretch/>
            </p:blipFill>
            <p:spPr>
              <a:xfrm>
                <a:off x="997608" y="2448741"/>
                <a:ext cx="1059620" cy="1100051"/>
              </a:xfrm>
              <a:prstGeom prst="ellipse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39967F73-6EC4-42A6-A6F5-55BEC3DF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980" t="25117" r="22410" b="25118"/>
            <a:stretch/>
          </p:blipFill>
          <p:spPr>
            <a:xfrm>
              <a:off x="2120886" y="2194617"/>
              <a:ext cx="1279550" cy="1331197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48E91CF-7450-402E-81BB-4705D3E0BF2D}"/>
              </a:ext>
            </a:extLst>
          </p:cNvPr>
          <p:cNvSpPr/>
          <p:nvPr/>
        </p:nvSpPr>
        <p:spPr>
          <a:xfrm>
            <a:off x="70835" y="6511640"/>
            <a:ext cx="72179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детки – подопечные волонтерского объединения помощи детям-инвалидам и многодетным семьям «Вместе!»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124289" y="2205311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QR-коды на социальные сети проекта, организации:</a:t>
            </a:r>
            <a:endParaRPr dirty="0"/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6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6"/>
              </a:rPr>
              <a:t>vk.com/prodobro_elets?w=wall-105487783_916%2Fall</a:t>
            </a:r>
            <a:r>
              <a:rPr lang="ru-RU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7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7"/>
              </a:rPr>
              <a:t>vk.com/prodobro_elets?w=wall-105487783_904%2Fall</a:t>
            </a: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8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8"/>
              </a:rPr>
              <a:t>vk.com/prodobro_elets?w=wall-105487783_890%2Fall</a:t>
            </a:r>
            <a:r>
              <a:rPr lang="ru-RU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9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9"/>
              </a:rPr>
              <a:t>vk.com/prodobro_elets?w=wall-105487783_882%2Fall</a:t>
            </a: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0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0"/>
              </a:rPr>
              <a:t>vk.com/prodobro_elets?w=wall-105487783_879%2Fall</a:t>
            </a: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1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1"/>
              </a:rPr>
              <a:t>vk.com/prodobro_elets?w=wall-105487783_860%2Fall</a:t>
            </a: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2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2"/>
              </a:rPr>
              <a:t>vk.com/prodobro_elets?w=wall-105487783_858%2Fall</a:t>
            </a: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3"/>
              </a:rPr>
              <a:t>https://</a:t>
            </a:r>
            <a:r>
              <a:rPr lang="en-US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13"/>
              </a:rPr>
              <a:t>vk.com/prodobro_elets?w=wall-105487783_841%2Fall</a:t>
            </a:r>
            <a:r>
              <a:rPr lang="ru-RU" sz="1800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743916" y="2079411"/>
            <a:ext cx="878479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AF587B9-A3B5-4403-B23A-5B1BAFE1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2" y="23819"/>
            <a:ext cx="2370590" cy="1777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E784EB-F239-4ADC-9BDC-8CA0D6BFE5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14855" y="4395499"/>
            <a:ext cx="2188464" cy="2188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398796" y="236981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(«ДЕЙСТВУЮЩИЕ ЛИЦА»)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1603212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679476" y="1754099"/>
            <a:ext cx="10229762" cy="55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ru-RU" sz="25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БЛАГОПОЛУЧАТЕЛИ</a:t>
            </a:r>
            <a:r>
              <a:rPr lang="ru-RU" sz="22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 </a:t>
            </a:r>
            <a:r>
              <a:rPr lang="ru-RU" sz="3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SemiBold"/>
              </a:rPr>
              <a:t>Подопечные волонтерского объединения помощи детям-инвалидам и многодетным семьям «Вместе!»  </a:t>
            </a:r>
            <a:endParaRPr lang="ru-RU" sz="16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pic>
        <p:nvPicPr>
          <p:cNvPr id="169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38189" y="326822"/>
            <a:ext cx="2234388" cy="3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2387611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714697" y="2509607"/>
            <a:ext cx="10229762" cy="54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0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ВОЛОНТЁРЫ</a:t>
            </a:r>
            <a:r>
              <a:rPr lang="ru-RU" sz="105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             </a:t>
            </a:r>
            <a:r>
              <a:rPr lang="ru-RU" sz="24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ЕГОО РВД «Пространство добра»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 SemiBold"/>
            </a:endParaRPr>
          </a:p>
        </p:txBody>
      </p:sp>
      <p:pic>
        <p:nvPicPr>
          <p:cNvPr id="172" name="Google Shape;172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3157316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679476" y="3197235"/>
            <a:ext cx="10229763" cy="63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just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ПАРТНЁРЫ: </a:t>
            </a:r>
            <a:r>
              <a:rPr lang="ru-RU" sz="1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 «Центр социальной защиты населения по городу Ельцу» , «Студия художественного творчества», ИП Маркина С. В., ИП </a:t>
            </a:r>
            <a:r>
              <a:rPr lang="ru-RU" sz="1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Божанов</a:t>
            </a:r>
            <a:r>
              <a:rPr lang="ru-RU" sz="1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Елецкий техникум железнодорожного транспорта - филиал ФГБОУ ВО "Ростовский государственный университет путей сообщения" </a:t>
            </a:r>
            <a:endParaRPr sz="1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74" name="Google Shape;174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3909600"/>
            <a:ext cx="10449600" cy="62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714695" y="4064263"/>
            <a:ext cx="10229764" cy="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ОРГАНЫ ВЛАСТИ: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молодежной политики, спорта и туризма г. Елец </a:t>
            </a:r>
            <a:endParaRPr sz="1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76" name="Google Shape;176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4711317"/>
            <a:ext cx="10449600" cy="62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714695" y="4771096"/>
            <a:ext cx="10449599" cy="50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804863" lvl="0" indent="-804863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МЕДИА: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Общественно-политической газетой города Ельца "Красное знамя", ТРК «Елец ТВ», </a:t>
            </a: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"Издательский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"ГУДОК"</a:t>
            </a:r>
            <a:endParaRPr sz="1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8" name="Google Shape;178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5513034"/>
            <a:ext cx="10449600" cy="101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/>
          <p:nvPr/>
        </p:nvSpPr>
        <p:spPr>
          <a:xfrm>
            <a:off x="679473" y="5586626"/>
            <a:ext cx="10374903" cy="9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ДОПОЛНИТЕЛЬНАЯ ИНФОРМАЦИЯ  </a:t>
            </a: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- Победитель грантового конкурса волонтерских проектов Проводники хороших дел – 2022» (БФ «Почет», г. Москва), победитель городского конкурса  на предоставление субсидий для НКО –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2021, 2022. </a:t>
            </a: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Благодарственное письмо начальника Управления ФК, спорта и туризма г. Ельца за вклад в развитие молодежной политики в сфере организации и проведения мероприятий по развитию благотворительной деятельности.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Благодарственное письмо Депутата Государственной думы РФ </a:t>
            </a:r>
            <a:r>
              <a:rPr lang="ru-RU" sz="15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Н.Борцова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за вклад в развитие добровольческой деятельности, Победитель </a:t>
            </a: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областного конкурса «Доброволец -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2022» </a:t>
            </a:r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(Трек «Организатор добровольческой деятельности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»), Почетный знак «Доброволец Липецкой области»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80712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778287" y="2495068"/>
            <a:ext cx="4090630" cy="65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5600" b="1" spc="20" dirty="0">
                <a:solidFill>
                  <a:srgbClr val="FF954D"/>
                </a:solidFill>
                <a:latin typeface="+mj-lt"/>
                <a:sym typeface="Montserrat"/>
              </a:rPr>
              <a:t>Юлия</a:t>
            </a:r>
            <a:r>
              <a:rPr lang="ru-RU" sz="5600" b="1" spc="20" dirty="0">
                <a:solidFill>
                  <a:srgbClr val="FF954D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ru-RU" sz="5600" b="1" spc="20" dirty="0" err="1">
                <a:solidFill>
                  <a:srgbClr val="FF954D"/>
                </a:solidFill>
                <a:latin typeface="+mj-lt"/>
                <a:ea typeface="Montserrat"/>
                <a:cs typeface="Montserrat"/>
                <a:sym typeface="Montserrat"/>
              </a:rPr>
              <a:t>Божанова</a:t>
            </a:r>
            <a:r>
              <a:rPr lang="ru-RU" sz="5600" b="1" spc="20" dirty="0">
                <a:solidFill>
                  <a:srgbClr val="FF954D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ru-RU" sz="4800" spc="2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lang="ru-RU" sz="4800" spc="2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4800" spc="20" dirty="0">
                <a:latin typeface="+mj-lt"/>
              </a:rPr>
              <a:t>89205082525, </a:t>
            </a:r>
            <a:r>
              <a:rPr lang="en-US" sz="4800" spc="20" dirty="0" err="1">
                <a:latin typeface="+mj-lt"/>
              </a:rPr>
              <a:t>ulius,fuchic@mail,ru</a:t>
            </a:r>
            <a:r>
              <a:rPr lang="en-US" sz="4800" spc="20" dirty="0">
                <a:latin typeface="+mj-lt"/>
              </a:rPr>
              <a:t> </a:t>
            </a:r>
            <a:endParaRPr sz="4800" spc="20" dirty="0">
              <a:latin typeface="+mj-lt"/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823202" y="3459163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en-US" sz="3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b="1" dirty="0">
                <a:solidFill>
                  <a:srgbClr val="FF954D"/>
                </a:solidFill>
                <a:latin typeface="+mj-lt"/>
                <a:ea typeface="Montserrat"/>
                <a:cs typeface="Montserrat"/>
                <a:sym typeface="Montserrat"/>
                <a:hlinkClick r:id="rId6"/>
              </a:rPr>
              <a:t>https://vk.com/prodobro_elets</a:t>
            </a:r>
            <a:r>
              <a:rPr lang="en-US" sz="3800" b="1" dirty="0">
                <a:solidFill>
                  <a:srgbClr val="FF954D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527</Words>
  <Application>Microsoft Office PowerPoint</Application>
  <PresentationFormat>Произвольный</PresentationFormat>
  <Paragraphs>55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Calibri</vt:lpstr>
      <vt:lpstr>Montserrat</vt:lpstr>
      <vt:lpstr>Montserrat SemiBold</vt:lpstr>
      <vt:lpstr>Montserrat ExtraBold</vt:lpstr>
      <vt:lpstr>Montserrat Black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Пользователь Windows</cp:lastModifiedBy>
  <cp:revision>11</cp:revision>
  <dcterms:created xsi:type="dcterms:W3CDTF">2020-03-24T07:41:27Z</dcterms:created>
  <dcterms:modified xsi:type="dcterms:W3CDTF">2023-03-14T11:35:40Z</dcterms:modified>
</cp:coreProperties>
</file>