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32" r:id="rId3"/>
    <p:sldId id="303" r:id="rId4"/>
    <p:sldId id="331" r:id="rId5"/>
    <p:sldId id="330" r:id="rId6"/>
    <p:sldId id="333" r:id="rId7"/>
    <p:sldId id="272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512"/>
    <a:srgbClr val="E1AE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10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FA56D-7B6D-4DF1-9B1E-A35BB12996E8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56E21-901B-413A-8451-8F313B5E5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71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285E-8944-4FB7-AD8F-EF8139F299A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56AA-77F8-467F-B66E-5D7D1BB90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07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285E-8944-4FB7-AD8F-EF8139F299A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56AA-77F8-467F-B66E-5D7D1BB90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50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285E-8944-4FB7-AD8F-EF8139F299A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56AA-77F8-467F-B66E-5D7D1BB90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19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285E-8944-4FB7-AD8F-EF8139F299A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56AA-77F8-467F-B66E-5D7D1BB90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38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285E-8944-4FB7-AD8F-EF8139F299A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56AA-77F8-467F-B66E-5D7D1BB90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37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285E-8944-4FB7-AD8F-EF8139F299A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56AA-77F8-467F-B66E-5D7D1BB90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41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285E-8944-4FB7-AD8F-EF8139F299A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56AA-77F8-467F-B66E-5D7D1BB90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82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285E-8944-4FB7-AD8F-EF8139F299A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56AA-77F8-467F-B66E-5D7D1BB90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98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285E-8944-4FB7-AD8F-EF8139F299A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56AA-77F8-467F-B66E-5D7D1BB90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18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285E-8944-4FB7-AD8F-EF8139F299A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56AA-77F8-467F-B66E-5D7D1BB90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9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285E-8944-4FB7-AD8F-EF8139F299A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56AA-77F8-467F-B66E-5D7D1BB90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02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C285E-8944-4FB7-AD8F-EF8139F299A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B56AA-77F8-467F-B66E-5D7D1BB90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01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11560" y="1347613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/>
              <a:t>ДОБРОВОЛЬЧЕСКАЯ ДЕЯТЕЛЬНОСТЬ </a:t>
            </a: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8823" y="2789064"/>
            <a:ext cx="5843587" cy="358750"/>
          </a:xfrm>
        </p:spPr>
        <p:txBody>
          <a:bodyPr>
            <a:normAutofit fontScale="77500" lnSpcReduction="20000"/>
          </a:bodyPr>
          <a:lstStyle/>
          <a:p>
            <a:r>
              <a:rPr lang="ru-RU" sz="2400" b="1" dirty="0">
                <a:solidFill>
                  <a:srgbClr val="EEA512"/>
                </a:solidFill>
              </a:rPr>
              <a:t>СТУДЕНЧЕСКИЕ ОТРЯДЫ АРХАНГЕЛЬСКОЙ ОБЛАСТИ</a:t>
            </a:r>
            <a:endParaRPr lang="ru-RU" sz="2400" b="1" dirty="0" smtClean="0">
              <a:solidFill>
                <a:srgbClr val="EEA512"/>
              </a:solidFill>
            </a:endParaRPr>
          </a:p>
        </p:txBody>
      </p:sp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3354760" y="3858915"/>
            <a:ext cx="5081588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ru-RU" b="1" i="1" dirty="0">
                <a:latin typeface="Calibri" pitchFamily="34" charset="0"/>
              </a:rPr>
              <a:t>Владимир Соболев – руководитель </a:t>
            </a:r>
          </a:p>
          <a:p>
            <a:pPr algn="r">
              <a:spcBef>
                <a:spcPct val="20000"/>
              </a:spcBef>
            </a:pPr>
            <a:r>
              <a:rPr lang="ru-RU" b="1" i="1" dirty="0">
                <a:latin typeface="Calibri" pitchFamily="34" charset="0"/>
              </a:rPr>
              <a:t>студенческих отрядов Архангельской </a:t>
            </a:r>
            <a:r>
              <a:rPr lang="ru-RU" b="1" i="1" dirty="0" smtClean="0">
                <a:latin typeface="Calibri" pitchFamily="34" charset="0"/>
              </a:rPr>
              <a:t>области</a:t>
            </a:r>
          </a:p>
          <a:p>
            <a:pPr algn="r">
              <a:spcBef>
                <a:spcPct val="20000"/>
              </a:spcBef>
            </a:pPr>
            <a:r>
              <a:rPr lang="ru-RU" b="1" i="1" dirty="0" smtClean="0">
                <a:latin typeface="Calibri" pitchFamily="34" charset="0"/>
              </a:rPr>
              <a:t>8(960)019-07-37</a:t>
            </a:r>
            <a:endParaRPr lang="ru-RU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0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243940" y="3075806"/>
            <a:ext cx="7560840" cy="551113"/>
          </a:xfrm>
          <a:prstGeom prst="roundRect">
            <a:avLst/>
          </a:prstGeom>
          <a:solidFill>
            <a:srgbClr val="EEA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Участие во Всероссийской акции взаимопомощи «Мы вместе»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3004" y="1347614"/>
            <a:ext cx="8357468" cy="701480"/>
          </a:xfrm>
          <a:prstGeom prst="roundRect">
            <a:avLst/>
          </a:prstGeom>
          <a:solidFill>
            <a:srgbClr val="EEA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Реализация добровольческих акций, самая крупная – Молодежная патриотическая акция «Полярный десант» с 2014 года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3004" y="2211710"/>
            <a:ext cx="8357468" cy="739257"/>
          </a:xfrm>
          <a:prstGeom prst="roundRect">
            <a:avLst/>
          </a:prstGeom>
          <a:solidFill>
            <a:srgbClr val="EEA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Шефство (помощь раз в две недели) над социальными учреждениями (интернаты, приюты, школы, специализированные, колонии и др.)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3004" y="339502"/>
            <a:ext cx="5405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krobat Bold" pitchFamily="50" charset="-52"/>
              </a:rPr>
              <a:t>ОСНОВНЫЕ НАПРАВЛЕНИЯ</a:t>
            </a:r>
          </a:p>
          <a:p>
            <a:r>
              <a:rPr lang="ru-RU" sz="2400" b="1" dirty="0" smtClean="0">
                <a:latin typeface="Akrobat Bold" pitchFamily="50" charset="-52"/>
              </a:rPr>
              <a:t>ДОБРОВОЛЬЧЕСТВА ОТРЯДОВ</a:t>
            </a:r>
            <a:endParaRPr lang="ru-RU" sz="2400" b="1" dirty="0">
              <a:latin typeface="Akrobat Bold" pitchFamily="50" charset="-52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89943" y="3723878"/>
            <a:ext cx="6609044" cy="648072"/>
          </a:xfrm>
          <a:prstGeom prst="roundRect">
            <a:avLst/>
          </a:prstGeom>
          <a:solidFill>
            <a:srgbClr val="EEA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Событийное добровольчество, ежегодно более </a:t>
            </a:r>
            <a:br>
              <a:rPr lang="ru-RU" sz="2000" b="1" dirty="0" smtClean="0"/>
            </a:br>
            <a:r>
              <a:rPr lang="ru-RU" sz="2000" b="1" dirty="0" smtClean="0"/>
              <a:t>80 мероприятий, в </a:t>
            </a:r>
            <a:r>
              <a:rPr lang="ru-RU" sz="2000" b="1" dirty="0" err="1" smtClean="0"/>
              <a:t>т.ч</a:t>
            </a:r>
            <a:r>
              <a:rPr lang="ru-RU" sz="2000" b="1" dirty="0" smtClean="0"/>
              <a:t>. Межрегионального уровня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27783" y="4515966"/>
            <a:ext cx="6171203" cy="545185"/>
          </a:xfrm>
          <a:prstGeom prst="roundRect">
            <a:avLst/>
          </a:prstGeom>
          <a:solidFill>
            <a:srgbClr val="EEA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Адресная, точечная помощь нуждающимся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170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478"/>
            <a:ext cx="1656184" cy="1466103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665974" y="4587974"/>
            <a:ext cx="3490202" cy="50405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Творческий концерт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26022" y="2746213"/>
            <a:ext cx="5218394" cy="7858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Трудовая адресная помощь населению, </a:t>
            </a:r>
          </a:p>
          <a:p>
            <a:pPr algn="ctr"/>
            <a:r>
              <a:rPr lang="ru-RU" sz="2000" b="1" dirty="0" smtClean="0"/>
              <a:t>на социальных объектах, более 150 адресов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39752" y="3704701"/>
            <a:ext cx="3816424" cy="73925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Профориентация, спорт, интерактивные мероприятия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763688" y="619983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EEA512"/>
                </a:solidFill>
                <a:latin typeface="AcademyACTT" pitchFamily="2" charset="0"/>
              </a:rPr>
              <a:t>10</a:t>
            </a:r>
            <a:endParaRPr lang="ru-RU" sz="6000" b="1" dirty="0">
              <a:solidFill>
                <a:srgbClr val="EEA512"/>
              </a:solidFill>
              <a:latin typeface="AcademyACTT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2402" y="1609078"/>
            <a:ext cx="2064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cademyACTT" pitchFamily="2" charset="0"/>
              </a:rPr>
              <a:t>Участники </a:t>
            </a:r>
          </a:p>
          <a:p>
            <a:r>
              <a:rPr lang="ru-RU" sz="1600" b="1" dirty="0" smtClean="0">
                <a:latin typeface="AcademyACTT" pitchFamily="2" charset="0"/>
              </a:rPr>
              <a:t>мероприятий акции</a:t>
            </a:r>
            <a:endParaRPr lang="ru-RU" sz="4400" b="1" dirty="0">
              <a:latin typeface="AcademyACTT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96126" y="1020768"/>
            <a:ext cx="3260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krobat Bold" pitchFamily="50" charset="-52"/>
              </a:rPr>
              <a:t>РАЙОНОВ ОБЛАСТИ</a:t>
            </a:r>
            <a:endParaRPr lang="ru-RU" sz="2400" dirty="0">
              <a:latin typeface="Akrobat Bold" pitchFamily="50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30410" y="1713470"/>
            <a:ext cx="1625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krobat Bold" pitchFamily="50" charset="-52"/>
              </a:rPr>
              <a:t>ЧЕЛОВЕК</a:t>
            </a:r>
            <a:endParaRPr lang="ru-RU" sz="2400" dirty="0">
              <a:latin typeface="Akrobat Bold" pitchFamily="50" charset="-52"/>
            </a:endParaRPr>
          </a:p>
        </p:txBody>
      </p:sp>
      <p:pic>
        <p:nvPicPr>
          <p:cNvPr id="7170" name="Picture 2" descr="\\192.168.0.101\server\Общая\Фотографии\Полярный десант\2020\Выезд\Mw89Hv32GXg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284" y="1211149"/>
            <a:ext cx="2891716" cy="192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\\192.168.0.101\server\Общая\Фотографии\Полярный десант\2020\Выезд\slZ2QH2TIo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284" y="3219822"/>
            <a:ext cx="2891716" cy="192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763689" y="257738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krobat Bold" pitchFamily="50" charset="-52"/>
              </a:rPr>
              <a:t>ЕЖЕГОДНАЯ АКЦИЯ</a:t>
            </a:r>
            <a:endParaRPr lang="ru-RU" sz="2400" b="1" dirty="0">
              <a:latin typeface="Akrobat Bold" pitchFamily="50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7107" y="1282186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EEA512"/>
                </a:solidFill>
                <a:latin typeface="AcademyACTT" pitchFamily="2" charset="0"/>
              </a:rPr>
              <a:t>4500</a:t>
            </a:r>
            <a:endParaRPr lang="ru-RU" sz="6000" b="1" dirty="0">
              <a:solidFill>
                <a:srgbClr val="EEA512"/>
              </a:solidFill>
              <a:latin typeface="AcademyACTT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4600" y="2291313"/>
            <a:ext cx="4272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Вконтакте</a:t>
            </a:r>
            <a:r>
              <a:rPr lang="ru-RU" b="1" dirty="0">
                <a:solidFill>
                  <a:srgbClr val="FF0000"/>
                </a:solidFill>
              </a:rPr>
              <a:t>: </a:t>
            </a:r>
            <a:r>
              <a:rPr lang="en-US" b="1" dirty="0">
                <a:solidFill>
                  <a:srgbClr val="FF0000"/>
                </a:solidFill>
              </a:rPr>
              <a:t>https://</a:t>
            </a:r>
            <a:r>
              <a:rPr lang="en-US" b="1" dirty="0" smtClean="0">
                <a:solidFill>
                  <a:srgbClr val="FF0000"/>
                </a:solidFill>
              </a:rPr>
              <a:t>vk.com/polar_desant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  </a:t>
            </a:r>
            <a:endParaRPr lang="ru-R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619672" y="3291830"/>
            <a:ext cx="4464496" cy="462322"/>
          </a:xfrm>
          <a:prstGeom prst="roundRect">
            <a:avLst/>
          </a:prstGeom>
          <a:solidFill>
            <a:srgbClr val="EEA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9 </a:t>
            </a:r>
            <a:r>
              <a:rPr lang="ru-RU" sz="2000" b="1" dirty="0">
                <a:solidFill>
                  <a:schemeClr val="tx1"/>
                </a:solidFill>
              </a:rPr>
              <a:t>шт. </a:t>
            </a:r>
            <a:r>
              <a:rPr lang="ru-RU" sz="2400" b="1" dirty="0"/>
              <a:t>- </a:t>
            </a:r>
            <a:r>
              <a:rPr lang="ru-RU" sz="2000" b="1" dirty="0"/>
              <a:t>Общеобразовательные </a:t>
            </a:r>
            <a:r>
              <a:rPr lang="ru-RU" sz="2000" b="1" dirty="0" smtClean="0"/>
              <a:t>школы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544" y="1424388"/>
            <a:ext cx="5616624" cy="917504"/>
          </a:xfrm>
          <a:prstGeom prst="roundRect">
            <a:avLst/>
          </a:prstGeom>
          <a:solidFill>
            <a:srgbClr val="EEA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6 шт. </a:t>
            </a:r>
            <a:r>
              <a:rPr lang="ru-RU" sz="2000" b="1" dirty="0" smtClean="0"/>
              <a:t>- Специализированные (центры </a:t>
            </a:r>
            <a:r>
              <a:rPr lang="ru-RU" sz="2000" b="1" dirty="0"/>
              <a:t>социального обслуживания </a:t>
            </a:r>
            <a:r>
              <a:rPr lang="ru-RU" sz="2000" b="1" dirty="0" smtClean="0"/>
              <a:t>пожилых, инвалидов и детей,</a:t>
            </a:r>
            <a:r>
              <a:rPr lang="ru-RU" sz="2000" b="1" dirty="0"/>
              <a:t> </a:t>
            </a:r>
            <a:r>
              <a:rPr lang="ru-RU" sz="2000" b="1" dirty="0" smtClean="0"/>
              <a:t>интернаты, </a:t>
            </a:r>
            <a:r>
              <a:rPr lang="ru-RU" sz="2000" b="1" dirty="0"/>
              <a:t>детские </a:t>
            </a:r>
            <a:r>
              <a:rPr lang="ru-RU" sz="2000" b="1" dirty="0" smtClean="0"/>
              <a:t>дома)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39232" y="2427734"/>
            <a:ext cx="4944936" cy="739257"/>
          </a:xfrm>
          <a:prstGeom prst="roundRect">
            <a:avLst/>
          </a:prstGeom>
          <a:solidFill>
            <a:srgbClr val="EEA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Архангельская воспитательная колония УФСИН </a:t>
            </a:r>
            <a:r>
              <a:rPr lang="ru-RU" sz="2000" b="1" dirty="0" smtClean="0"/>
              <a:t>по Архангельской области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83148" y="110930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EEA512"/>
                </a:solidFill>
                <a:latin typeface="AcademyACTT" pitchFamily="2" charset="0"/>
              </a:rPr>
              <a:t>25</a:t>
            </a:r>
            <a:endParaRPr lang="ru-RU" sz="8000" b="1" dirty="0">
              <a:solidFill>
                <a:srgbClr val="EEA512"/>
              </a:solidFill>
              <a:latin typeface="AcademyACTT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17190" y="388164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krobat Bold" pitchFamily="50" charset="-52"/>
              </a:rPr>
              <a:t>социальных учреждений</a:t>
            </a:r>
            <a:endParaRPr lang="ru-RU" sz="2400" b="1" dirty="0">
              <a:latin typeface="Akrobat Bold" pitchFamily="50" charset="-5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2284" y="1211677"/>
            <a:ext cx="2891716" cy="192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2284" y="3220199"/>
            <a:ext cx="2891716" cy="192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411760" y="3867894"/>
            <a:ext cx="3672408" cy="545185"/>
          </a:xfrm>
          <a:prstGeom prst="roundRect">
            <a:avLst/>
          </a:prstGeom>
          <a:solidFill>
            <a:srgbClr val="EEA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4 </a:t>
            </a:r>
            <a:r>
              <a:rPr lang="ru-RU" sz="2000" b="1" dirty="0">
                <a:solidFill>
                  <a:schemeClr val="tx1"/>
                </a:solidFill>
              </a:rPr>
              <a:t>шт. </a:t>
            </a:r>
            <a:r>
              <a:rPr lang="ru-RU" sz="2400" b="1" dirty="0"/>
              <a:t>- </a:t>
            </a:r>
            <a:r>
              <a:rPr lang="ru-RU" sz="2000" b="1" dirty="0" smtClean="0"/>
              <a:t>Приюты для животных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27784" y="4515966"/>
            <a:ext cx="3456384" cy="545185"/>
          </a:xfrm>
          <a:prstGeom prst="roundRect">
            <a:avLst/>
          </a:prstGeom>
          <a:solidFill>
            <a:srgbClr val="EEA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5 </a:t>
            </a:r>
            <a:r>
              <a:rPr lang="ru-RU" sz="2000" b="1" dirty="0">
                <a:solidFill>
                  <a:schemeClr val="tx1"/>
                </a:solidFill>
              </a:rPr>
              <a:t>шт. </a:t>
            </a:r>
            <a:r>
              <a:rPr lang="ru-RU" sz="2400" b="1" dirty="0" smtClean="0"/>
              <a:t>– </a:t>
            </a:r>
            <a:r>
              <a:rPr lang="ru-RU" sz="2000" b="1" dirty="0" smtClean="0"/>
              <a:t>Иные организации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590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42289" r="9069" b="36000"/>
          <a:stretch/>
        </p:blipFill>
        <p:spPr>
          <a:xfrm>
            <a:off x="251520" y="117245"/>
            <a:ext cx="4476307" cy="11166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5182" y="1250717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Более 100 человек </a:t>
            </a:r>
            <a:r>
              <a:rPr lang="ru-RU" dirty="0" smtClean="0"/>
              <a:t>из студенческих отрядов Архангельской области </a:t>
            </a:r>
            <a:br>
              <a:rPr lang="ru-RU" dirty="0" smtClean="0"/>
            </a:br>
            <a:r>
              <a:rPr lang="ru-RU" b="1" dirty="0" smtClean="0"/>
              <a:t>в 2020 году в пиковый период реализации акции приняли в ней участие</a:t>
            </a:r>
            <a:r>
              <a:rPr lang="ru-RU" dirty="0" smtClean="0"/>
              <a:t>: развозили постановления </a:t>
            </a:r>
            <a:r>
              <a:rPr lang="ru-RU" dirty="0" err="1" smtClean="0"/>
              <a:t>Роспотребнадзора</a:t>
            </a:r>
            <a:r>
              <a:rPr lang="ru-RU" dirty="0" smtClean="0"/>
              <a:t>; разгружали, формировали </a:t>
            </a:r>
            <a:br>
              <a:rPr lang="ru-RU" dirty="0" smtClean="0"/>
            </a:br>
            <a:r>
              <a:rPr lang="ru-RU" dirty="0" smtClean="0"/>
              <a:t>и разносили продуктовые наборы; помогали в медицинских организациях; точечно помогали нуждающимся.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886741"/>
            <a:ext cx="3380074" cy="22517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68" y="2886741"/>
            <a:ext cx="3408441" cy="227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2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42289" r="9069" b="36000"/>
          <a:stretch/>
        </p:blipFill>
        <p:spPr>
          <a:xfrm>
            <a:off x="251520" y="117245"/>
            <a:ext cx="4476307" cy="11166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419622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Более </a:t>
            </a:r>
            <a:r>
              <a:rPr lang="ru-RU" sz="2400" b="1" dirty="0" smtClean="0"/>
              <a:t>60 </a:t>
            </a:r>
            <a:r>
              <a:rPr lang="ru-RU" sz="2400" b="1" dirty="0"/>
              <a:t>человек </a:t>
            </a:r>
            <a:r>
              <a:rPr lang="ru-RU" dirty="0" smtClean="0"/>
              <a:t>из студенческих отрядов Архангельской области </a:t>
            </a:r>
            <a:br>
              <a:rPr lang="ru-RU" dirty="0" smtClean="0"/>
            </a:br>
            <a:r>
              <a:rPr lang="ru-RU" dirty="0" smtClean="0"/>
              <a:t>в 2022 году </a:t>
            </a:r>
            <a:r>
              <a:rPr lang="ru-RU" sz="2400" b="1" dirty="0" smtClean="0"/>
              <a:t>оказывают помощь семья военнослужащих</a:t>
            </a:r>
            <a:r>
              <a:rPr lang="ru-RU" dirty="0" smtClean="0"/>
              <a:t>: выполнение хозяйственных работ, электромонтаж, колка дров, принос воды и продуктов, иные просьбы семей. Комплектация гуманитарной помощи, погрузка.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917845"/>
            <a:ext cx="3368632" cy="22461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17845"/>
            <a:ext cx="1684645" cy="22461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876716"/>
            <a:ext cx="3022380" cy="226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9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48064" y="1741465"/>
            <a:ext cx="2098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krobat Bold" pitchFamily="50" charset="-52"/>
              </a:rPr>
              <a:t>#</a:t>
            </a:r>
            <a:r>
              <a:rPr lang="ru-RU" sz="3600" dirty="0" err="1" smtClean="0">
                <a:latin typeface="Akrobat Bold" pitchFamily="50" charset="-52"/>
              </a:rPr>
              <a:t>ТрудКрут</a:t>
            </a:r>
            <a:endParaRPr lang="ru-RU" sz="3600" dirty="0" smtClean="0">
              <a:latin typeface="Akrobat Bold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2387796"/>
            <a:ext cx="3024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E1AE1F"/>
                </a:solidFill>
                <a:latin typeface="Akrobat Bold" pitchFamily="50" charset="-52"/>
              </a:rPr>
              <a:t>Штаб-29.рф</a:t>
            </a:r>
          </a:p>
          <a:p>
            <a:r>
              <a:rPr lang="ru-RU" sz="2800" dirty="0" smtClean="0">
                <a:solidFill>
                  <a:srgbClr val="E1AE1F"/>
                </a:solidFill>
                <a:latin typeface="Akrobat Bold" pitchFamily="50" charset="-52"/>
              </a:rPr>
              <a:t>8(8182)21-55-25</a:t>
            </a:r>
            <a:endParaRPr lang="ru-RU" dirty="0" smtClean="0">
              <a:solidFill>
                <a:srgbClr val="E1AE1F"/>
              </a:solidFill>
              <a:latin typeface="Akrobat Bold" pitchFamily="50" charset="-52"/>
            </a:endParaRPr>
          </a:p>
        </p:txBody>
      </p:sp>
      <p:pic>
        <p:nvPicPr>
          <p:cNvPr id="1026" name="Picture 2" descr="C:\Users\acer-pc\Desktop\YIfNcLPWRi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7534"/>
            <a:ext cx="3217170" cy="321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183</Words>
  <Application>Microsoft Office PowerPoint</Application>
  <PresentationFormat>Экран (16:9)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ДОБРОВОЛЬЧЕСКАЯ ДЕЯТЕЛЬНОСТЬ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ГАУ АО «ШМТО» по итогам 2020 года</dc:title>
  <dc:creator>Пользователь Windows</dc:creator>
  <cp:lastModifiedBy>Соболев</cp:lastModifiedBy>
  <cp:revision>71</cp:revision>
  <dcterms:created xsi:type="dcterms:W3CDTF">2021-02-24T08:44:05Z</dcterms:created>
  <dcterms:modified xsi:type="dcterms:W3CDTF">2022-12-23T14:19:28Z</dcterms:modified>
</cp:coreProperties>
</file>