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8.xml" ContentType="application/vnd.openxmlformats-officedocument.presentationml.slide+xml"/>
  <Override PartName="/docProps/app.xml" ContentType="application/vnd.openxmlformats-officedocument.extended-propertie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378" y="90"/>
      </p:cViewPr>
      <p:guideLst>
        <p:guide pos="3840"/>
        <p:guide pos="2160" orient="horz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presProps" Target="presProps.xml" /><Relationship Id="rId12" Type="http://schemas.openxmlformats.org/officeDocument/2006/relationships/tableStyles" Target="tableStyles.xml" /><Relationship Id="rId13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type="title" userDrawn="1">
  <p:cSld name="Title Slide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871530" y="3212975"/>
            <a:ext cx="8534399" cy="175259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/>
              <a:t>Образец подзаголовка</a:t>
            </a:r>
            <a:endParaRPr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 bwMode="auto">
          <a:xfrm>
            <a:off x="920054" y="1204857"/>
            <a:ext cx="10339617" cy="1910715"/>
          </a:xfrm>
        </p:spPr>
        <p:txBody>
          <a:bodyPr anchor="b"/>
          <a:lstStyle>
            <a:lvl1pPr algn="ctr">
              <a:defRPr sz="5400" b="0" cap="none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" userDrawn="1">
  <p:cSld name="Title and Content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secHead" userDrawn="1">
  <p:cSld name="Section Header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32331" y="1484784"/>
            <a:ext cx="10312995" cy="4104455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13" name="Title 10"/>
          <p:cNvSpPr>
            <a:spLocks noGrp="1"/>
          </p:cNvSpPr>
          <p:nvPr>
            <p:ph type="title"/>
          </p:nvPr>
        </p:nvSpPr>
        <p:spPr bwMode="auto">
          <a:xfrm>
            <a:off x="925158" y="116631"/>
            <a:ext cx="10341684" cy="1054250"/>
          </a:xfrm>
        </p:spPr>
        <p:txBody>
          <a:bodyPr/>
          <a:lstStyle/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Obj" userDrawn="1">
  <p:cSld name="Two Content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  <p:sp>
        <p:nvSpPr>
          <p:cNvPr id="18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719402" y="1556793"/>
            <a:ext cx="5071871" cy="4563770"/>
          </a:xfrm>
        </p:spPr>
        <p:txBody>
          <a:bodyPr/>
          <a:lstStyle>
            <a:lvl1pPr marL="174623" indent="-174623">
              <a:defRPr sz="2400"/>
            </a:lvl1pPr>
            <a:lvl2pPr marL="533399" indent="-174623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3">
              <a:defRPr sz="1600"/>
            </a:lvl4pPr>
            <a:lvl5pPr marL="1523999" indent="-174623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19" name="Content Placeholder 3"/>
          <p:cNvSpPr>
            <a:spLocks noGrp="1"/>
          </p:cNvSpPr>
          <p:nvPr>
            <p:ph sz="half" idx="13"/>
          </p:nvPr>
        </p:nvSpPr>
        <p:spPr bwMode="auto">
          <a:xfrm>
            <a:off x="6288021" y="1556793"/>
            <a:ext cx="5071871" cy="4563770"/>
          </a:xfrm>
        </p:spPr>
        <p:txBody>
          <a:bodyPr/>
          <a:lstStyle>
            <a:lvl1pPr marL="174623" indent="-174623">
              <a:defRPr sz="2400"/>
            </a:lvl1pPr>
            <a:lvl2pPr marL="533399" indent="-174623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3">
              <a:defRPr sz="1600"/>
            </a:lvl4pPr>
            <a:lvl5pPr marL="1523999" indent="-174623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TxTwoObj" userDrawn="1">
  <p:cSld name="Comparison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19402" y="1556791"/>
            <a:ext cx="5080583" cy="658367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719402" y="2492895"/>
            <a:ext cx="5071871" cy="3627666"/>
          </a:xfrm>
        </p:spPr>
        <p:txBody>
          <a:bodyPr/>
          <a:lstStyle>
            <a:lvl1pPr marL="174623" indent="-174623">
              <a:defRPr sz="2400"/>
            </a:lvl1pPr>
            <a:lvl2pPr marL="533399" indent="-174623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3">
              <a:defRPr sz="1600"/>
            </a:lvl4pPr>
            <a:lvl5pPr marL="1523999" indent="-174623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384031" y="1556791"/>
            <a:ext cx="5074114" cy="658367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  <p:sp>
        <p:nvSpPr>
          <p:cNvPr id="19" name="Content Placeholder 3"/>
          <p:cNvSpPr>
            <a:spLocks noGrp="1"/>
          </p:cNvSpPr>
          <p:nvPr>
            <p:ph sz="half" idx="13"/>
          </p:nvPr>
        </p:nvSpPr>
        <p:spPr bwMode="auto">
          <a:xfrm>
            <a:off x="6288021" y="2492897"/>
            <a:ext cx="5071871" cy="3780066"/>
          </a:xfrm>
        </p:spPr>
        <p:txBody>
          <a:bodyPr/>
          <a:lstStyle>
            <a:lvl1pPr marL="174623" indent="-174623">
              <a:defRPr sz="2400"/>
            </a:lvl1pPr>
            <a:lvl2pPr marL="533399" indent="-174623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3">
              <a:defRPr sz="1600"/>
            </a:lvl4pPr>
            <a:lvl5pPr marL="1523999" indent="-174623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Only" userDrawn="1">
  <p:cSld name="Title Only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blank" userDrawn="1">
  <p:cSld name="Blank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Tx" userDrawn="1">
  <p:cSld name="Content with Caption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6712773" y="596974"/>
            <a:ext cx="4563310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922668" y="559398"/>
            <a:ext cx="5488889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712773" y="2618910"/>
            <a:ext cx="4548966" cy="350219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picTx" userDrawn="1">
  <p:cSld name="Picture with Caption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903642" y="4668818"/>
            <a:ext cx="10356027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917985" y="5324305"/>
            <a:ext cx="1034168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2543606" y="620687"/>
            <a:ext cx="6929454" cy="3897818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/>
              <a:t>Вставка рисунка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blipFill>
          <a:blip r:embed="rId11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925158" y="116631"/>
            <a:ext cx="10341684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32330" y="1772815"/>
            <a:ext cx="10327339" cy="4320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/>
            </a:fld>
            <a:endParaRPr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>
        <a:defRPr>
          <a:solidFill>
            <a:schemeClr val="tx2"/>
          </a:solidFill>
        </a:defRPr>
      </a:lvl2pPr>
      <a:lvl3pPr>
        <a:defRPr>
          <a:solidFill>
            <a:schemeClr val="tx2"/>
          </a:solidFill>
        </a:defRPr>
      </a:lvl3pPr>
      <a:lvl4pPr>
        <a:defRPr>
          <a:solidFill>
            <a:schemeClr val="tx2"/>
          </a:solidFill>
        </a:defRPr>
      </a:lvl4pPr>
      <a:lvl5pPr>
        <a:defRPr>
          <a:solidFill>
            <a:schemeClr val="tx2"/>
          </a:solidFill>
        </a:defRPr>
      </a:lvl5pPr>
      <a:lvl6pPr>
        <a:defRPr>
          <a:solidFill>
            <a:schemeClr val="tx2"/>
          </a:solidFill>
        </a:defRPr>
      </a:lvl6pPr>
      <a:lvl7pPr>
        <a:defRPr>
          <a:solidFill>
            <a:schemeClr val="tx2"/>
          </a:solidFill>
        </a:defRPr>
      </a:lvl7pPr>
      <a:lvl8pPr>
        <a:defRPr>
          <a:solidFill>
            <a:schemeClr val="tx2"/>
          </a:solidFill>
        </a:defRPr>
      </a:lvl8pPr>
      <a:lvl9pPr>
        <a:defRPr>
          <a:solidFill>
            <a:schemeClr val="tx2"/>
          </a:solidFill>
        </a:defRPr>
      </a:lvl9pPr>
    </p:titleStyle>
    <p:bodyStyle>
      <a:lvl1pPr marL="342900" indent="-342900" algn="l" defTabSz="914400">
        <a:spcBef>
          <a:spcPts val="0"/>
        </a:spcBef>
        <a:buClrTx/>
        <a:buFont typeface="Arial"/>
        <a:buChar char="•"/>
        <a:defRPr sz="24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54379" indent="-342900" algn="l" defTabSz="914400">
        <a:spcBef>
          <a:spcPts val="0"/>
        </a:spcBef>
        <a:buClrTx/>
        <a:buFont typeface="Times New Roman"/>
        <a:buChar char="–"/>
        <a:defRPr sz="2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120140" indent="-342900" algn="l" defTabSz="914400">
        <a:spcBef>
          <a:spcPts val="0"/>
        </a:spcBef>
        <a:buClrTx/>
        <a:buFont typeface="Arial"/>
        <a:buChar char="•"/>
        <a:defRPr sz="20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474470" indent="-285750" algn="l" defTabSz="914400">
        <a:spcBef>
          <a:spcPts val="0"/>
        </a:spcBef>
        <a:buClrTx/>
        <a:buFont typeface="Times New Roman"/>
        <a:buChar char="–"/>
        <a:defRPr sz="18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1794509" indent="-285750" algn="l" defTabSz="914400">
        <a:spcBef>
          <a:spcPts val="0"/>
        </a:spcBef>
        <a:buClrTx/>
        <a:buFont typeface="Times New Roman"/>
        <a:buChar char="»"/>
        <a:defRPr sz="16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>
        <a:spcBef>
          <a:spcPts val="398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>
        <a:spcBef>
          <a:spcPts val="398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>
        <a:spcBef>
          <a:spcPts val="398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>
        <a:spcBef>
          <a:spcPts val="398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 flipH="0" flipV="0">
            <a:off x="694514" y="2210169"/>
            <a:ext cx="10509670" cy="2301785"/>
          </a:xfrm>
        </p:spPr>
        <p:txBody>
          <a:bodyPr/>
          <a:lstStyle/>
          <a:p>
            <a:pPr>
              <a:defRPr/>
            </a:pPr>
            <a:r>
              <a:rPr/>
              <a:t>«Памятка рядом: навигатор безопасности для старшего поколения»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40265380" name="Content Placeholder 2"/>
          <p:cNvSpPr>
            <a:spLocks noGrp="1"/>
          </p:cNvSpPr>
          <p:nvPr>
            <p:ph idx="1"/>
          </p:nvPr>
        </p:nvSpPr>
        <p:spPr bwMode="auto">
          <a:xfrm flipH="0" flipV="0">
            <a:off x="370303" y="1624853"/>
            <a:ext cx="8119915" cy="4922427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 fontScale="95000" lnSpcReduction="1000"/>
          </a:bodyPr>
          <a:lstStyle/>
          <a:p>
            <a:pPr marL="0" indent="0">
              <a:buClrTx/>
              <a:buFont typeface="Arial"/>
              <a:buNone/>
              <a:defRPr/>
            </a:pPr>
            <a:r>
              <a:rPr lang="ru-RU" sz="2400" b="0" i="0" u="none" strike="noStrike" cap="none" spc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В городе Рыбное Рязанской области проживает 21 165 человек. По оценкам, более 12 700 из них — пожилые люди (65+), 1 310 человек имеют инвалидность. Которые испытывают следующие сложности:</a:t>
            </a:r>
            <a:endParaRPr sz="240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ClrTx/>
              <a:buFont typeface="Arial"/>
              <a:buNone/>
              <a:defRPr/>
            </a:pPr>
            <a:r>
              <a:rPr/>
              <a:t>· Потеря или отсутствие под рукой экстренных телефонов;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· Невозможность самостоятельно вспомнить, как пользоваться пультом или телефоном;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· Страх перед мошенниками при отсутствии чёткой инструкции «что делать»;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· Высокий уровень тревожности и чувство беспомощности;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· Нехватка времени у родственников и социальных работников для подробного разъяснения бытовых вопросов каждому подопечному.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endParaRPr/>
          </a:p>
        </p:txBody>
      </p:sp>
      <p:sp>
        <p:nvSpPr>
          <p:cNvPr id="1054662467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sz="4800" b="1" i="0" u="none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Зачем нужна</a:t>
            </a:r>
            <a:endParaRPr sz="900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5767953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8684395" y="1701553"/>
            <a:ext cx="3252833" cy="43371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08160726" name="Content Placeholder 2"/>
          <p:cNvSpPr>
            <a:spLocks noGrp="1"/>
          </p:cNvSpPr>
          <p:nvPr>
            <p:ph idx="1"/>
          </p:nvPr>
        </p:nvSpPr>
        <p:spPr bwMode="auto">
          <a:xfrm flipH="0" flipV="0">
            <a:off x="932329" y="1772814"/>
            <a:ext cx="5227499" cy="4320478"/>
          </a:xfrm>
        </p:spPr>
        <p:txBody>
          <a:bodyPr/>
          <a:lstStyle/>
          <a:p>
            <a:pPr>
              <a:defRPr/>
            </a:pPr>
            <a:endParaRPr/>
          </a:p>
          <a:p>
            <a:pPr>
              <a:defRPr/>
            </a:pPr>
            <a:r>
              <a:rPr/>
              <a:t>Обеспечить нуждающихся пожилых и маломобильных людей доступной персонализированной памяткой-навигатором, снизив уровень их бытовой тревожности на 70% (по результатам анкетирования получателей услуг ГБУ РО «Рыбновский КЦСОН) </a:t>
            </a:r>
            <a:endParaRPr/>
          </a:p>
          <a:p>
            <a:pPr>
              <a:defRPr/>
            </a:pPr>
            <a:endParaRPr/>
          </a:p>
        </p:txBody>
      </p:sp>
      <p:sp>
        <p:nvSpPr>
          <p:cNvPr id="264123820" name="Title 10"/>
          <p:cNvSpPr>
            <a:spLocks noGrp="1"/>
          </p:cNvSpPr>
          <p:nvPr>
            <p:ph type="title"/>
          </p:nvPr>
        </p:nvSpPr>
        <p:spPr bwMode="auto">
          <a:xfrm>
            <a:off x="917986" y="301583"/>
            <a:ext cx="10341684" cy="1054250"/>
          </a:xfrm>
        </p:spPr>
        <p:txBody>
          <a:bodyPr/>
          <a:lstStyle/>
          <a:p>
            <a:pPr>
              <a:defRPr/>
            </a:pPr>
            <a:r>
              <a:rPr lang="ru-RU" sz="4400" b="1" i="0" u="none" strike="noStrike" cap="none" spc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Цель проекта</a:t>
            </a:r>
            <a:endParaRPr sz="4400" b="1"/>
          </a:p>
          <a:p>
            <a:pPr>
              <a:defRPr/>
            </a:pPr>
            <a:endParaRPr/>
          </a:p>
        </p:txBody>
      </p:sp>
      <p:pic>
        <p:nvPicPr>
          <p:cNvPr id="601495993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7417477" y="1513882"/>
            <a:ext cx="3728474" cy="49712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6910839" name="Content Placeholder 2"/>
          <p:cNvSpPr>
            <a:spLocks noGrp="1"/>
          </p:cNvSpPr>
          <p:nvPr>
            <p:ph idx="1"/>
          </p:nvPr>
        </p:nvSpPr>
        <p:spPr bwMode="auto"/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/>
          </a:bodyPr>
          <a:lstStyle/>
          <a:p>
            <a:pPr>
              <a:defRPr/>
            </a:pPr>
            <a:r>
              <a:rPr/>
              <a:t>1. Разработать 2 типоразмера макета памятки (А3 на магните для холодильника и А4 на двустороннем скотче для крепления на дверце шкафа, стене);</a:t>
            </a:r>
            <a:endParaRPr/>
          </a:p>
          <a:p>
            <a:pPr>
              <a:defRPr/>
            </a:pPr>
            <a:r>
              <a:rPr/>
              <a:t>2. Сформировать команду из  волонтёров, школьников,  социальных работников (доставка памятки на дом, обратная связь);</a:t>
            </a:r>
            <a:endParaRPr/>
          </a:p>
          <a:p>
            <a:pPr>
              <a:defRPr/>
            </a:pPr>
            <a:r>
              <a:rPr/>
              <a:t>3. </a:t>
            </a:r>
            <a:r>
              <a:rPr/>
              <a:t>Провести печать и ламинирование памяток;</a:t>
            </a:r>
            <a:endParaRPr/>
          </a:p>
          <a:p>
            <a:pPr>
              <a:defRPr/>
            </a:pPr>
            <a:r>
              <a:rPr/>
              <a:t>4. Вручение и персрнализация </a:t>
            </a:r>
            <a:r>
              <a:rPr/>
              <a:t>памяток на дому у получателей услуг;</a:t>
            </a:r>
            <a:endParaRPr/>
          </a:p>
          <a:p>
            <a:pPr>
              <a:defRPr/>
            </a:pPr>
            <a:r>
              <a:rPr/>
              <a:t>5. </a:t>
            </a:r>
            <a:r>
              <a:rPr/>
              <a:t> Разместить открытый шаблон памятки (PDF) на платформе ДОБРО.РФ для свободного скачивания.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endParaRPr/>
          </a:p>
        </p:txBody>
      </p:sp>
      <p:sp>
        <p:nvSpPr>
          <p:cNvPr id="1432367183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b="1"/>
              <a:t>Задачи проекта</a:t>
            </a:r>
            <a:endParaRPr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02783689" name="Content Placeholder 2"/>
          <p:cNvSpPr>
            <a:spLocks noGrp="1"/>
          </p:cNvSpPr>
          <p:nvPr>
            <p:ph idx="1"/>
          </p:nvPr>
        </p:nvSpPr>
        <p:spPr bwMode="auto">
          <a:xfrm>
            <a:off x="1108034" y="2447888"/>
            <a:ext cx="10327339" cy="4320479"/>
          </a:xfrm>
        </p:spPr>
        <p:txBody>
          <a:bodyPr/>
          <a:lstStyle/>
          <a:p>
            <a:pPr marL="0" indent="0">
              <a:buClrTx/>
              <a:buFont typeface="Arial"/>
              <a:buNone/>
              <a:defRPr/>
            </a:pPr>
            <a:r>
              <a:rPr/>
              <a:t>· Прямая: пожи</a:t>
            </a:r>
            <a:r>
              <a:rPr/>
              <a:t>лые люди (65+), маломобильные граждане, люди с инвалидностью (сохранный интеллект) ;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· Косвенная: социальные работники, участковые терапевты, родственники пожилых людей.</a:t>
            </a:r>
            <a:endParaRPr/>
          </a:p>
        </p:txBody>
      </p:sp>
      <p:sp>
        <p:nvSpPr>
          <p:cNvPr id="2145072078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b="1"/>
              <a:t>Целевая аудитория проекта</a:t>
            </a:r>
            <a:endParaRPr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0338825" name="Content Placeholder 2"/>
          <p:cNvSpPr>
            <a:spLocks noGrp="1"/>
          </p:cNvSpPr>
          <p:nvPr>
            <p:ph idx="1"/>
          </p:nvPr>
        </p:nvSpPr>
        <p:spPr bwMode="auto"/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 fontScale="95000" lnSpcReduction="1000"/>
          </a:bodyPr>
          <a:lstStyle/>
          <a:p>
            <a:pPr>
              <a:defRPr/>
            </a:pPr>
            <a:r>
              <a:rPr/>
              <a:t> </a:t>
            </a:r>
            <a:r>
              <a:rPr/>
              <a:t>Памятка содержит:</a:t>
            </a:r>
            <a:endParaRPr/>
          </a:p>
          <a:p>
            <a:pPr>
              <a:defRPr/>
            </a:pPr>
            <a:r>
              <a:rPr/>
              <a:t>1. Экстренные номера (112, 101, 102, 103, 104) и личные контакты (регистратура поликлиники, специалист КЦСОН, сосед, родственник);</a:t>
            </a:r>
            <a:endParaRPr/>
          </a:p>
          <a:p>
            <a:pPr>
              <a:defRPr/>
            </a:pPr>
            <a:r>
              <a:rPr/>
              <a:t>2. Инструкцию по управлению пультом телевизора с пояснениями «включить», «переключить канал», «громкость»;</a:t>
            </a:r>
            <a:endParaRPr/>
          </a:p>
          <a:p>
            <a:pPr>
              <a:defRPr/>
            </a:pPr>
            <a:r>
              <a:rPr/>
              <a:t>3. Инструкцию по управлению телефоном: крупный шрифт, простой режим, отключение мобильного интернета;</a:t>
            </a:r>
            <a:endParaRPr/>
          </a:p>
          <a:p>
            <a:pPr>
              <a:defRPr/>
            </a:pPr>
            <a:r>
              <a:rPr/>
              <a:t>4. Блок «Осторожно, мошенники!» с описанием распространённых схем обмана и правильными действиями.</a:t>
            </a:r>
            <a:endParaRPr/>
          </a:p>
          <a:p>
            <a:pPr>
              <a:defRPr/>
            </a:pPr>
            <a:r>
              <a:rPr/>
              <a:t>5. Меры предосторожности на кухне.</a:t>
            </a:r>
            <a:endParaRPr/>
          </a:p>
          <a:p>
            <a:pPr>
              <a:defRPr/>
            </a:pPr>
            <a:endParaRPr/>
          </a:p>
          <a:p>
            <a:pPr marL="0" indent="0">
              <a:buClrTx/>
              <a:buFont typeface="Arial"/>
              <a:buNone/>
              <a:defRPr/>
            </a:pPr>
            <a:endParaRPr/>
          </a:p>
        </p:txBody>
      </p:sp>
      <p:sp>
        <p:nvSpPr>
          <p:cNvPr id="404640239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sz="4400" b="1" i="0" u="none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Информация всегда под рукой</a:t>
            </a:r>
            <a:endParaRPr sz="440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09129444" name="Content Placeholder 2"/>
          <p:cNvSpPr>
            <a:spLocks noGrp="1"/>
          </p:cNvSpPr>
          <p:nvPr>
            <p:ph idx="1"/>
          </p:nvPr>
        </p:nvSpPr>
        <p:spPr bwMode="auto"/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 fontScale="95000" lnSpcReduction="1000"/>
          </a:bodyPr>
          <a:lstStyle/>
          <a:p>
            <a:pPr>
              <a:defRPr/>
            </a:pPr>
            <a:r>
              <a:rPr lang="ru-RU" sz="2400" b="0" i="0" u="none" strike="noStrike" cap="none" spc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ГБУ РО «Рыбновский КЦСОН</a:t>
            </a:r>
            <a:endParaRPr/>
          </a:p>
          <a:p>
            <a:pPr>
              <a:defRPr/>
            </a:pP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Является посредником между нуждающимися 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в памятке-навигатор и участниками 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r>
              <a:rPr/>
              <a:t>проекта (школьниками и волонтерами):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endParaRPr/>
          </a:p>
          <a:p>
            <a:pPr>
              <a:buClrTx/>
              <a:buFont typeface="Wingdings"/>
              <a:buChar char="v"/>
              <a:defRPr/>
            </a:pPr>
            <a:r>
              <a:rPr/>
              <a:t>Принимают заявки на памятки;</a:t>
            </a:r>
            <a:endParaRPr/>
          </a:p>
          <a:p>
            <a:pPr>
              <a:buClrTx/>
              <a:buFont typeface="Wingdings"/>
              <a:buChar char="v"/>
              <a:defRPr/>
            </a:pPr>
            <a:r>
              <a:rPr/>
              <a:t>Вручение памяток;</a:t>
            </a:r>
            <a:endParaRPr/>
          </a:p>
          <a:p>
            <a:pPr>
              <a:buClrTx/>
              <a:buFont typeface="Wingdings"/>
              <a:buChar char="v"/>
              <a:defRPr/>
            </a:pPr>
            <a:r>
              <a:rPr/>
              <a:t>Персонализация памяток;</a:t>
            </a:r>
            <a:endParaRPr/>
          </a:p>
          <a:p>
            <a:pPr>
              <a:buClrTx/>
              <a:buFont typeface="Wingdings"/>
              <a:buChar char="v"/>
              <a:defRPr/>
            </a:pPr>
            <a:r>
              <a:rPr/>
              <a:t>Выполняют обратную связь.</a:t>
            </a:r>
            <a:endParaRPr/>
          </a:p>
          <a:p>
            <a:pPr marL="0" indent="0">
              <a:buClrTx/>
              <a:buFont typeface="Arial"/>
              <a:buNone/>
              <a:defRPr/>
            </a:pPr>
            <a:endParaRPr/>
          </a:p>
          <a:p>
            <a:pPr marL="0" indent="0">
              <a:buClrTx/>
              <a:buFont typeface="Arial"/>
              <a:buNone/>
              <a:defRPr/>
            </a:pPr>
            <a:endParaRPr/>
          </a:p>
        </p:txBody>
      </p:sp>
      <p:sp>
        <p:nvSpPr>
          <p:cNvPr id="1746117072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Партнер проекта</a:t>
            </a:r>
            <a:endParaRPr/>
          </a:p>
        </p:txBody>
      </p:sp>
      <p:pic>
        <p:nvPicPr>
          <p:cNvPr id="58806866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7213868" y="1825856"/>
            <a:ext cx="4256420" cy="42143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32245810" name="Content Placeholder 2"/>
          <p:cNvSpPr>
            <a:spLocks noGrp="1"/>
          </p:cNvSpPr>
          <p:nvPr>
            <p:ph idx="1"/>
          </p:nvPr>
        </p:nvSpPr>
        <p:spPr bwMode="auto">
          <a:xfrm flipH="0" flipV="0">
            <a:off x="118543" y="1504635"/>
            <a:ext cx="8038762" cy="5236845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 fontScale="90000" lnSpcReduction="2000"/>
          </a:bodyPr>
          <a:lstStyle/>
          <a:p>
            <a:pPr>
              <a:defRPr/>
            </a:pPr>
            <a:r>
              <a:rPr/>
              <a:t>Проект реализуется с апреля 2026 года, партнером является ГБУ РО «Рыбновский КЦСОН». </a:t>
            </a:r>
            <a:endParaRPr/>
          </a:p>
          <a:p>
            <a:pPr>
              <a:defRPr/>
            </a:pPr>
            <a:r>
              <a:rPr/>
              <a:t>Через социальных работников поступает заявка на изготовление памятки-навигатора. После чего осуществляется выезд социального работника КЦСОН к получателю, для вручения и персонализации памятки, форматом А3.</a:t>
            </a:r>
            <a:endParaRPr/>
          </a:p>
          <a:p>
            <a:pPr>
              <a:defRPr/>
            </a:pPr>
            <a:r>
              <a:rPr/>
              <a:t> По желанию подбирается формат А4 с необходимыми информационными блоками, в зависимости от индивидуальных особенностей получателя.</a:t>
            </a:r>
            <a:endParaRPr/>
          </a:p>
          <a:p>
            <a:pPr>
              <a:defRPr/>
            </a:pPr>
            <a:r>
              <a:rPr/>
              <a:t>Волонтеры вместе с школьниками, выполнят изготовление памятки, распечатывают, ламинируют, при необходимости фиксируют элементы крепления.</a:t>
            </a:r>
            <a:endParaRPr/>
          </a:p>
          <a:p>
            <a:pPr>
              <a:defRPr/>
            </a:pPr>
            <a:r>
              <a:rPr/>
              <a:t>После чего памятка вручается волонтерами  социальным работникам для передачи получателю.</a:t>
            </a:r>
            <a:endParaRPr/>
          </a:p>
        </p:txBody>
      </p:sp>
      <p:sp>
        <p:nvSpPr>
          <p:cNvPr id="1884125636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sz="4400" b="1" i="0" u="none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Реализация</a:t>
            </a:r>
            <a:endParaRPr sz="440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46097135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8157305" y="1951237"/>
            <a:ext cx="3689781" cy="36897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Lines">
  <a:themeElements>
    <a:clrScheme name="Lines">
      <a:dk1>
        <a:sysClr val="windowText" lastClr="000000"/>
      </a:dk1>
      <a:lt1>
        <a:srgbClr val="D4735E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3300"/>
      </a:hlink>
      <a:folHlink>
        <a:srgbClr val="B2B2B2"/>
      </a:folHlink>
    </a:clrScheme>
    <a:fontScheme name="Times New Roman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>
            <a:tint val="96000"/>
            <a:lumMod val="110000"/>
          </a:schemeClr>
        </a:solidFill>
        <a:blipFill>
          <a:blip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algn="tl" flip="none" sx="60000" sy="60000" tx="0" ty="0"/>
        </a:blipFill>
        <a:blipFill>
          <a:blip r:embed="rId1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>
    <a:spDef>
      <a:spPr bwMode="auto"/>
      <a:bodyPr/>
      <a:lstStyle/>
    </a:sp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Р7-Офис/2024.1.2.400</Application>
  <DocSecurity>0</DocSecurity>
  <PresentationFormat>Widescreen</PresentationFormat>
  <Paragraphs>0</Paragraphs>
  <Slides>8</Slides>
  <Notes>8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/>
  <cp:revision>7</cp:revision>
  <dcterms:created xsi:type="dcterms:W3CDTF">2012-12-03T06:56:55Z</dcterms:created>
  <dcterms:modified xsi:type="dcterms:W3CDTF">2026-05-18T13:13:03Z</dcterms:modified>
  <cp:category/>
  <cp:contentStatus/>
  <cp:version/>
</cp:coreProperties>
</file>