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12192000" cy="6858000"/>
  <p:notesSz cx="6858000" cy="9144000"/>
  <p:embeddedFontLst>
    <p:embeddedFont>
      <p:font typeface="Montserrat ExtraBold" panose="020B0604020202020204" charset="-52"/>
      <p:bold r:id="rId10"/>
      <p:boldItalic r:id="rId11"/>
    </p:embeddedFont>
    <p:embeddedFont>
      <p:font typeface="Montserrat" panose="020B0604020202020204" charset="-52"/>
      <p:regular r:id="rId12"/>
      <p:bold r:id="rId13"/>
      <p:italic r:id="rId14"/>
      <p:boldItalic r:id="rId15"/>
    </p:embeddedFont>
    <p:embeddedFont>
      <p:font typeface="Montserrat SemiBold" panose="020B0604020202020204" charset="-52"/>
      <p:regular r:id="rId16"/>
      <p:bold r:id="rId17"/>
      <p:italic r:id="rId18"/>
      <p:boldItalic r:id="rId19"/>
    </p:embeddedFont>
    <p:embeddedFont>
      <p:font typeface="Montserrat Black" panose="020B0604020202020204" charset="-52"/>
      <p:bold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i9UBovmY4iNpKhDI8WJPxHsutL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94660"/>
  </p:normalViewPr>
  <p:slideViewPr>
    <p:cSldViewPr snapToGrid="0">
      <p:cViewPr varScale="1">
        <p:scale>
          <a:sx n="80" d="100"/>
          <a:sy n="80" d="100"/>
        </p:scale>
        <p:origin x="806" y="48"/>
      </p:cViewPr>
      <p:guideLst>
        <p:guide orient="horz" pos="2183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6.jpeg"/><Relationship Id="rId4" Type="http://schemas.openxmlformats.org/officeDocument/2006/relationships/image" Target="../media/image8.pn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ok.ru/anossplsov.finist/statuses/154216393590270" TargetMode="External"/><Relationship Id="rId3" Type="http://schemas.openxmlformats.org/officeDocument/2006/relationships/image" Target="../media/image21.png"/><Relationship Id="rId7" Type="http://schemas.openxmlformats.org/officeDocument/2006/relationships/hyperlink" Target="https://vk.com/public192881821" TargetMode="External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.me/finistano/256" TargetMode="External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 descr="C:\Users\Соня\Desktop\Мывместе 2\Шаблон\Ресурс 2@2x.png"/>
          <p:cNvPicPr preferRelativeResize="0"/>
          <p:nvPr/>
        </p:nvPicPr>
        <p:blipFill rotWithShape="1">
          <a:blip r:embed="rId4">
            <a:alphaModFix/>
          </a:blip>
          <a:srcRect r="8464"/>
          <a:stretch/>
        </p:blipFill>
        <p:spPr>
          <a:xfrm>
            <a:off x="1" y="0"/>
            <a:ext cx="1254442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 descr="C:\Users\Соня\Desktop\Мывместе 2\Шаблон\Элементы\Ресурс 6@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42223" y="1415122"/>
            <a:ext cx="6889750" cy="211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 descr="C:\Users\Соня\Desktop\Мывместе 2\Шаблон\Элементы\Ресурс 5@2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66338" y="2254763"/>
            <a:ext cx="391160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/>
          <p:nvPr/>
        </p:nvSpPr>
        <p:spPr>
          <a:xfrm>
            <a:off x="4087502" y="1696945"/>
            <a:ext cx="8104498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i="0" u="none" strike="noStrike" cap="none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МЕЖДУНАРОДНАЯ ПРЕМИЯ </a:t>
            </a:r>
            <a:endParaRPr sz="2600" b="1" i="0" u="none" strike="noStrike" cap="none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6202809" y="3004329"/>
            <a:ext cx="376737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>
                <a:solidFill>
                  <a:srgbClr val="FF954D"/>
                </a:solidFill>
                <a:latin typeface="Montserrat"/>
                <a:ea typeface="Montserrat"/>
                <a:cs typeface="Montserrat"/>
                <a:sym typeface="Montserrat"/>
              </a:rPr>
              <a:t>РЕГИОНАЛЬНЫЙ ЭТАП</a:t>
            </a:r>
            <a:endParaRPr sz="2200" b="1">
              <a:solidFill>
                <a:srgbClr val="FF954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604921" y="4964050"/>
            <a:ext cx="3567029" cy="2443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5028786" y="3671666"/>
            <a:ext cx="6150983" cy="1364568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ru-RU" sz="1800" b="1" dirty="0" smtClean="0"/>
          </a:p>
          <a:p>
            <a:pPr algn="ctr"/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-52"/>
              </a:rPr>
              <a:t>Социальный Семейный Клуб </a:t>
            </a:r>
            <a:endParaRPr lang="en-US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charset="-52"/>
            </a:endParaRPr>
          </a:p>
          <a:p>
            <a:pPr algn="ctr"/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-52"/>
              </a:rPr>
              <a:t>для детей инвалидов и молодых инвалидов </a:t>
            </a:r>
            <a:endParaRPr lang="en-US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charset="-52"/>
            </a:endParaRPr>
          </a:p>
          <a:p>
            <a:pPr algn="ctr"/>
            <a:endParaRPr lang="ru-RU" sz="1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«ФИНИСТ»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5202174" y="5178668"/>
            <a:ext cx="5715000" cy="437607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5208516" y="5792054"/>
            <a:ext cx="5715000" cy="539786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5249693" y="5126158"/>
            <a:ext cx="5689600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FF954D"/>
                </a:solidFill>
                <a:latin typeface="Montserrat"/>
                <a:ea typeface="Montserrat"/>
                <a:cs typeface="Montserrat"/>
                <a:sym typeface="Montserrat"/>
              </a:rPr>
              <a:t>НОМИНАЦИЯ: </a:t>
            </a:r>
            <a:r>
              <a:rPr lang="ru-RU" sz="18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ПОМОЩЬ ЛЮДЯМ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5201356" y="5744110"/>
            <a:ext cx="5728506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FF954D"/>
                </a:solidFill>
                <a:latin typeface="Montserrat"/>
                <a:ea typeface="Montserrat"/>
                <a:cs typeface="Montserrat"/>
                <a:sym typeface="Montserrat"/>
              </a:rPr>
              <a:t>АВТОР: </a:t>
            </a:r>
            <a:r>
              <a:rPr lang="ru-RU" sz="18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Зуева Татьяна Владимировна</a:t>
            </a:r>
            <a:endParaRPr>
              <a:solidFill>
                <a:schemeClr val="tx1"/>
              </a:solidFill>
            </a:endParaRPr>
          </a:p>
        </p:txBody>
      </p:sp>
      <p:pic>
        <p:nvPicPr>
          <p:cNvPr id="1026" name="Picture 2" descr="C:\Users\БУК\OneDrive\Рабочий стол\Документы Грант\Логотип финист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765" y="4778188"/>
            <a:ext cx="2079812" cy="2079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4951828" y="1195755"/>
            <a:ext cx="2321169" cy="43609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4308491" y="443060"/>
            <a:ext cx="35750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О ПРОЕКТЕ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5008099" y="1212012"/>
            <a:ext cx="2700997" cy="574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rPr lang="ru-RU" sz="19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Montserrat"/>
                <a:cs typeface="Montserrat"/>
                <a:sym typeface="Montserrat"/>
              </a:rPr>
              <a:t>АНО «ФИНИСТ»</a:t>
            </a:r>
            <a:endParaRPr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9" name="Google Shape;109;p2" descr="C:\Users\Соня\Desktop\Мывместе 2\Шаблон\Элементы\Ресурс 11@2x.png"/>
          <p:cNvPicPr preferRelativeResize="0"/>
          <p:nvPr/>
        </p:nvPicPr>
        <p:blipFill rotWithShape="1">
          <a:blip r:embed="rId5">
            <a:alphaModFix/>
          </a:blip>
          <a:srcRect r="58451" b="40180"/>
          <a:stretch/>
        </p:blipFill>
        <p:spPr>
          <a:xfrm flipH="1">
            <a:off x="6651812" y="0"/>
            <a:ext cx="5540188" cy="4159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 descr="C:\Users\Соня\Desktop\Мывместе 2\Шаблон\Элементы\Ресурс 15@2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7781" y="2682209"/>
            <a:ext cx="4023031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"/>
          <p:cNvSpPr txBox="1"/>
          <p:nvPr/>
        </p:nvSpPr>
        <p:spPr>
          <a:xfrm>
            <a:off x="1037618" y="2738603"/>
            <a:ext cx="3696307" cy="733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2300" b="1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Актуальность и социальная значимость проекта</a:t>
            </a:r>
            <a:r>
              <a:rPr lang="ru-RU" sz="23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:</a:t>
            </a:r>
            <a:r>
              <a:rPr lang="ru-RU" sz="15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5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12" name="Google Shape;112;p2" descr="C:\Users\Соня\Desktop\Мывместе 2\Шаблон\Элементы\Ресурс 20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89516" y="4316051"/>
            <a:ext cx="3402484" cy="254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 descr="C:\Users\Соня\Desktop\Мывместе 2\Шаблон\Элементы\Ресурс 4@2x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312077" y="200114"/>
            <a:ext cx="1460500" cy="242946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"/>
          <p:cNvSpPr txBox="1"/>
          <p:nvPr/>
        </p:nvSpPr>
        <p:spPr>
          <a:xfrm>
            <a:off x="4954362" y="2665370"/>
            <a:ext cx="3696307" cy="733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5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5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17" name="Google Shape;117;p2" descr="C:\Users\Соня\Desktop\Мывместе 2\Шаблон\Элементы\Ресурс 15@2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7781" y="3466608"/>
            <a:ext cx="4023031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"/>
          <p:cNvSpPr txBox="1"/>
          <p:nvPr/>
        </p:nvSpPr>
        <p:spPr>
          <a:xfrm>
            <a:off x="1037619" y="3572672"/>
            <a:ext cx="3604720" cy="59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800" b="1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Целевая аудитория</a:t>
            </a:r>
            <a:r>
              <a:rPr lang="ru-RU" sz="18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:</a:t>
            </a:r>
            <a:r>
              <a:rPr lang="ru-RU" sz="15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5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19" name="Google Shape;119;p2" descr="C:\Users\Соня\Desktop\Мывместе 2\Шаблон\Элементы\Ресурс 15@2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7781" y="4236313"/>
            <a:ext cx="4023031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"/>
          <p:cNvSpPr txBox="1"/>
          <p:nvPr/>
        </p:nvSpPr>
        <p:spPr>
          <a:xfrm>
            <a:off x="1037618" y="4361181"/>
            <a:ext cx="4625331" cy="559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800" b="1" dirty="0">
                <a:solidFill>
                  <a:schemeClr val="bg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Цель:</a:t>
            </a:r>
            <a:endParaRPr sz="1500" b="1">
              <a:solidFill>
                <a:schemeClr val="bg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21" name="Google Shape;121;p2" descr="C:\Users\Соня\Desktop\Мывместе 2\Шаблон\Элементы\Ресурс 15@2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7781" y="5014267"/>
            <a:ext cx="4023031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"/>
          <p:cNvSpPr txBox="1"/>
          <p:nvPr/>
        </p:nvSpPr>
        <p:spPr>
          <a:xfrm>
            <a:off x="1037618" y="5105639"/>
            <a:ext cx="3590653" cy="559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800" b="1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Задачи:</a:t>
            </a:r>
            <a:endParaRPr sz="1500" b="1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3" name="Google Shape;123;p2"/>
          <p:cNvSpPr txBox="1"/>
          <p:nvPr/>
        </p:nvSpPr>
        <p:spPr>
          <a:xfrm>
            <a:off x="5097798" y="3441453"/>
            <a:ext cx="6341995" cy="897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0000" lnSpcReduction="20000"/>
          </a:bodyPr>
          <a:lstStyle/>
          <a:p>
            <a:pPr>
              <a:buClr>
                <a:schemeClr val="dk1"/>
              </a:buClr>
              <a:buSzPts val="1400"/>
            </a:pPr>
            <a:r>
              <a:rPr lang="ru-RU" sz="4000" dirty="0" smtClean="0">
                <a:latin typeface="+mn-lt"/>
              </a:rPr>
              <a:t>Дети инвалиды в возрасте от 3 до 17 лет. Молодые инвалиды в возрасте от 18 до </a:t>
            </a:r>
            <a:r>
              <a:rPr lang="ru-RU" sz="4000" dirty="0" smtClean="0">
                <a:latin typeface="+mn-lt"/>
              </a:rPr>
              <a:t>44 </a:t>
            </a:r>
            <a:r>
              <a:rPr lang="ru-RU" sz="4000" dirty="0" smtClean="0">
                <a:latin typeface="+mn-lt"/>
              </a:rPr>
              <a:t>лет. Родители детей инвалидов и молодых инвалидов.</a:t>
            </a:r>
            <a:endParaRPr lang="ru-RU" sz="4000" b="1" dirty="0" smtClean="0"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5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5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 dirty="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4" name="Google Shape;124;p2"/>
          <p:cNvSpPr txBox="1"/>
          <p:nvPr/>
        </p:nvSpPr>
        <p:spPr>
          <a:xfrm>
            <a:off x="5079868" y="4241532"/>
            <a:ext cx="6496740" cy="879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>
              <a:buClr>
                <a:schemeClr val="dk1"/>
              </a:buClr>
              <a:buSzPts val="1400"/>
            </a:pPr>
            <a:r>
              <a:rPr lang="ru-RU" sz="1700" dirty="0" smtClean="0"/>
              <a:t>Социальная адаптация и интеграция детей инвалидов и молодых инвалидов в современное общество.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500" dirty="0" smtClean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500" dirty="0" smtClean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 dirty="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5" name="Google Shape;125;p2"/>
          <p:cNvSpPr txBox="1"/>
          <p:nvPr/>
        </p:nvSpPr>
        <p:spPr>
          <a:xfrm>
            <a:off x="5061938" y="5003440"/>
            <a:ext cx="6665553" cy="185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Организация занятий по психолого-педагогическому, физкультурно-оздоровительному, творческому, досуговому </a:t>
            </a:r>
            <a:r>
              <a:rPr lang="ru-RU" sz="2000" dirty="0" smtClean="0"/>
              <a:t>направлениям.</a:t>
            </a:r>
            <a:endParaRPr lang="ru-RU" sz="2000" dirty="0" smtClean="0"/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Организация работы родительского клуба.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Создание и выпуск специализированного журнала "Мозаика аутизма".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Проведение итогового "Фестиваля дружбы".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5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5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 dirty="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4" name="Picture 2" descr="C:\Users\БУК\OneDrive\Рабочий стол\Премия Мывместе\IMG-20220704-WA00212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46250" y="1"/>
            <a:ext cx="2992668" cy="2689412"/>
          </a:xfrm>
          <a:prstGeom prst="rect">
            <a:avLst/>
          </a:prstGeom>
          <a:noFill/>
        </p:spPr>
      </p:pic>
      <p:sp>
        <p:nvSpPr>
          <p:cNvPr id="25" name="Google Shape;123;p2"/>
          <p:cNvSpPr txBox="1"/>
          <p:nvPr/>
        </p:nvSpPr>
        <p:spPr>
          <a:xfrm>
            <a:off x="5035044" y="2536017"/>
            <a:ext cx="6341995" cy="897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>
              <a:buClr>
                <a:schemeClr val="dk1"/>
              </a:buClr>
              <a:buSzPts val="1400"/>
            </a:pPr>
            <a:r>
              <a:rPr lang="ru-RU" sz="1700" dirty="0" smtClean="0">
                <a:latin typeface="+mn-lt"/>
              </a:rPr>
              <a:t>В последнее время создается много НКО, но не каждое НКО становится целым сообществом  заинтересованных людей Социальным Семейным Клубом «Финист».</a:t>
            </a:r>
            <a:r>
              <a:rPr lang="ru-RU" sz="15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5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3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"/>
          <p:cNvSpPr/>
          <p:nvPr/>
        </p:nvSpPr>
        <p:spPr>
          <a:xfrm>
            <a:off x="-53900" y="-77786"/>
            <a:ext cx="12245900" cy="69357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"/>
          <p:cNvSpPr/>
          <p:nvPr/>
        </p:nvSpPr>
        <p:spPr>
          <a:xfrm>
            <a:off x="5008098" y="1292738"/>
            <a:ext cx="2363373" cy="536062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lt1"/>
              </a:buClr>
              <a:buSzPts val="1900"/>
            </a:pPr>
            <a:r>
              <a:rPr lang="ru-RU" sz="18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Montserrat"/>
                <a:cs typeface="Montserrat"/>
                <a:sym typeface="Montserrat"/>
              </a:rPr>
              <a:t>АНО «ФИНИСТ»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4" name="Google Shape;134;p3"/>
          <p:cNvSpPr/>
          <p:nvPr/>
        </p:nvSpPr>
        <p:spPr>
          <a:xfrm>
            <a:off x="4308491" y="443060"/>
            <a:ext cx="35750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О ПРОЕКТЕ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"/>
          <p:cNvSpPr txBox="1"/>
          <p:nvPr/>
        </p:nvSpPr>
        <p:spPr>
          <a:xfrm>
            <a:off x="5416016" y="1366755"/>
            <a:ext cx="1429039" cy="31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endParaRPr/>
          </a:p>
        </p:txBody>
      </p:sp>
      <p:pic>
        <p:nvPicPr>
          <p:cNvPr id="136" name="Google Shape;136;p3" descr="C:\Users\Соня\Desktop\Мывместе 2\Шаблон\Элементы\Ресурс 11@2x.png"/>
          <p:cNvPicPr preferRelativeResize="0"/>
          <p:nvPr/>
        </p:nvPicPr>
        <p:blipFill rotWithShape="1">
          <a:blip r:embed="rId5">
            <a:alphaModFix/>
          </a:blip>
          <a:srcRect r="58451" b="40180"/>
          <a:stretch/>
        </p:blipFill>
        <p:spPr>
          <a:xfrm>
            <a:off x="-53900" y="-77786"/>
            <a:ext cx="4443020" cy="359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3" descr="C:\Users\Соня\Desktop\Мывместе 2\Шаблон\Элементы\Ресурс 15@2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2150670"/>
            <a:ext cx="7575648" cy="4206587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"/>
          <p:cNvSpPr txBox="1"/>
          <p:nvPr/>
        </p:nvSpPr>
        <p:spPr>
          <a:xfrm>
            <a:off x="315183" y="2402446"/>
            <a:ext cx="6956474" cy="398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7200" b="1" dirty="0">
                <a:solidFill>
                  <a:schemeClr val="bg1"/>
                </a:solidFill>
                <a:latin typeface="+mn-lt"/>
                <a:ea typeface="Montserrat SemiBold"/>
                <a:cs typeface="Montserrat SemiBold"/>
                <a:sym typeface="Montserrat SemiBold"/>
              </a:rPr>
              <a:t>Основные мероприятия</a:t>
            </a:r>
            <a:r>
              <a:rPr lang="ru-RU" sz="7200" b="1" dirty="0" smtClean="0">
                <a:solidFill>
                  <a:schemeClr val="bg1"/>
                </a:solidFill>
                <a:latin typeface="+mn-lt"/>
                <a:ea typeface="Montserrat SemiBold"/>
                <a:cs typeface="Montserrat SemiBold"/>
                <a:sym typeface="Montserrat SemiBold"/>
              </a:rPr>
              <a:t>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5600" b="1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spcBef>
                <a:spcPts val="360"/>
              </a:spcBef>
              <a:buClr>
                <a:schemeClr val="lt1"/>
              </a:buClr>
              <a:buSzPts val="1800"/>
              <a:buAutoNum type="arabicPeriod"/>
            </a:pPr>
            <a:r>
              <a:rPr lang="ru-RU" sz="5600" b="1" dirty="0" smtClean="0">
                <a:latin typeface="+mn-lt"/>
              </a:rPr>
              <a:t>Проведение занятий с детьми инвалидами и молодыми инвалидами педагогом-психологом, дефектологом, </a:t>
            </a:r>
            <a:r>
              <a:rPr lang="ru-RU" sz="5600" b="1" dirty="0" smtClean="0">
                <a:latin typeface="+mn-lt"/>
              </a:rPr>
              <a:t>логопедом.</a:t>
            </a:r>
          </a:p>
          <a:p>
            <a:pPr marL="457200" indent="-457200">
              <a:spcBef>
                <a:spcPts val="360"/>
              </a:spcBef>
              <a:buClr>
                <a:schemeClr val="lt1"/>
              </a:buClr>
              <a:buSzPts val="1800"/>
              <a:buAutoNum type="arabicPeriod"/>
            </a:pPr>
            <a:r>
              <a:rPr lang="ru-RU" sz="5600" b="1" dirty="0" smtClean="0">
                <a:latin typeface="+mn-lt"/>
              </a:rPr>
              <a:t>Проведение </a:t>
            </a:r>
            <a:r>
              <a:rPr lang="ru-RU" sz="5600" b="1" dirty="0" smtClean="0">
                <a:latin typeface="+mn-lt"/>
              </a:rPr>
              <a:t>занятий по адаптивной физкультуре: физические упражнения, подвижные игры, оздоровительная и дыхательная гимнастика. </a:t>
            </a:r>
          </a:p>
          <a:p>
            <a:pPr marL="457200" indent="-457200">
              <a:spcBef>
                <a:spcPts val="360"/>
              </a:spcBef>
              <a:buClr>
                <a:schemeClr val="lt1"/>
              </a:buClr>
              <a:buSzPts val="1800"/>
              <a:buAutoNum type="arabicPeriod"/>
            </a:pPr>
            <a:r>
              <a:rPr lang="ru-RU" sz="5600" b="1" dirty="0" smtClean="0">
                <a:latin typeface="+mn-lt"/>
              </a:rPr>
              <a:t>Проведение занятий по декоративно-прикладному искусству (гончарное дело, макраме, вышивка лентами, декупаж, рисование, лепка и др.). </a:t>
            </a:r>
          </a:p>
          <a:p>
            <a:pPr marL="457200" indent="-457200">
              <a:spcBef>
                <a:spcPts val="360"/>
              </a:spcBef>
              <a:buClr>
                <a:schemeClr val="lt1"/>
              </a:buClr>
              <a:buSzPts val="1800"/>
              <a:buAutoNum type="arabicPeriod"/>
            </a:pPr>
            <a:r>
              <a:rPr lang="ru-RU" sz="5600" b="1" dirty="0" smtClean="0">
                <a:latin typeface="+mn-lt"/>
              </a:rPr>
              <a:t>Посещение Шахтинского драматического театра  и совместные просмотры тематических фильмов с дальнейшим обсуждением в дискуссионном кино-клубе АНО "Финист". </a:t>
            </a:r>
          </a:p>
          <a:p>
            <a:pPr marL="457200" indent="-457200">
              <a:spcBef>
                <a:spcPts val="360"/>
              </a:spcBef>
              <a:buClr>
                <a:schemeClr val="lt1"/>
              </a:buClr>
              <a:buSzPts val="1800"/>
              <a:buAutoNum type="arabicPeriod"/>
            </a:pPr>
            <a:r>
              <a:rPr lang="ru-RU" sz="5600" b="1" dirty="0" smtClean="0">
                <a:latin typeface="+mn-lt"/>
              </a:rPr>
              <a:t>Организация работы родительского клуба. Встречи родителей и специалистов в родительском клубе в форме лекций, семинаров-практикумов, мастер-классов для общения родителей и педагогов по актуальным вопросам. </a:t>
            </a:r>
          </a:p>
          <a:p>
            <a:pPr marL="457200" indent="-457200">
              <a:spcBef>
                <a:spcPts val="360"/>
              </a:spcBef>
              <a:buClr>
                <a:schemeClr val="lt1"/>
              </a:buClr>
              <a:buSzPts val="1800"/>
              <a:buAutoNum type="arabicPeriod"/>
            </a:pPr>
            <a:r>
              <a:rPr lang="ru-RU" sz="5600" b="1" dirty="0" smtClean="0">
                <a:latin typeface="+mn-lt"/>
              </a:rPr>
              <a:t>Выпуск специализированного журнала «Мозаика аутизма».</a:t>
            </a:r>
          </a:p>
          <a:p>
            <a:pPr marL="457200" indent="-457200">
              <a:spcBef>
                <a:spcPts val="360"/>
              </a:spcBef>
              <a:buClr>
                <a:schemeClr val="lt1"/>
              </a:buClr>
              <a:buSzPts val="1800"/>
              <a:buAutoNum type="arabicPeriod"/>
            </a:pPr>
            <a:r>
              <a:rPr lang="ru-RU" sz="5600" b="1" dirty="0" smtClean="0">
                <a:latin typeface="+mn-lt"/>
              </a:rPr>
              <a:t>Проведение итогового "Фестиваля дружбы".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8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8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800" dirty="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39" name="Google Shape;139;p3" descr="C:\Users\Соня\Desktop\Мывместе 2\Шаблон\Элементы\Ресурс 20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96414" y="4316051"/>
            <a:ext cx="3402484" cy="254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2882" y="1432755"/>
            <a:ext cx="4369177" cy="4942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" descr="C:\Users\Соня\Desktop\Мывместе 2\Шаблон\Элементы\Ресурс 4@2x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312077" y="200114"/>
            <a:ext cx="1460500" cy="242946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3"/>
          <p:cNvSpPr txBox="1"/>
          <p:nvPr/>
        </p:nvSpPr>
        <p:spPr>
          <a:xfrm>
            <a:off x="9608923" y="3656084"/>
            <a:ext cx="984363" cy="733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фото</a:t>
            </a:r>
            <a:r>
              <a:rPr lang="ru-RU" sz="15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5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9217" name="Picture 1" descr="C:\Users\БУК\OneDrive\Рабочий стол\ФИНИСТ\Фото и видео. Финист 2021\20220115_103852.jpg"/>
          <p:cNvPicPr>
            <a:picLocks noChangeAspect="1" noChangeArrowheads="1"/>
          </p:cNvPicPr>
          <p:nvPr/>
        </p:nvPicPr>
        <p:blipFill>
          <a:blip r:embed="rId9">
            <a:lum bright="20000"/>
          </a:blip>
          <a:srcRect/>
          <a:stretch>
            <a:fillRect/>
          </a:stretch>
        </p:blipFill>
        <p:spPr bwMode="auto">
          <a:xfrm>
            <a:off x="7100047" y="2312894"/>
            <a:ext cx="5091953" cy="370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3" descr="C:\Users\Соня\Desktop\Мывместе 2\Шаблон\Элементы\Ресурс 12@2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"/>
          <p:cNvSpPr/>
          <p:nvPr/>
        </p:nvSpPr>
        <p:spPr>
          <a:xfrm>
            <a:off x="5671486" y="1185161"/>
            <a:ext cx="2363373" cy="536062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lt1"/>
              </a:buClr>
              <a:buSzPts val="1900"/>
            </a:pPr>
            <a:r>
              <a:rPr lang="ru-RU" sz="18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Montserrat"/>
                <a:cs typeface="Montserrat"/>
                <a:sym typeface="Montserrat"/>
              </a:rPr>
              <a:t>АНО «ФИНИСТ»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4" name="Google Shape;134;p3"/>
          <p:cNvSpPr/>
          <p:nvPr/>
        </p:nvSpPr>
        <p:spPr>
          <a:xfrm>
            <a:off x="5061526" y="496849"/>
            <a:ext cx="35750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О ПРОЕКТЕ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"/>
          <p:cNvSpPr txBox="1"/>
          <p:nvPr/>
        </p:nvSpPr>
        <p:spPr>
          <a:xfrm>
            <a:off x="5416016" y="1366755"/>
            <a:ext cx="1429039" cy="31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endParaRPr/>
          </a:p>
        </p:txBody>
      </p:sp>
      <p:pic>
        <p:nvPicPr>
          <p:cNvPr id="136" name="Google Shape;136;p3" descr="C:\Users\Соня\Desktop\Мывместе 2\Шаблон\Элементы\Ресурс 11@2x.png"/>
          <p:cNvPicPr preferRelativeResize="0"/>
          <p:nvPr/>
        </p:nvPicPr>
        <p:blipFill rotWithShape="1">
          <a:blip r:embed="rId4">
            <a:alphaModFix/>
          </a:blip>
          <a:srcRect r="58451" b="40180"/>
          <a:stretch/>
        </p:blipFill>
        <p:spPr>
          <a:xfrm>
            <a:off x="0" y="0"/>
            <a:ext cx="4389120" cy="3522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3" descr="C:\Users\Соня\Desktop\Мывместе 2\Шаблон\Элементы\Ресурс 15@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30073" y="1953744"/>
            <a:ext cx="4775292" cy="3873316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"/>
          <p:cNvSpPr txBox="1"/>
          <p:nvPr/>
        </p:nvSpPr>
        <p:spPr>
          <a:xfrm>
            <a:off x="4557768" y="2043568"/>
            <a:ext cx="4700264" cy="4276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ctr">
              <a:buClr>
                <a:schemeClr val="dk1"/>
              </a:buClr>
              <a:buSzPts val="1800"/>
            </a:pPr>
            <a:r>
              <a:rPr lang="ru-RU" sz="1500" b="1" dirty="0" smtClean="0">
                <a:solidFill>
                  <a:schemeClr val="dk1"/>
                </a:solidFill>
                <a:latin typeface="+mn-lt"/>
                <a:ea typeface="Montserrat"/>
                <a:cs typeface="Montserrat"/>
                <a:sym typeface="Montserrat"/>
              </a:rPr>
              <a:t>Качественные и количественные результаты:</a:t>
            </a:r>
          </a:p>
          <a:p>
            <a:pPr algn="ctr">
              <a:buClr>
                <a:schemeClr val="dk1"/>
              </a:buClr>
              <a:buSzPts val="1800"/>
            </a:pPr>
            <a:endParaRPr lang="ru-RU" sz="1600" dirty="0" smtClean="0"/>
          </a:p>
          <a:p>
            <a:pPr algn="ctr">
              <a:buClr>
                <a:schemeClr val="dk1"/>
              </a:buClr>
              <a:buSzPts val="1800"/>
            </a:pPr>
            <a:r>
              <a:rPr lang="ru-RU" sz="1800" dirty="0" smtClean="0">
                <a:latin typeface="+mn-lt"/>
              </a:rPr>
              <a:t>Данный проект дает комплексное многостороннее развитие 15 детям инвалидам и 20 молодым инвалидам, социализирует и адаптирует их в современное общество, а родителям дает уверенность в будущем своих детей и психологическую поддержку.</a:t>
            </a:r>
          </a:p>
          <a:p>
            <a:pPr lvl="0" algn="ctr">
              <a:buClr>
                <a:schemeClr val="dk1"/>
              </a:buClr>
              <a:buSzPts val="1800"/>
            </a:pPr>
            <a:endParaRPr lang="ru-RU" sz="1800" dirty="0" smtClean="0">
              <a:latin typeface="+mn-lt"/>
            </a:endParaRPr>
          </a:p>
          <a:p>
            <a:pPr lvl="0" algn="ctr">
              <a:buClr>
                <a:schemeClr val="lt1"/>
              </a:buClr>
              <a:buSzPts val="1800"/>
            </a:pPr>
            <a:r>
              <a:rPr lang="ru-RU" sz="1800" dirty="0" smtClean="0">
                <a:latin typeface="+mn-lt"/>
              </a:rPr>
              <a:t>Итогом реализации проекта является улучшение качества жизни </a:t>
            </a:r>
          </a:p>
          <a:p>
            <a:pPr lvl="0" algn="ctr">
              <a:buClr>
                <a:schemeClr val="lt1"/>
              </a:buClr>
              <a:buSzPts val="1800"/>
            </a:pPr>
            <a:r>
              <a:rPr lang="ru-RU" sz="1800" dirty="0" smtClean="0">
                <a:latin typeface="+mn-lt"/>
              </a:rPr>
              <a:t>«</a:t>
            </a:r>
            <a:r>
              <a:rPr lang="ru-RU" sz="1800" dirty="0" smtClean="0">
                <a:latin typeface="+mn-lt"/>
              </a:rPr>
              <a:t>особых </a:t>
            </a:r>
            <a:r>
              <a:rPr lang="ru-RU" sz="1800" dirty="0" smtClean="0">
                <a:latin typeface="+mn-lt"/>
              </a:rPr>
              <a:t>семей».</a:t>
            </a:r>
            <a:r>
              <a:rPr lang="ru-RU" sz="18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8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800" dirty="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39" name="Google Shape;139;p3" descr="C:\Users\Соня\Desktop\Мывместе 2\Шаблон\Элементы\Ресурс 20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24047" y="4316051"/>
            <a:ext cx="3567953" cy="254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" descr="C:\Users\Соня\Desktop\Мывместе 2\Шаблон\Элементы\Ресурс 12@2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02136"/>
            <a:ext cx="4369177" cy="4942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" descr="C:\Users\Соня\Desktop\Мывместе 2\Шаблон\Элементы\Ресурс 4@2x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312077" y="200114"/>
            <a:ext cx="1460500" cy="242946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"/>
          <p:cNvSpPr txBox="1"/>
          <p:nvPr/>
        </p:nvSpPr>
        <p:spPr>
          <a:xfrm>
            <a:off x="5392596" y="703838"/>
            <a:ext cx="6558105" cy="1191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/>
          </a:p>
        </p:txBody>
      </p:sp>
      <p:pic>
        <p:nvPicPr>
          <p:cNvPr id="26627" name="Picture 3" descr="C:\Users\БУК\Downloads\WhatsApp Image 2022-07-05 at 13.52.07 (1)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1487" y="3333676"/>
            <a:ext cx="4264725" cy="3151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C:\Users\БУК\Downloads\WhatsApp Image 2022-07-05 at 13.51.31.jpe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7286" y="365394"/>
            <a:ext cx="4276579" cy="276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БУК\Downloads\5B0A5703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333763" y="1968500"/>
            <a:ext cx="2642337" cy="386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4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4"/>
          <p:cNvSpPr/>
          <p:nvPr/>
        </p:nvSpPr>
        <p:spPr>
          <a:xfrm>
            <a:off x="0" y="-182880"/>
            <a:ext cx="12191999" cy="70408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4053901" y="1292738"/>
            <a:ext cx="4369177" cy="46166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4308491" y="443060"/>
            <a:ext cx="35750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О ПРОЕКТЕ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 txBox="1"/>
          <p:nvPr/>
        </p:nvSpPr>
        <p:spPr>
          <a:xfrm>
            <a:off x="4389119" y="1366755"/>
            <a:ext cx="4043658" cy="31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rPr lang="ru-RU" sz="19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Montserrat"/>
                <a:cs typeface="Montserrat"/>
                <a:sym typeface="Montserrat"/>
              </a:rPr>
              <a:t>МЫ В СОЦИАЛЬНЫХ СЕТЯХ</a:t>
            </a:r>
            <a:endParaRPr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5" name="Google Shape;155;p4" descr="C:\Users\Соня\Desktop\Мывместе 2\Шаблон\Элементы\Ресурс 11@2x.png"/>
          <p:cNvPicPr preferRelativeResize="0"/>
          <p:nvPr/>
        </p:nvPicPr>
        <p:blipFill rotWithShape="1">
          <a:blip r:embed="rId5">
            <a:alphaModFix/>
          </a:blip>
          <a:srcRect r="58451" b="40180"/>
          <a:stretch/>
        </p:blipFill>
        <p:spPr>
          <a:xfrm>
            <a:off x="0" y="-182880"/>
            <a:ext cx="4035057" cy="3445102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4"/>
          <p:cNvSpPr txBox="1"/>
          <p:nvPr/>
        </p:nvSpPr>
        <p:spPr>
          <a:xfrm>
            <a:off x="2124289" y="2205311"/>
            <a:ext cx="8235922" cy="3832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54D"/>
              </a:buClr>
              <a:buSzPts val="1800"/>
              <a:buFont typeface="Arial"/>
              <a:buNone/>
            </a:pPr>
            <a:r>
              <a:rPr lang="ru-RU" sz="1800" b="1" dirty="0" smtClean="0">
                <a:solidFill>
                  <a:srgbClr val="FF954D"/>
                </a:solidFill>
                <a:latin typeface="Montserrat"/>
                <a:ea typeface="Montserrat"/>
                <a:cs typeface="Montserrat"/>
                <a:sym typeface="Montserrat"/>
              </a:rPr>
              <a:t>QR-коды </a:t>
            </a:r>
            <a:r>
              <a:rPr lang="ru-RU" sz="1800" b="1" dirty="0">
                <a:solidFill>
                  <a:srgbClr val="FF954D"/>
                </a:solidFill>
                <a:latin typeface="Montserrat"/>
                <a:ea typeface="Montserrat"/>
                <a:cs typeface="Montserrat"/>
                <a:sym typeface="Montserrat"/>
              </a:rPr>
              <a:t>на социальные сети проекта, организации: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rgbClr val="FF954D"/>
              </a:buClr>
              <a:buSzPts val="1800"/>
              <a:buFont typeface="Arial"/>
              <a:buNone/>
            </a:pPr>
            <a:r>
              <a:rPr lang="ru-RU" sz="1800" dirty="0">
                <a:solidFill>
                  <a:srgbClr val="FF954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800" dirty="0">
                <a:solidFill>
                  <a:srgbClr val="FF954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800">
              <a:solidFill>
                <a:srgbClr val="FF954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57" name="Google Shape;157;p4" descr="C:\Users\Соня\Desktop\Мывместе 2\Шаблон\Элементы\Ресурс 2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71100" y="-182880"/>
            <a:ext cx="1520900" cy="2869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4" descr="C:\Users\Соня\Desktop\Мывместе 2\Шаблон\Элементы\Ресурс 3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407252" y="393570"/>
            <a:ext cx="1460500" cy="24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4"/>
          <p:cNvSpPr/>
          <p:nvPr/>
        </p:nvSpPr>
        <p:spPr>
          <a:xfrm>
            <a:off x="1743916" y="2079411"/>
            <a:ext cx="8784798" cy="4105525"/>
          </a:xfrm>
          <a:prstGeom prst="roundRect">
            <a:avLst>
              <a:gd name="adj" fmla="val 9552"/>
            </a:avLst>
          </a:prstGeom>
          <a:noFill/>
          <a:ln w="38100" cap="flat" cmpd="sng">
            <a:solidFill>
              <a:srgbClr val="FF95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C:\Users\БУК\OneDrive\Рабочий стол\Премия Мывместе\IMG-20220704-WA0021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10478" y="2630658"/>
            <a:ext cx="3583412" cy="333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5" descr="C:\Users\Соня\Desktop\Мывместе 2\Шаблон\Элементы\Ресурс 2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39103" y="5370329"/>
            <a:ext cx="3252897" cy="1487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5" descr="C:\Users\Соня\Desktop\Мывместе 2\Шаблон\Элементы\Ресурс 12@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5"/>
          <p:cNvSpPr/>
          <p:nvPr/>
        </p:nvSpPr>
        <p:spPr>
          <a:xfrm>
            <a:off x="-53900" y="-77786"/>
            <a:ext cx="12245900" cy="69357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5"/>
          <p:cNvSpPr/>
          <p:nvPr/>
        </p:nvSpPr>
        <p:spPr>
          <a:xfrm>
            <a:off x="379828" y="236984"/>
            <a:ext cx="7832325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FF954D"/>
                </a:solidFill>
                <a:latin typeface="+mn-lt"/>
                <a:ea typeface="Montserrat Black"/>
                <a:cs typeface="Montserrat Black"/>
                <a:sym typeface="Montserrat Black"/>
              </a:rPr>
              <a:t>ПРИЗНАНИЕ И ВОВЛЕЧЕННОСТЬ</a:t>
            </a:r>
            <a:endParaRPr sz="2000"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FF954D"/>
                </a:solidFill>
                <a:latin typeface="+mn-lt"/>
                <a:ea typeface="Montserrat Black"/>
                <a:cs typeface="Montserrat Black"/>
                <a:sym typeface="Montserrat Black"/>
              </a:rPr>
              <a:t>(«ДЕЙСТВУЮЩИЕ ЛИЦА») </a:t>
            </a:r>
            <a:endParaRPr sz="2000"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5" descr="C:\Users\Соня\Desktop\Мывместе 2\Шаблон\Элементы\Ресурс 15@2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5422" y="1022804"/>
            <a:ext cx="11479235" cy="689317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5"/>
          <p:cNvSpPr txBox="1"/>
          <p:nvPr/>
        </p:nvSpPr>
        <p:spPr>
          <a:xfrm>
            <a:off x="494852" y="1095815"/>
            <a:ext cx="10930596" cy="658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>
              <a:buClr>
                <a:schemeClr val="lt1"/>
              </a:buClr>
              <a:buSzPct val="100000"/>
            </a:pPr>
            <a:r>
              <a:rPr lang="ru-RU" sz="6400" b="1" dirty="0" smtClean="0">
                <a:solidFill>
                  <a:schemeClr val="lt1"/>
                </a:solidFill>
                <a:latin typeface="+mn-lt"/>
                <a:ea typeface="Montserrat"/>
                <a:cs typeface="Montserrat"/>
                <a:sym typeface="Montserrat"/>
              </a:rPr>
              <a:t>БЛАГОПОЛУЧАТЕЛИ</a:t>
            </a:r>
            <a:r>
              <a:rPr lang="ru-RU" sz="6400" b="1" dirty="0" smtClean="0">
                <a:solidFill>
                  <a:schemeClr val="bg1"/>
                </a:solidFill>
                <a:latin typeface="+mn-lt"/>
              </a:rPr>
              <a:t>: </a:t>
            </a:r>
            <a:r>
              <a:rPr lang="ru-RU" sz="6400" dirty="0" smtClean="0">
                <a:latin typeface="+mn-lt"/>
              </a:rPr>
              <a:t>Дети инвалиды в возрасте от 3 до 17 лет. Молодые инвалиды в возрасте от 18 до 35 лет. Родители детей инвалидов и молодых инвалидов, волонтеры.</a:t>
            </a:r>
            <a:endParaRPr lang="ru-RU" sz="6400" b="1" dirty="0" smtClean="0"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/>
          </a:p>
          <a:p>
            <a:pPr marL="0" marR="0" lvl="0" indent="0" algn="l" rtl="0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 sz="15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5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69" name="Google Shape;169;p5" descr="C:\Users\Соня\Desktop\Мывместе 2\Шаблон\Элементы\Ресурс 4@2x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38189" y="326822"/>
            <a:ext cx="2234388" cy="371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5" descr="C:\Users\Соня\Desktop\Мывместе 2\Шаблон\Элементы\Ресурс 15@2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9209" y="1850281"/>
            <a:ext cx="11465169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5"/>
          <p:cNvSpPr txBox="1"/>
          <p:nvPr/>
        </p:nvSpPr>
        <p:spPr>
          <a:xfrm>
            <a:off x="492369" y="1884794"/>
            <a:ext cx="11000935" cy="6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2300" b="1" dirty="0">
                <a:solidFill>
                  <a:schemeClr val="lt1"/>
                </a:solidFill>
                <a:latin typeface="+mn-lt"/>
                <a:ea typeface="Montserrat"/>
                <a:cs typeface="Montserrat"/>
                <a:sym typeface="Montserrat"/>
              </a:rPr>
              <a:t>ВОЛОНТЁРЫ: </a:t>
            </a:r>
            <a:r>
              <a:rPr lang="ru-RU" sz="2300" dirty="0" smtClean="0">
                <a:solidFill>
                  <a:schemeClr val="tx1"/>
                </a:solidFill>
                <a:latin typeface="+mn-lt"/>
                <a:ea typeface="Montserrat"/>
                <a:cs typeface="Montserrat"/>
                <a:sym typeface="Montserrat"/>
              </a:rPr>
              <a:t>Волонтеры МДЦ г.Шахты,  «Серебряные» волонтеры»,  студенты КЭС ИСОиП (филиал)</a:t>
            </a:r>
            <a:r>
              <a:rPr lang="ru-RU" sz="2300" dirty="0">
                <a:solidFill>
                  <a:schemeClr val="tx1"/>
                </a:solidFill>
                <a:latin typeface="+mn-lt"/>
                <a:ea typeface="Montserrat"/>
                <a:cs typeface="Montserrat"/>
                <a:sym typeface="Montserrat"/>
              </a:rPr>
              <a:t> </a:t>
            </a:r>
            <a:r>
              <a:rPr lang="ru-RU" sz="2300" dirty="0" smtClean="0">
                <a:solidFill>
                  <a:schemeClr val="tx1"/>
                </a:solidFill>
                <a:latin typeface="+mn-lt"/>
                <a:ea typeface="Montserrat SemiBold"/>
                <a:cs typeface="Montserrat SemiBold"/>
                <a:sym typeface="Montserrat SemiBold"/>
              </a:rPr>
              <a:t>ДГТУ в г.Шахты, прошедшие подготовку по формированию специальных компетенций по работе  с людьми с ОВЗ. </a:t>
            </a:r>
            <a:r>
              <a:rPr lang="ru-RU" sz="15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5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72" name="Google Shape;172;p5" descr="C:\Users\Соня\Desktop\Мывместе 2\Шаблон\Элементы\Ресурс 15@2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1354" y="2625226"/>
            <a:ext cx="11507372" cy="1050303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5"/>
          <p:cNvSpPr txBox="1"/>
          <p:nvPr/>
        </p:nvSpPr>
        <p:spPr>
          <a:xfrm>
            <a:off x="562708" y="2639483"/>
            <a:ext cx="11057206" cy="801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lt1"/>
              </a:buClr>
              <a:buSzPts val="1400"/>
            </a:pPr>
            <a:r>
              <a:rPr lang="ru-RU" sz="1600" b="1" dirty="0" smtClean="0">
                <a:solidFill>
                  <a:schemeClr val="bg1"/>
                </a:solidFill>
                <a:latin typeface="+mn-lt"/>
                <a:ea typeface="Montserrat"/>
                <a:cs typeface="Montserrat"/>
                <a:sym typeface="Montserrat"/>
              </a:rPr>
              <a:t>ПАРТНЁРЫ: </a:t>
            </a: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ВОРДИ РО, 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ea typeface="Montserrat"/>
                <a:cs typeface="Montserrat"/>
                <a:sym typeface="Montserrat"/>
              </a:rPr>
              <a:t>отдел по молодежной политике Администрации  г. Шахты, МДЦ, </a:t>
            </a: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ИСО иП (филиал) ДГТУ в Шахты, школа-интернат № 16 , ГБУСОН РО РЦ «Добродея»» г. Шахты, Шахтинский драматический театр, общественно-политическая газета «Шахтинские известия»,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cs typeface="Calibri"/>
                <a:sym typeface="Calibri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ООО «Автоколонна 1991», ООО «ГидроСнаб-Юг», гончарная мастерская «Руки Хуки».</a:t>
            </a:r>
            <a:endParaRPr sz="160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5" descr="C:\Users\Соня\Desktop\Мывместе 2\Шаблон\Элементы\Ресурс 15@2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9563" y="3872754"/>
            <a:ext cx="11521440" cy="7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5"/>
          <p:cNvSpPr txBox="1"/>
          <p:nvPr/>
        </p:nvSpPr>
        <p:spPr>
          <a:xfrm>
            <a:off x="492369" y="3868891"/>
            <a:ext cx="11029070" cy="68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lvl="0">
              <a:buClr>
                <a:schemeClr val="lt1"/>
              </a:buClr>
              <a:buSzPts val="1400"/>
            </a:pPr>
            <a:r>
              <a:rPr lang="ru-RU" sz="1700" b="1" dirty="0">
                <a:solidFill>
                  <a:schemeClr val="lt1"/>
                </a:solidFill>
                <a:latin typeface="+mn-lt"/>
                <a:ea typeface="Montserrat"/>
                <a:cs typeface="Montserrat"/>
                <a:sym typeface="Montserrat"/>
              </a:rPr>
              <a:t>ОРГАНЫ ВЛАСТИ</a:t>
            </a:r>
            <a:r>
              <a:rPr lang="ru-RU" sz="1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ru-RU" sz="1700" dirty="0" smtClean="0">
                <a:solidFill>
                  <a:schemeClr val="tx1"/>
                </a:solidFill>
                <a:latin typeface="+mn-lt"/>
                <a:ea typeface="Montserrat"/>
                <a:cs typeface="Montserrat"/>
                <a:sym typeface="Montserrat"/>
              </a:rPr>
              <a:t>Администрация  города Шахты, </a:t>
            </a:r>
            <a:r>
              <a:rPr lang="ru-RU" sz="1700" dirty="0" smtClean="0"/>
              <a:t>председатель</a:t>
            </a:r>
            <a:r>
              <a:rPr lang="ru-RU" sz="1700" b="1" dirty="0" smtClean="0"/>
              <a:t> </a:t>
            </a:r>
            <a:r>
              <a:rPr lang="ru-RU" sz="1700" dirty="0" smtClean="0"/>
              <a:t>городской Думы – глава города Шахты Горцевской Андрей Григорьевич, отдел по молодежной политике, департамент труда и социального развития Администрации г.Шахты.</a:t>
            </a:r>
            <a:endParaRPr sz="1700" b="1" i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6" name="Google Shape;176;p5" descr="C:\Users\Соня\Desktop\Мывместе 2\Шаблон\Элементы\Ресурс 15@2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5627" y="4823013"/>
            <a:ext cx="11465169" cy="89646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5"/>
          <p:cNvSpPr txBox="1"/>
          <p:nvPr/>
        </p:nvSpPr>
        <p:spPr>
          <a:xfrm>
            <a:off x="496231" y="4823013"/>
            <a:ext cx="10944664" cy="896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lt1"/>
              </a:buClr>
              <a:buSzPts val="1400"/>
            </a:pPr>
            <a:r>
              <a:rPr lang="ru-RU" sz="1600" b="1" dirty="0">
                <a:solidFill>
                  <a:schemeClr val="lt1"/>
                </a:solidFill>
                <a:latin typeface="+mn-lt"/>
                <a:ea typeface="Montserrat"/>
                <a:cs typeface="Montserrat"/>
                <a:sym typeface="Montserrat"/>
              </a:rPr>
              <a:t>МЕДИА: </a:t>
            </a:r>
            <a:r>
              <a:rPr lang="ru-RU" sz="1600" dirty="0" smtClean="0">
                <a:latin typeface="+mn-lt"/>
              </a:rPr>
              <a:t>Информационное сопровождение проекта обеспечено в газетах: 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ea typeface="Montserrat"/>
                <a:cs typeface="Montserrat"/>
                <a:sym typeface="Montserrat"/>
              </a:rPr>
              <a:t>РО «Наше Время», на страницах газеты </a:t>
            </a:r>
            <a:r>
              <a:rPr lang="ru-RU" sz="1600" dirty="0" smtClean="0">
                <a:latin typeface="+mn-lt"/>
              </a:rPr>
              <a:t>г. Шахты: "Шахтинские известия", "К Вашим услугам", газете Октябрьского района "Сельский вестник", а также на электронных площадках данных изданий. На канале ГТРК «Дон–</a:t>
            </a:r>
            <a:r>
              <a:rPr lang="ru-RU" sz="1600" dirty="0" err="1" smtClean="0">
                <a:latin typeface="+mn-lt"/>
              </a:rPr>
              <a:t>тр</a:t>
            </a:r>
            <a:r>
              <a:rPr lang="ru-RU" sz="1600" dirty="0" smtClean="0">
                <a:latin typeface="+mn-lt"/>
              </a:rPr>
              <a:t>» и сайте Администрации г.Шахты. </a:t>
            </a:r>
            <a:endParaRPr sz="1600">
              <a:latin typeface="+mn-lt"/>
            </a:endParaRPr>
          </a:p>
        </p:txBody>
      </p:sp>
      <p:pic>
        <p:nvPicPr>
          <p:cNvPr id="178" name="Google Shape;178;p5" descr="C:\Users\Соня\Desktop\Мывместе 2\Шаблон\Элементы\Ресурс 15@2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5419" y="5844988"/>
            <a:ext cx="11535509" cy="736208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5"/>
          <p:cNvSpPr txBox="1"/>
          <p:nvPr/>
        </p:nvSpPr>
        <p:spPr>
          <a:xfrm>
            <a:off x="516641" y="5840989"/>
            <a:ext cx="11071274" cy="801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buClr>
                <a:schemeClr val="lt1"/>
              </a:buClr>
              <a:buSzPts val="1400"/>
            </a:pPr>
            <a:r>
              <a:rPr lang="ru-RU" sz="1600" b="1" dirty="0">
                <a:solidFill>
                  <a:schemeClr val="lt1"/>
                </a:solidFill>
                <a:latin typeface="+mn-lt"/>
                <a:ea typeface="Montserrat"/>
                <a:cs typeface="Montserrat"/>
                <a:sym typeface="Montserrat"/>
              </a:rPr>
              <a:t>ДОПОЛНИТЕЛЬНАЯ </a:t>
            </a:r>
            <a:r>
              <a:rPr lang="ru-RU" sz="1600" b="1" dirty="0" smtClean="0">
                <a:solidFill>
                  <a:schemeClr val="lt1"/>
                </a:solidFill>
                <a:latin typeface="+mn-lt"/>
                <a:ea typeface="Montserrat"/>
                <a:cs typeface="Montserrat"/>
                <a:sym typeface="Montserrat"/>
              </a:rPr>
              <a:t>ИНФОРМАЦИЯ</a:t>
            </a:r>
            <a:r>
              <a:rPr lang="ru-RU" sz="16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ru-RU" sz="1600" dirty="0" smtClean="0"/>
              <a:t>«Знак качества «Лучшее-детям» 2021 г., </a:t>
            </a:r>
            <a:endParaRPr lang="ru-RU" sz="1600" b="1" dirty="0" smtClean="0"/>
          </a:p>
          <a:p>
            <a:pPr lvl="0">
              <a:buClr>
                <a:schemeClr val="lt1"/>
              </a:buClr>
              <a:buSzPts val="1400"/>
            </a:pPr>
            <a:r>
              <a:rPr lang="ru-RU" sz="1600" dirty="0" smtClean="0"/>
              <a:t>В январе и июне 2022 года АНО ССПЛСОВ «Финист» стал победителем конкурса президентских грантов.</a:t>
            </a:r>
            <a:endParaRPr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6" descr="C:\Users\Соня\Desktop\Мывместе 2\Шаблон\Элементы\Ресурс 29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936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6" descr="C:\Users\Соня\Desktop\Мывместе 2\Шаблон\Элементы\Ресурс 3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74399" y="2117900"/>
            <a:ext cx="656795" cy="656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6" descr="C:\Users\Соня\Desktop\Мывместе 2\Шаблон\Элементы\Ресурс 3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4743" y="3472122"/>
            <a:ext cx="656795" cy="65679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6"/>
          <p:cNvSpPr txBox="1"/>
          <p:nvPr/>
        </p:nvSpPr>
        <p:spPr>
          <a:xfrm>
            <a:off x="1252138" y="644616"/>
            <a:ext cx="9605627" cy="1388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50" tIns="52125" rIns="104250" bIns="52125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 ExtraBold"/>
              <a:buNone/>
            </a:pPr>
            <a:r>
              <a:rPr lang="ru-RU" sz="4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СПАСИБО ЗА ВНИМАНИЕ!</a:t>
            </a:r>
            <a:endParaRPr/>
          </a:p>
        </p:txBody>
      </p:sp>
      <p:sp>
        <p:nvSpPr>
          <p:cNvPr id="189" name="Google Shape;189;p6"/>
          <p:cNvSpPr txBox="1"/>
          <p:nvPr/>
        </p:nvSpPr>
        <p:spPr>
          <a:xfrm>
            <a:off x="2875194" y="2307101"/>
            <a:ext cx="3101817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47500" lnSpcReduction="2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54D"/>
              </a:buClr>
              <a:buSzPct val="100000"/>
              <a:buFont typeface="Arial"/>
              <a:buNone/>
            </a:pPr>
            <a:r>
              <a:rPr lang="en-US" sz="5100" b="1" dirty="0" smtClean="0">
                <a:solidFill>
                  <a:schemeClr val="tx1"/>
                </a:solidFill>
                <a:latin typeface="+mn-lt"/>
                <a:sym typeface="Montserrat"/>
              </a:rPr>
              <a:t>anofinist@mail.ru</a:t>
            </a:r>
            <a:endParaRPr sz="5100">
              <a:solidFill>
                <a:schemeClr val="tx1"/>
              </a:solidFill>
              <a:latin typeface="+mn-lt"/>
            </a:endParaRPr>
          </a:p>
          <a:p>
            <a:pPr marL="0" marR="0" lvl="0" indent="0" algn="ctr" rtl="0">
              <a:spcBef>
                <a:spcPts val="144"/>
              </a:spcBef>
              <a:spcAft>
                <a:spcPts val="0"/>
              </a:spcAft>
              <a:buClr>
                <a:srgbClr val="FF954D"/>
              </a:buClr>
              <a:buSzPct val="100000"/>
              <a:buFont typeface="Arial"/>
              <a:buNone/>
            </a:pPr>
            <a:r>
              <a:rPr lang="ru-RU" sz="1800" dirty="0">
                <a:solidFill>
                  <a:srgbClr val="FF954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800" dirty="0">
                <a:solidFill>
                  <a:srgbClr val="FF954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800">
              <a:solidFill>
                <a:srgbClr val="FF954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90" name="Google Shape;190;p6"/>
          <p:cNvSpPr/>
          <p:nvPr/>
        </p:nvSpPr>
        <p:spPr>
          <a:xfrm>
            <a:off x="2790054" y="2208010"/>
            <a:ext cx="3431452" cy="679228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FF95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6"/>
          <p:cNvSpPr/>
          <p:nvPr/>
        </p:nvSpPr>
        <p:spPr>
          <a:xfrm>
            <a:off x="1659990" y="3218903"/>
            <a:ext cx="6085516" cy="1496532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FF95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6"/>
          <p:cNvSpPr txBox="1"/>
          <p:nvPr/>
        </p:nvSpPr>
        <p:spPr>
          <a:xfrm>
            <a:off x="2447779" y="3362178"/>
            <a:ext cx="5430129" cy="1659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55000" lnSpcReduction="20000"/>
          </a:bodyPr>
          <a:lstStyle/>
          <a:p>
            <a:pPr lvl="0">
              <a:buClr>
                <a:srgbClr val="FF954D"/>
              </a:buClr>
              <a:buSzPct val="100000"/>
            </a:pPr>
            <a:r>
              <a:rPr lang="ru-RU" sz="2600" b="1" u="sng" dirty="0" smtClean="0">
                <a:latin typeface="+mn-lt"/>
                <a:hlinkClick r:id="rId6"/>
              </a:rPr>
              <a:t>https://t.me/finistano/256</a:t>
            </a:r>
            <a:endParaRPr lang="en-US" sz="2600" b="1" u="sng" dirty="0" smtClean="0">
              <a:latin typeface="+mn-lt"/>
            </a:endParaRPr>
          </a:p>
          <a:p>
            <a:pPr lvl="0">
              <a:buClr>
                <a:srgbClr val="FF954D"/>
              </a:buClr>
              <a:buSzPct val="100000"/>
            </a:pPr>
            <a:endParaRPr lang="en-US" sz="2600" b="1" u="sng" dirty="0" smtClean="0">
              <a:latin typeface="+mn-lt"/>
              <a:hlinkClick r:id="rId7"/>
            </a:endParaRPr>
          </a:p>
          <a:p>
            <a:pPr lvl="0">
              <a:buClr>
                <a:srgbClr val="FF954D"/>
              </a:buClr>
              <a:buSzPct val="100000"/>
            </a:pPr>
            <a:r>
              <a:rPr lang="ru-RU" sz="2600" b="1" u="sng" dirty="0" smtClean="0">
                <a:latin typeface="+mn-lt"/>
                <a:hlinkClick r:id="rId7"/>
              </a:rPr>
              <a:t>https://vk.com/public192881821</a:t>
            </a:r>
            <a:endParaRPr lang="en-US" sz="2600" b="1" u="sng" dirty="0" smtClean="0">
              <a:latin typeface="+mn-lt"/>
            </a:endParaRPr>
          </a:p>
          <a:p>
            <a:pPr lvl="0">
              <a:buClr>
                <a:srgbClr val="FF954D"/>
              </a:buClr>
              <a:buSzPct val="100000"/>
            </a:pPr>
            <a:endParaRPr lang="en-US" sz="2600" b="1" u="sng" dirty="0" smtClean="0">
              <a:latin typeface="+mn-lt"/>
            </a:endParaRPr>
          </a:p>
          <a:p>
            <a:pPr>
              <a:buClr>
                <a:srgbClr val="FF954D"/>
              </a:buClr>
              <a:buSzPct val="100000"/>
            </a:pPr>
            <a:r>
              <a:rPr lang="ru-RU" sz="2600" b="1" u="sng" dirty="0" smtClean="0">
                <a:latin typeface="+mn-lt"/>
                <a:hlinkClick r:id="rId8"/>
              </a:rPr>
              <a:t>https://ok.ru/anossplsov.finist/statuses/15</a:t>
            </a:r>
            <a:r>
              <a:rPr lang="en-US" sz="2600" b="1" u="sng" dirty="0" smtClean="0">
                <a:latin typeface="+mn-lt"/>
                <a:hlinkClick r:id="rId8"/>
              </a:rPr>
              <a:t>4</a:t>
            </a:r>
            <a:r>
              <a:rPr lang="ru-RU" sz="2600" b="1" u="sng" dirty="0" smtClean="0">
                <a:latin typeface="+mn-lt"/>
                <a:hlinkClick r:id="rId8"/>
              </a:rPr>
              <a:t>216393590270</a:t>
            </a:r>
            <a:endParaRPr lang="ru-RU" sz="2600" b="1" dirty="0" smtClean="0">
              <a:latin typeface="+mn-lt"/>
            </a:endParaRPr>
          </a:p>
          <a:p>
            <a:pPr lvl="0">
              <a:buClr>
                <a:srgbClr val="FF954D"/>
              </a:buClr>
              <a:buSzPct val="100000"/>
            </a:pPr>
            <a:r>
              <a:rPr lang="ru-RU" dirty="0" smtClean="0"/>
              <a:t> </a:t>
            </a:r>
            <a:endParaRPr lang="en-US" dirty="0" smtClean="0"/>
          </a:p>
          <a:p>
            <a:pPr lvl="0">
              <a:buClr>
                <a:srgbClr val="FF954D"/>
              </a:buClr>
              <a:buSzPct val="100000"/>
            </a:pPr>
            <a:endParaRPr/>
          </a:p>
          <a:p>
            <a:pPr marL="0" marR="0" lvl="0" indent="0" algn="l" rtl="0">
              <a:spcBef>
                <a:spcPts val="144"/>
              </a:spcBef>
              <a:spcAft>
                <a:spcPts val="0"/>
              </a:spcAft>
              <a:buClr>
                <a:srgbClr val="FF954D"/>
              </a:buClr>
              <a:buSzPct val="100000"/>
              <a:buFont typeface="Arial"/>
              <a:buNone/>
            </a:pPr>
            <a:r>
              <a:rPr lang="ru-RU" sz="1800" dirty="0">
                <a:solidFill>
                  <a:srgbClr val="FF954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800" dirty="0">
                <a:solidFill>
                  <a:srgbClr val="FF954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800">
              <a:solidFill>
                <a:srgbClr val="FF954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4097" name="Picture 1" descr="C:\Users\БУК\Downloads\premium-icon-vkontakte-4494517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10154" y="3783106"/>
            <a:ext cx="321304" cy="321304"/>
          </a:xfrm>
          <a:prstGeom prst="rect">
            <a:avLst/>
          </a:prstGeom>
          <a:noFill/>
        </p:spPr>
      </p:pic>
      <p:pic>
        <p:nvPicPr>
          <p:cNvPr id="4098" name="Picture 2" descr="C:\Users\БУК\Downloads\premium-icon-odnoklassniki-3670250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33601" y="4175137"/>
            <a:ext cx="321075" cy="321075"/>
          </a:xfrm>
          <a:prstGeom prst="rect">
            <a:avLst/>
          </a:prstGeom>
          <a:noFill/>
        </p:spPr>
      </p:pic>
      <p:pic>
        <p:nvPicPr>
          <p:cNvPr id="4099" name="Picture 3" descr="C:\Users\БУК\Downloads\premium-icon-telegram-3670070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28083" y="3406588"/>
            <a:ext cx="305971" cy="305971"/>
          </a:xfrm>
          <a:prstGeom prst="rect">
            <a:avLst/>
          </a:prstGeom>
          <a:noFill/>
        </p:spPr>
      </p:pic>
      <p:pic>
        <p:nvPicPr>
          <p:cNvPr id="4100" name="Picture 4" descr="C:\Users\БУК\OneDrive\Рабочий стол\Премия Мывместе\IMG-20220704-WA00211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34177" y="1922192"/>
            <a:ext cx="3530991" cy="3281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1005</TotalTime>
  <Words>623</Words>
  <Application>Microsoft Office PowerPoint</Application>
  <PresentationFormat>Широкоэкранный</PresentationFormat>
  <Paragraphs>73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Montserrat ExtraBold</vt:lpstr>
      <vt:lpstr>Montserrat</vt:lpstr>
      <vt:lpstr>Montserrat SemiBold</vt:lpstr>
      <vt:lpstr>Montserrat Black</vt:lpstr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Зоя Дурдина</dc:creator>
  <cp:lastModifiedBy>Пользователь</cp:lastModifiedBy>
  <cp:revision>75</cp:revision>
  <dcterms:created xsi:type="dcterms:W3CDTF">2020-03-24T07:41:27Z</dcterms:created>
  <dcterms:modified xsi:type="dcterms:W3CDTF">2023-05-25T10:08:14Z</dcterms:modified>
</cp:coreProperties>
</file>