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3" r:id="rId2"/>
    <p:sldId id="256" r:id="rId3"/>
    <p:sldId id="274" r:id="rId4"/>
    <p:sldId id="257" r:id="rId5"/>
    <p:sldId id="275" r:id="rId6"/>
    <p:sldId id="283" r:id="rId7"/>
    <p:sldId id="286" r:id="rId8"/>
    <p:sldId id="292" r:id="rId9"/>
    <p:sldId id="307" r:id="rId10"/>
    <p:sldId id="310" r:id="rId11"/>
    <p:sldId id="314" r:id="rId12"/>
    <p:sldId id="316" r:id="rId13"/>
    <p:sldId id="322" r:id="rId14"/>
    <p:sldId id="330" r:id="rId15"/>
    <p:sldId id="331" r:id="rId16"/>
    <p:sldId id="344" r:id="rId17"/>
    <p:sldId id="348" r:id="rId18"/>
    <p:sldId id="349" r:id="rId19"/>
    <p:sldId id="358" r:id="rId20"/>
    <p:sldId id="355" r:id="rId21"/>
    <p:sldId id="357" r:id="rId22"/>
    <p:sldId id="36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824"/>
    <a:srgbClr val="7CBF33"/>
    <a:srgbClr val="00B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65823"/>
      </p:ext>
    </p:extLst>
  </p:cSld>
  <p:clrMapOvr>
    <a:masterClrMapping/>
  </p:clrMapOvr>
  <p:transition spd="slow" advClick="0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624339"/>
      </p:ext>
    </p:extLst>
  </p:cSld>
  <p:clrMapOvr>
    <a:masterClrMapping/>
  </p:clrMapOvr>
  <p:transition spd="slow" advClick="0" advTm="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53172"/>
      </p:ext>
    </p:extLst>
  </p:cSld>
  <p:clrMapOvr>
    <a:masterClrMapping/>
  </p:clrMapOvr>
  <p:transition spd="slow" advClick="0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36832"/>
      </p:ext>
    </p:extLst>
  </p:cSld>
  <p:clrMapOvr>
    <a:masterClrMapping/>
  </p:clrMapOvr>
  <p:transition spd="slow" advClick="0" advTm="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48340"/>
      </p:ext>
    </p:extLst>
  </p:cSld>
  <p:clrMapOvr>
    <a:masterClrMapping/>
  </p:clrMapOvr>
  <p:transition spd="slow" advClick="0" advTm="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52904"/>
      </p:ext>
    </p:extLst>
  </p:cSld>
  <p:clrMapOvr>
    <a:masterClrMapping/>
  </p:clrMapOvr>
  <p:transition spd="slow" advClick="0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656176"/>
      </p:ext>
    </p:extLst>
  </p:cSld>
  <p:clrMapOvr>
    <a:masterClrMapping/>
  </p:clrMapOvr>
  <p:transition spd="slow" advClick="0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54848"/>
      </p:ext>
    </p:extLst>
  </p:cSld>
  <p:clrMapOvr>
    <a:masterClrMapping/>
  </p:clrMapOvr>
  <p:transition spd="slow" advClick="0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204701"/>
      </p:ext>
    </p:extLst>
  </p:cSld>
  <p:clrMapOvr>
    <a:masterClrMapping/>
  </p:clrMapOvr>
  <p:transition spd="slow" advClick="0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20499"/>
      </p:ext>
    </p:extLst>
  </p:cSld>
  <p:clrMapOvr>
    <a:masterClrMapping/>
  </p:clrMapOvr>
  <p:transition spd="slow" advClick="0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35973"/>
      </p:ext>
    </p:extLst>
  </p:cSld>
  <p:clrMapOvr>
    <a:masterClrMapping/>
  </p:clrMapOvr>
  <p:transition spd="slow" advClick="0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4D5FB-544F-4314-A26C-CCFA626900A1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DF869-B8BD-43AD-AC23-BE1C35DB8B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8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556792"/>
            <a:ext cx="7200800" cy="4806443"/>
          </a:xfrm>
        </p:spPr>
        <p:txBody>
          <a:bodyPr>
            <a:normAutofit/>
          </a:bodyPr>
          <a:lstStyle/>
          <a:p>
            <a:r>
              <a:rPr lang="ru-RU" i="1" dirty="0">
                <a:latin typeface="Monotype Corsiva" pitchFamily="66" charset="0"/>
              </a:rPr>
              <a:t>Гордиться славою </a:t>
            </a:r>
            <a:r>
              <a:rPr lang="ru-RU" i="1" dirty="0" smtClean="0">
                <a:latin typeface="Monotype Corsiva" pitchFamily="66" charset="0"/>
              </a:rPr>
              <a:t>своих </a:t>
            </a:r>
            <a:r>
              <a:rPr lang="ru-RU" i="1" dirty="0">
                <a:latin typeface="Monotype Corsiva" pitchFamily="66" charset="0"/>
              </a:rPr>
              <a:t>предков</a:t>
            </a:r>
            <a:r>
              <a:rPr lang="ru-RU" dirty="0">
                <a:latin typeface="Monotype Corsiva" pitchFamily="66" charset="0"/>
              </a:rPr>
              <a:t/>
            </a:r>
            <a:br>
              <a:rPr lang="ru-RU" dirty="0">
                <a:latin typeface="Monotype Corsiva" pitchFamily="66" charset="0"/>
              </a:rPr>
            </a:br>
            <a:r>
              <a:rPr lang="ru-RU" i="1" dirty="0">
                <a:latin typeface="Monotype Corsiva" pitchFamily="66" charset="0"/>
              </a:rPr>
              <a:t> не только можно, </a:t>
            </a:r>
            <a:r>
              <a:rPr lang="ru-RU" i="1" dirty="0" smtClean="0">
                <a:latin typeface="Monotype Corsiva" pitchFamily="66" charset="0"/>
              </a:rPr>
              <a:t/>
            </a:r>
            <a:br>
              <a:rPr lang="ru-RU" i="1" dirty="0" smtClean="0">
                <a:latin typeface="Monotype Corsiva" pitchFamily="66" charset="0"/>
              </a:rPr>
            </a:br>
            <a:r>
              <a:rPr lang="ru-RU" i="1" dirty="0" smtClean="0">
                <a:latin typeface="Monotype Corsiva" pitchFamily="66" charset="0"/>
              </a:rPr>
              <a:t>но </a:t>
            </a:r>
            <a:r>
              <a:rPr lang="ru-RU" i="1" dirty="0">
                <a:latin typeface="Monotype Corsiva" pitchFamily="66" charset="0"/>
              </a:rPr>
              <a:t>и должно; </a:t>
            </a:r>
            <a:r>
              <a:rPr lang="ru-RU" dirty="0">
                <a:latin typeface="Monotype Corsiva" pitchFamily="66" charset="0"/>
              </a:rPr>
              <a:t/>
            </a:r>
            <a:br>
              <a:rPr lang="ru-RU" dirty="0">
                <a:latin typeface="Monotype Corsiva" pitchFamily="66" charset="0"/>
              </a:rPr>
            </a:br>
            <a:r>
              <a:rPr lang="ru-RU" i="1" dirty="0">
                <a:latin typeface="Monotype Corsiva" pitchFamily="66" charset="0"/>
              </a:rPr>
              <a:t>не уважать оной есть </a:t>
            </a:r>
            <a:r>
              <a:rPr lang="ru-RU" dirty="0">
                <a:latin typeface="Monotype Corsiva" pitchFamily="66" charset="0"/>
              </a:rPr>
              <a:t/>
            </a:r>
            <a:br>
              <a:rPr lang="ru-RU" dirty="0">
                <a:latin typeface="Monotype Corsiva" pitchFamily="66" charset="0"/>
              </a:rPr>
            </a:br>
            <a:r>
              <a:rPr lang="ru-RU" i="1" dirty="0">
                <a:latin typeface="Monotype Corsiva" pitchFamily="66" charset="0"/>
              </a:rPr>
              <a:t>постыдное </a:t>
            </a:r>
            <a:r>
              <a:rPr lang="ru-RU" i="1" dirty="0" smtClean="0">
                <a:latin typeface="Monotype Corsiva" pitchFamily="66" charset="0"/>
              </a:rPr>
              <a:t>малодушие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026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5212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-54005"/>
            <a:ext cx="9216007" cy="6912005"/>
          </a:xfrm>
        </p:spPr>
      </p:pic>
    </p:spTree>
    <p:extLst>
      <p:ext uri="{BB962C8B-B14F-4D97-AF65-F5344CB8AC3E}">
        <p14:creationId xmlns:p14="http://schemas.microsoft.com/office/powerpoint/2010/main" val="41060702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25780"/>
            <a:ext cx="10129791" cy="683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8728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167" y="0"/>
            <a:ext cx="10218695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94928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2018 год</a:t>
            </a:r>
            <a:endParaRPr lang="ru-RU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0464"/>
            <a:ext cx="3866876" cy="5760640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4406428" y="610464"/>
            <a:ext cx="4578748" cy="5626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Monotype Corsiva" pitchFamily="66" charset="0"/>
              </a:rPr>
              <a:t>«</a:t>
            </a:r>
            <a:r>
              <a:rPr lang="ru-RU" dirty="0" smtClean="0">
                <a:latin typeface="Monotype Corsiva" pitchFamily="66" charset="0"/>
              </a:rPr>
              <a:t>Десять </a:t>
            </a:r>
            <a:r>
              <a:rPr lang="ru-RU" dirty="0">
                <a:latin typeface="Monotype Corsiva" pitchFamily="66" charset="0"/>
              </a:rPr>
              <a:t>лет учебы пролетели на одном дыхании, потому что рядом были самые образованные и интеллигентные, самые строгие и справедливые, самые щедрые и отзывчивые, самые лучшие люди - Учителя шестнадцатой </a:t>
            </a:r>
            <a:r>
              <a:rPr lang="ru-RU" dirty="0" smtClean="0">
                <a:latin typeface="Monotype Corsiva" pitchFamily="66" charset="0"/>
              </a:rPr>
              <a:t>школы.</a:t>
            </a: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Н</a:t>
            </a:r>
            <a:r>
              <a:rPr lang="ru-RU" dirty="0" smtClean="0">
                <a:latin typeface="Monotype Corsiva" pitchFamily="66" charset="0"/>
              </a:rPr>
              <a:t>е думала, что придет час и они станут моими коллегами. У них я училась учить и любить детей, вместе творить, преумножать успехи, ставить цели и достигать их.»</a:t>
            </a: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39552" y="13467"/>
            <a:ext cx="8229600" cy="1143000"/>
          </a:xfrm>
        </p:spPr>
        <p:txBody>
          <a:bodyPr/>
          <a:lstStyle/>
          <a:p>
            <a:endParaRPr lang="ru-RU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14772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4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81" y="-66042"/>
            <a:ext cx="10721506" cy="709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041000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702598" cy="730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84916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10414221" cy="712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32813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588824"/>
                </a:solidFill>
                <a:latin typeface="Monotype Corsiva" pitchFamily="66" charset="0"/>
              </a:rPr>
              <a:t>В </a:t>
            </a:r>
            <a:r>
              <a:rPr lang="ru-RU" sz="3600" b="1" dirty="0" smtClean="0">
                <a:solidFill>
                  <a:srgbClr val="588824"/>
                </a:solidFill>
                <a:latin typeface="Monotype Corsiva" pitchFamily="66" charset="0"/>
              </a:rPr>
              <a:t>2022 </a:t>
            </a:r>
            <a:r>
              <a:rPr lang="ru-RU" sz="3600" b="1" dirty="0" smtClean="0">
                <a:solidFill>
                  <a:srgbClr val="588824"/>
                </a:solidFill>
                <a:latin typeface="Monotype Corsiva" pitchFamily="66" charset="0"/>
              </a:rPr>
              <a:t>году гимназисты отметили </a:t>
            </a:r>
            <a:br>
              <a:rPr lang="ru-RU" sz="3600" b="1" dirty="0" smtClean="0">
                <a:solidFill>
                  <a:srgbClr val="588824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588824"/>
                </a:solidFill>
                <a:latin typeface="Monotype Corsiva" pitchFamily="66" charset="0"/>
              </a:rPr>
              <a:t>40</a:t>
            </a:r>
            <a:r>
              <a:rPr lang="ru-RU" sz="3600" b="1" dirty="0" smtClean="0">
                <a:solidFill>
                  <a:srgbClr val="588824"/>
                </a:solidFill>
                <a:latin typeface="Monotype Corsiva" pitchFamily="66" charset="0"/>
              </a:rPr>
              <a:t>-летний </a:t>
            </a:r>
            <a:r>
              <a:rPr lang="ru-RU" sz="3600" b="1" dirty="0" smtClean="0">
                <a:solidFill>
                  <a:srgbClr val="588824"/>
                </a:solidFill>
                <a:latin typeface="Monotype Corsiva" pitchFamily="66" charset="0"/>
              </a:rPr>
              <a:t>юбилей школьного музея А.С.Пушкина</a:t>
            </a:r>
            <a:endParaRPr lang="ru-RU" sz="3600" b="1" dirty="0">
              <a:solidFill>
                <a:srgbClr val="588824"/>
              </a:solidFill>
              <a:latin typeface="Monotype Corsiva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7" y="1600200"/>
            <a:ext cx="3333885" cy="4525963"/>
          </a:xfrm>
        </p:spPr>
      </p:pic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44008" y="1844824"/>
            <a:ext cx="4320480" cy="48245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588824"/>
                </a:solidFill>
                <a:latin typeface="Monotype Corsiva" pitchFamily="66" charset="0"/>
              </a:rPr>
              <a:t>Шалфеева Вера Алексеевна, учитель русского языка и литературы, основатель музея А.С. Пушкина.</a:t>
            </a:r>
          </a:p>
          <a:p>
            <a:r>
              <a:rPr lang="ru-RU" b="1" dirty="0" smtClean="0">
                <a:solidFill>
                  <a:srgbClr val="588824"/>
                </a:solidFill>
                <a:latin typeface="Monotype Corsiva" pitchFamily="66" charset="0"/>
              </a:rPr>
              <a:t> С 1974 года – руководитель кружка «Юный пушкинист»</a:t>
            </a:r>
          </a:p>
          <a:p>
            <a:r>
              <a:rPr lang="ru-RU" b="1" dirty="0" smtClean="0">
                <a:solidFill>
                  <a:srgbClr val="588824"/>
                </a:solidFill>
                <a:latin typeface="Monotype Corsiva" pitchFamily="66" charset="0"/>
              </a:rPr>
              <a:t>С 1982 по 2000 годы – директор музея А.С. Пушкина </a:t>
            </a:r>
            <a:endParaRPr lang="ru-RU" b="1" dirty="0">
              <a:solidFill>
                <a:srgbClr val="588824"/>
              </a:solidFill>
              <a:latin typeface="Monotype Corsiva" pitchFamily="66" charset="0"/>
            </a:endParaRPr>
          </a:p>
        </p:txBody>
      </p:sp>
      <p:pic>
        <p:nvPicPr>
          <p:cNvPr id="3" name="026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75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46337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8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418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118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" y="-99392"/>
            <a:ext cx="915926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Фредерик Шопен Вальс 7 Зим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49853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6"/>
            <a:ext cx="9144000" cy="6890785"/>
          </a:xfrm>
        </p:spPr>
      </p:pic>
    </p:spTree>
    <p:extLst>
      <p:ext uri="{BB962C8B-B14F-4D97-AF65-F5344CB8AC3E}">
        <p14:creationId xmlns:p14="http://schemas.microsoft.com/office/powerpoint/2010/main" val="80061051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" y="0"/>
            <a:ext cx="924877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>
                <a:latin typeface="Monotype Corsiva" pitchFamily="66" charset="0"/>
              </a:rPr>
              <a:t>История в лицах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50203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476" y="0"/>
            <a:ext cx="10252710" cy="6858000"/>
          </a:xfrm>
        </p:spPr>
      </p:pic>
    </p:spTree>
    <p:extLst>
      <p:ext uri="{BB962C8B-B14F-4D97-AF65-F5344CB8AC3E}">
        <p14:creationId xmlns:p14="http://schemas.microsoft.com/office/powerpoint/2010/main" val="150194704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309" y="0"/>
            <a:ext cx="10244665" cy="6858000"/>
          </a:xfrm>
        </p:spPr>
      </p:pic>
    </p:spTree>
    <p:extLst>
      <p:ext uri="{BB962C8B-B14F-4D97-AF65-F5344CB8AC3E}">
        <p14:creationId xmlns:p14="http://schemas.microsoft.com/office/powerpoint/2010/main" val="2762363090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r="1268"/>
          <a:stretch/>
        </p:blipFill>
        <p:spPr>
          <a:xfrm>
            <a:off x="-2" y="30510"/>
            <a:ext cx="9144001" cy="652527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654633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1" y="0"/>
            <a:ext cx="11263929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491880" y="6088559"/>
            <a:ext cx="34657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Monotype Corsiva" pitchFamily="66" charset="0"/>
              </a:rPr>
              <a:t>1963 год</a:t>
            </a:r>
            <a:endParaRPr lang="ru-RU" sz="4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674390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459"/>
            <a:ext cx="10082613" cy="68904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3417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1973 год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73627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1" y="0"/>
            <a:ext cx="940446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21288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1993 год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78767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28713"/>
            <a:ext cx="1024466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94928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2008 год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05600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5251"/>
            <a:ext cx="10342925" cy="6923777"/>
          </a:xfrm>
        </p:spPr>
      </p:pic>
    </p:spTree>
    <p:extLst>
      <p:ext uri="{BB962C8B-B14F-4D97-AF65-F5344CB8AC3E}">
        <p14:creationId xmlns:p14="http://schemas.microsoft.com/office/powerpoint/2010/main" val="2660681507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008" y="0"/>
            <a:ext cx="10286998" cy="6858000"/>
          </a:xfrm>
        </p:spPr>
      </p:pic>
    </p:spTree>
    <p:extLst>
      <p:ext uri="{BB962C8B-B14F-4D97-AF65-F5344CB8AC3E}">
        <p14:creationId xmlns:p14="http://schemas.microsoft.com/office/powerpoint/2010/main" val="246295894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9"/>
          <a:stretch/>
        </p:blipFill>
        <p:spPr>
          <a:xfrm>
            <a:off x="-252536" y="0"/>
            <a:ext cx="9507372" cy="6858000"/>
          </a:xfrm>
        </p:spPr>
      </p:pic>
    </p:spTree>
    <p:extLst>
      <p:ext uri="{BB962C8B-B14F-4D97-AF65-F5344CB8AC3E}">
        <p14:creationId xmlns:p14="http://schemas.microsoft.com/office/powerpoint/2010/main" val="23793587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129</Words>
  <Application>Microsoft Office PowerPoint</Application>
  <PresentationFormat>Экран (4:3)</PresentationFormat>
  <Paragraphs>13</Paragraphs>
  <Slides>22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Гордиться славою своих предков  не только можно,  но и должно;  не уважать оной есть  постыдное малодушие </vt:lpstr>
      <vt:lpstr>История в лицах</vt:lpstr>
      <vt:lpstr>Презентация PowerPoint</vt:lpstr>
      <vt:lpstr>1973 год</vt:lpstr>
      <vt:lpstr>1993 год</vt:lpstr>
      <vt:lpstr>2008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2018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В 2022 году гимназисты отметили  40-летний юбилей школьного музея А.С.Пушкина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Борисовна</dc:creator>
  <cp:lastModifiedBy>Ирина Борисовна</cp:lastModifiedBy>
  <cp:revision>113</cp:revision>
  <dcterms:created xsi:type="dcterms:W3CDTF">2018-12-17T13:30:46Z</dcterms:created>
  <dcterms:modified xsi:type="dcterms:W3CDTF">2023-05-05T13:09:36Z</dcterms:modified>
</cp:coreProperties>
</file>