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Lato Light"/>
      <p:regular r:id="rId18"/>
      <p:bold r:id="rId19"/>
      <p:italic r:id="rId20"/>
      <p:boldItalic r:id="rId21"/>
    </p:embeddedFont>
    <p:embeddedFont>
      <p:font typeface="Roboto Slab Regular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Light-italic.fntdata"/><Relationship Id="rId11" Type="http://schemas.openxmlformats.org/officeDocument/2006/relationships/slide" Target="slides/slide7.xml"/><Relationship Id="rId22" Type="http://schemas.openxmlformats.org/officeDocument/2006/relationships/font" Target="fonts/RobotoSlabRegular-regular.fntdata"/><Relationship Id="rId10" Type="http://schemas.openxmlformats.org/officeDocument/2006/relationships/slide" Target="slides/slide6.xml"/><Relationship Id="rId21" Type="http://schemas.openxmlformats.org/officeDocument/2006/relationships/font" Target="fonts/Lato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RobotoSlabRegula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slide" Target="slides/slide1.xml"/><Relationship Id="rId19" Type="http://schemas.openxmlformats.org/officeDocument/2006/relationships/font" Target="fonts/LatoLight-bold.fntdata"/><Relationship Id="rId6" Type="http://schemas.openxmlformats.org/officeDocument/2006/relationships/slide" Target="slides/slide2.xml"/><Relationship Id="rId18" Type="http://schemas.openxmlformats.org/officeDocument/2006/relationships/font" Target="fonts/Lato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8448932d89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8448932d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511be06c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511be06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511be06c7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511be06c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7511be06c7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7511be06c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2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Aqua">
  <p:cSld name="BLANK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1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Yellow">
  <p:cSld name="BLANK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Magenta">
  <p:cSld name="BLANK_1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/>
            </a:lvl1pPr>
            <a:lvl2pPr indent="-4191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2pPr>
            <a:lvl3pPr indent="-4191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3pPr>
            <a:lvl4pPr indent="-419100" lvl="3" marL="18288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4pPr>
            <a:lvl5pPr indent="-419100" lvl="4" marL="22860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5pPr>
            <a:lvl6pPr indent="-419100" lvl="5" marL="27432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6pPr>
            <a:lvl7pPr indent="-419100" lvl="6" marL="32004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7pPr>
            <a:lvl8pPr indent="-419100" lvl="7" marL="36576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8pPr>
            <a:lvl9pPr indent="-419100" lvl="8" marL="41148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i="1" sz="3000"/>
            </a:lvl9pPr>
          </a:lstStyle>
          <a:p/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8" name="Google Shape;188;p7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9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/>
          <p:nvPr>
            <p:ph type="ctrTitle"/>
          </p:nvPr>
        </p:nvSpPr>
        <p:spPr>
          <a:xfrm>
            <a:off x="2567850" y="755900"/>
            <a:ext cx="4008300" cy="34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Roboto Slab"/>
                <a:ea typeface="Roboto Slab"/>
                <a:cs typeface="Roboto Slab"/>
                <a:sym typeface="Roboto Slab"/>
              </a:rPr>
              <a:t>Проект</a:t>
            </a:r>
            <a:endParaRPr b="1" sz="31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#МедиаДобро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"/>
          <p:cNvSpPr/>
          <p:nvPr/>
        </p:nvSpPr>
        <p:spPr>
          <a:xfrm>
            <a:off x="4655526" y="650425"/>
            <a:ext cx="1915016" cy="3842645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A6BCC9"/>
          </a:solidFill>
          <a:ln cap="flat" cmpd="sng" w="9525">
            <a:solidFill>
              <a:srgbClr val="DEE9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4"/>
          <p:cNvSpPr txBox="1"/>
          <p:nvPr>
            <p:ph idx="4294967295" type="body"/>
          </p:nvPr>
        </p:nvSpPr>
        <p:spPr>
          <a:xfrm>
            <a:off x="1134550" y="411175"/>
            <a:ext cx="34587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2BDC7"/>
                </a:solidFill>
                <a:latin typeface="Roboto Slab"/>
                <a:ea typeface="Roboto Slab"/>
                <a:cs typeface="Roboto Slab"/>
                <a:sym typeface="Roboto Slab"/>
              </a:rPr>
              <a:t>Мы в Instagram</a:t>
            </a:r>
            <a:endParaRPr b="1" sz="2300">
              <a:solidFill>
                <a:srgbClr val="02BDC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@yusakhvolonter</a:t>
            </a:r>
            <a:endParaRPr b="1" sz="1800">
              <a:solidFill>
                <a:srgbClr val="1C458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C4540"/>
                </a:solidFill>
                <a:latin typeface="Roboto Slab"/>
                <a:ea typeface="Roboto Slab"/>
                <a:cs typeface="Roboto Slab"/>
                <a:sym typeface="Roboto Slab"/>
              </a:rPr>
              <a:t>#ВолонтёрыЮжного</a:t>
            </a:r>
            <a:endParaRPr b="1" sz="1800">
              <a:solidFill>
                <a:srgbClr val="FC454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C4540"/>
                </a:solidFill>
                <a:latin typeface="Roboto Slab"/>
                <a:ea typeface="Roboto Slab"/>
                <a:cs typeface="Roboto Slab"/>
                <a:sym typeface="Roboto Slab"/>
              </a:rPr>
              <a:t>#ГородскиеВолонтёры</a:t>
            </a:r>
            <a:endParaRPr b="1" sz="1800">
              <a:solidFill>
                <a:srgbClr val="FC454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800">
                <a:solidFill>
                  <a:srgbClr val="FC4540"/>
                </a:solidFill>
                <a:latin typeface="Roboto Slab"/>
                <a:ea typeface="Roboto Slab"/>
                <a:cs typeface="Roboto Slab"/>
                <a:sym typeface="Roboto Slab"/>
              </a:rPr>
              <a:t>#МедиаВолонтёрыЮжного</a:t>
            </a:r>
            <a:endParaRPr b="1" sz="1800">
              <a:solidFill>
                <a:srgbClr val="FC454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4741679" y="982696"/>
            <a:ext cx="1742700" cy="30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6BCC9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A6BCC9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61" name="Google Shape;461;p2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2" name="Google Shape;462;p24"/>
          <p:cNvPicPr preferRelativeResize="0"/>
          <p:nvPr/>
        </p:nvPicPr>
        <p:blipFill rotWithShape="1">
          <a:blip r:embed="rId3">
            <a:alphaModFix/>
          </a:blip>
          <a:srcRect b="13304" l="0" r="0" t="3542"/>
          <a:stretch/>
        </p:blipFill>
        <p:spPr>
          <a:xfrm>
            <a:off x="4741650" y="924602"/>
            <a:ext cx="1742700" cy="313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>
            <p:ph idx="4294967295" type="ctrTitle"/>
          </p:nvPr>
        </p:nvSpPr>
        <p:spPr>
          <a:xfrm>
            <a:off x="685800" y="1507150"/>
            <a:ext cx="7980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Спасибо за внимание!</a:t>
            </a:r>
            <a:r>
              <a:rPr lang="en" sz="6000">
                <a:solidFill>
                  <a:srgbClr val="FFFFFF"/>
                </a:solidFill>
              </a:rPr>
              <a:t> 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468" name="Google Shape;468;p25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469" name="Google Shape;469;p2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/>
          <p:nvPr>
            <p:ph type="title"/>
          </p:nvPr>
        </p:nvSpPr>
        <p:spPr>
          <a:xfrm>
            <a:off x="0" y="593175"/>
            <a:ext cx="22371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Наш проект</a:t>
            </a:r>
            <a:endParaRPr/>
          </a:p>
        </p:txBody>
      </p:sp>
      <p:sp>
        <p:nvSpPr>
          <p:cNvPr id="395" name="Google Shape;395;p16"/>
          <p:cNvSpPr txBox="1"/>
          <p:nvPr>
            <p:ph idx="1" type="body"/>
          </p:nvPr>
        </p:nvSpPr>
        <p:spPr>
          <a:xfrm>
            <a:off x="2924350" y="717900"/>
            <a:ext cx="5543700" cy="3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Проект #МедиаДобро реализуется с февраля 2020 года при МАУ "Центр Молодежных Инициатив" г.Южно-Сахалинска.</a:t>
            </a:r>
            <a:endParaRPr sz="19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96" name="Google Shape;396;p1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7" name="Google Shape;3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369" y="1786075"/>
            <a:ext cx="4172451" cy="2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/>
          <p:nvPr>
            <p:ph type="ctrTitle"/>
          </p:nvPr>
        </p:nvSpPr>
        <p:spPr>
          <a:xfrm>
            <a:off x="2886150" y="1497025"/>
            <a:ext cx="3371700" cy="62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5C65"/>
                </a:solidFill>
                <a:latin typeface="Roboto Slab"/>
                <a:ea typeface="Roboto Slab"/>
                <a:cs typeface="Roboto Slab"/>
                <a:sym typeface="Roboto Slab"/>
              </a:rPr>
              <a:t>Цель проекта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3" name="Google Shape;403;p17"/>
          <p:cNvSpPr txBox="1"/>
          <p:nvPr>
            <p:ph idx="1" type="subTitle"/>
          </p:nvPr>
        </p:nvSpPr>
        <p:spPr>
          <a:xfrm>
            <a:off x="2886100" y="2051250"/>
            <a:ext cx="3371700" cy="15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Создание площадки для развития и поддержки медиа добровольчества в г.Южно-Сахалинске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>
            <p:ph type="title"/>
          </p:nvPr>
        </p:nvSpPr>
        <p:spPr>
          <a:xfrm>
            <a:off x="66075" y="568900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 чём наш </a:t>
            </a:r>
            <a:r>
              <a:rPr lang="en">
                <a:solidFill>
                  <a:srgbClr val="FFFFFF"/>
                </a:solidFill>
              </a:rPr>
              <a:t>проект</a:t>
            </a:r>
            <a:r>
              <a:rPr lang="en"/>
              <a:t>?</a:t>
            </a:r>
            <a:endParaRPr/>
          </a:p>
        </p:txBody>
      </p:sp>
      <p:sp>
        <p:nvSpPr>
          <p:cNvPr id="409" name="Google Shape;409;p18"/>
          <p:cNvSpPr txBox="1"/>
          <p:nvPr>
            <p:ph idx="1" type="body"/>
          </p:nvPr>
        </p:nvSpPr>
        <p:spPr>
          <a:xfrm>
            <a:off x="2491775" y="1203075"/>
            <a:ext cx="2920800" cy="33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B5394"/>
                </a:solidFill>
                <a:latin typeface="Roboto Slab"/>
                <a:ea typeface="Roboto Slab"/>
                <a:cs typeface="Roboto Slab"/>
                <a:sym typeface="Roboto Slab"/>
              </a:rPr>
              <a:t>Медиа добровольчество</a:t>
            </a:r>
            <a:r>
              <a:rPr lang="en" sz="1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– это большая возможность для раскрытия творческого потенциала молодежи в сферах SMM, блогерства, а также журналистики. </a:t>
            </a:r>
            <a:endParaRPr sz="1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Это </a:t>
            </a:r>
            <a:r>
              <a:rPr b="1" lang="en" sz="12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направление </a:t>
            </a:r>
            <a:r>
              <a:rPr lang="en" sz="1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волонтерства открывает много возможностей, например, участие в масштабных мероприятиях, общение с интересными людьми, а также решает вопрос профориентации. Ребята получают опыт работы на мероприятиях и формируют собственное портфолио. </a:t>
            </a:r>
            <a:endParaRPr sz="19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0" name="Google Shape;410;p18"/>
          <p:cNvPicPr preferRelativeResize="0"/>
          <p:nvPr/>
        </p:nvPicPr>
        <p:blipFill rotWithShape="1">
          <a:blip r:embed="rId3">
            <a:alphaModFix/>
          </a:blip>
          <a:srcRect b="0" l="16721" r="16714" t="0"/>
          <a:stretch/>
        </p:blipFill>
        <p:spPr>
          <a:xfrm>
            <a:off x="5412575" y="-153650"/>
            <a:ext cx="3861900" cy="386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"/>
          <p:cNvSpPr txBox="1"/>
          <p:nvPr>
            <p:ph type="title"/>
          </p:nvPr>
        </p:nvSpPr>
        <p:spPr>
          <a:xfrm>
            <a:off x="66075" y="568900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Актуальность проекта</a:t>
            </a:r>
            <a:endParaRPr/>
          </a:p>
        </p:txBody>
      </p:sp>
      <p:sp>
        <p:nvSpPr>
          <p:cNvPr id="416" name="Google Shape;416;p19"/>
          <p:cNvSpPr txBox="1"/>
          <p:nvPr>
            <p:ph idx="1" type="body"/>
          </p:nvPr>
        </p:nvSpPr>
        <p:spPr>
          <a:xfrm>
            <a:off x="2491775" y="1203075"/>
            <a:ext cx="2920800" cy="33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На сегодняшний день </a:t>
            </a:r>
            <a:r>
              <a:rPr b="1" lang="en" sz="13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информационные технологии </a:t>
            </a:r>
            <a:r>
              <a:rPr lang="en" sz="13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играют большую роль в жизни любого современного человека. Каждый день мы получаем огромный объем </a:t>
            </a:r>
            <a:r>
              <a:rPr b="1" lang="en" sz="13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информации</a:t>
            </a:r>
            <a:r>
              <a:rPr lang="en" sz="13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из Интернет-ресурсов и телевидения, а также радиовещания. Соответственно, о добрых делах волонтеров, а также благотворительных фондах и некоммерческих организациях должен кто-то рассказывать.</a:t>
            </a:r>
            <a:endParaRPr sz="21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7" name="Google Shape;417;p19"/>
          <p:cNvPicPr preferRelativeResize="0"/>
          <p:nvPr/>
        </p:nvPicPr>
        <p:blipFill rotWithShape="1">
          <a:blip r:embed="rId3">
            <a:alphaModFix/>
          </a:blip>
          <a:srcRect b="0" l="16812" r="16812" t="0"/>
          <a:stretch/>
        </p:blipFill>
        <p:spPr>
          <a:xfrm>
            <a:off x="5412575" y="-153650"/>
            <a:ext cx="3861900" cy="386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8" name="Google Shape;418;p1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/>
          <p:nvPr>
            <p:ph type="title"/>
          </p:nvPr>
        </p:nvSpPr>
        <p:spPr>
          <a:xfrm>
            <a:off x="0" y="593175"/>
            <a:ext cx="22371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Предварительные результаты проекта</a:t>
            </a:r>
            <a:endParaRPr sz="1700"/>
          </a:p>
        </p:txBody>
      </p:sp>
      <p:sp>
        <p:nvSpPr>
          <p:cNvPr id="424" name="Google Shape;424;p20"/>
          <p:cNvSpPr txBox="1"/>
          <p:nvPr>
            <p:ph idx="1" type="body"/>
          </p:nvPr>
        </p:nvSpPr>
        <p:spPr>
          <a:xfrm>
            <a:off x="2924350" y="717900"/>
            <a:ext cx="5543700" cy="3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На данный момент направление медиа добровольчества только начинает развиваться. Создана рабочая группа ребят, освещено несколько массовых мероприятий. К сожалению, сейчас в условиях самоизоляции во время распространения коронавирусной инфекции медиа добровольцы не могут посещать массовые мероприятия. Поэтому работу с добровольцами организовываем дистанционно: пишем посты в социальных сетях, занимаемся монтажом видеороликов, создаём интересные акции и творческие конкурсы на онлайн-площадках.</a:t>
            </a:r>
            <a:endParaRPr sz="17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25" name="Google Shape;425;p2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21"/>
          <p:cNvPicPr preferRelativeResize="0"/>
          <p:nvPr/>
        </p:nvPicPr>
        <p:blipFill rotWithShape="1">
          <a:blip r:embed="rId3">
            <a:alphaModFix/>
          </a:blip>
          <a:srcRect b="1738" l="0" r="0" t="3276"/>
          <a:stretch/>
        </p:blipFill>
        <p:spPr>
          <a:xfrm>
            <a:off x="977750" y="1704600"/>
            <a:ext cx="3788274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 rotWithShape="1">
          <a:blip r:embed="rId4">
            <a:alphaModFix/>
          </a:blip>
          <a:srcRect b="-2039" l="0" r="0" t="2040"/>
          <a:stretch/>
        </p:blipFill>
        <p:spPr>
          <a:xfrm>
            <a:off x="4810950" y="1704600"/>
            <a:ext cx="3664126" cy="274810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1"/>
          <p:cNvSpPr txBox="1"/>
          <p:nvPr/>
        </p:nvSpPr>
        <p:spPr>
          <a:xfrm>
            <a:off x="1392827" y="1090425"/>
            <a:ext cx="2669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Рабочая встреча</a:t>
            </a:r>
            <a:endParaRPr b="1" sz="21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5" name="Google Shape;435;p21"/>
          <p:cNvSpPr txBox="1"/>
          <p:nvPr/>
        </p:nvSpPr>
        <p:spPr>
          <a:xfrm>
            <a:off x="6202875" y="1090425"/>
            <a:ext cx="191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с</a:t>
            </a:r>
            <a:r>
              <a:rPr b="1" lang="en" sz="21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активом</a:t>
            </a:r>
            <a:endParaRPr sz="1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"/>
          <p:cNvSpPr txBox="1"/>
          <p:nvPr>
            <p:ph idx="4294967295" type="ctrTitle"/>
          </p:nvPr>
        </p:nvSpPr>
        <p:spPr>
          <a:xfrm>
            <a:off x="1012050" y="721825"/>
            <a:ext cx="7119900" cy="7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Добровольцы в работе</a:t>
            </a:r>
            <a:endParaRPr b="1" sz="3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1" name="Google Shape;441;p22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42" name="Google Shape;442;p2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3" name="Google Shape;4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725" y="1699500"/>
            <a:ext cx="3524250" cy="23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576" y="1699489"/>
            <a:ext cx="3524250" cy="234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"/>
          <p:cNvSpPr txBox="1"/>
          <p:nvPr>
            <p:ph idx="4294967295" type="ctrTitle"/>
          </p:nvPr>
        </p:nvSpPr>
        <p:spPr>
          <a:xfrm>
            <a:off x="1012050" y="721825"/>
            <a:ext cx="7119900" cy="7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Добровольцы в работе</a:t>
            </a:r>
            <a:endParaRPr b="1" sz="3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0" name="Google Shape;450;p23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51" name="Google Shape;451;p2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23"/>
          <p:cNvPicPr preferRelativeResize="0"/>
          <p:nvPr/>
        </p:nvPicPr>
        <p:blipFill rotWithShape="1">
          <a:blip r:embed="rId3">
            <a:alphaModFix/>
          </a:blip>
          <a:srcRect b="0" l="89" r="99" t="0"/>
          <a:stretch/>
        </p:blipFill>
        <p:spPr>
          <a:xfrm>
            <a:off x="4593725" y="1699500"/>
            <a:ext cx="3524250" cy="23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3"/>
          <p:cNvPicPr preferRelativeResize="0"/>
          <p:nvPr/>
        </p:nvPicPr>
        <p:blipFill rotWithShape="1">
          <a:blip r:embed="rId4">
            <a:alphaModFix/>
          </a:blip>
          <a:srcRect b="0" l="7330" r="7330" t="0"/>
          <a:stretch/>
        </p:blipFill>
        <p:spPr>
          <a:xfrm>
            <a:off x="820576" y="1699489"/>
            <a:ext cx="3524250" cy="234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