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Bold" panose="00000800000000000000" charset="-52"/>
      <p:regular r:id="rId17"/>
    </p:embeddedFont>
    <p:embeddedFont>
      <p:font typeface="Montserrat Extra-Bold" panose="020B0604020202020204" charset="-52"/>
      <p:regular r:id="rId18"/>
    </p:embeddedFont>
    <p:embeddedFont>
      <p:font typeface="Montserrat Extra-Bold Italics" panose="020B0604020202020204" charset="-52"/>
      <p:regular r:id="rId19"/>
    </p:embeddedFont>
    <p:embeddedFont>
      <p:font typeface="Montserrat Italics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5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04" r="13904"/>
          <a:stretch>
            <a:fillRect/>
          </a:stretch>
        </p:blipFill>
        <p:spPr>
          <a:xfrm>
            <a:off x="4372605" y="0"/>
            <a:ext cx="14660678" cy="113997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7020778">
            <a:off x="-6402716" y="821505"/>
            <a:ext cx="16230600" cy="10441156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 rot="-7020778">
            <a:off x="-7861675" y="821505"/>
            <a:ext cx="16230600" cy="10441156"/>
          </a:xfrm>
          <a:prstGeom prst="rect">
            <a:avLst/>
          </a:prstGeom>
          <a:solidFill>
            <a:srgbClr val="263F6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99891"/>
            <a:ext cx="1783058" cy="2950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76242" y="8956802"/>
            <a:ext cx="1783058" cy="29501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1536273" y="4580698"/>
            <a:ext cx="524423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298994" y="9582841"/>
            <a:ext cx="900577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3516288" y="3712270"/>
            <a:ext cx="572018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3066191" y="2823187"/>
            <a:ext cx="93093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28699" y="2392260"/>
            <a:ext cx="129153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5089" y="6080871"/>
            <a:ext cx="10799778" cy="306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58"/>
              </a:lnSpc>
            </a:pPr>
            <a:r>
              <a:rPr lang="en-US" sz="12987" spc="-766">
                <a:solidFill>
                  <a:srgbClr val="FFFFFF"/>
                </a:solidFill>
                <a:latin typeface="Montserrat Extra-Bold Italics"/>
              </a:rPr>
              <a:t>ДОМ МОЛОДЁЖИ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218757"/>
            <a:ext cx="1680253" cy="32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8"/>
              </a:lnSpc>
            </a:pPr>
            <a:r>
              <a:rPr lang="en-US" sz="2478" spc="49">
                <a:solidFill>
                  <a:srgbClr val="FFFFFF"/>
                </a:solidFill>
                <a:latin typeface="Montserrat Italics"/>
              </a:rPr>
              <a:t>Г.НАДЫМ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8699" y="9392341"/>
            <a:ext cx="7022780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400" spc="48">
                <a:solidFill>
                  <a:srgbClr val="FFFFFF"/>
                </a:solidFill>
                <a:latin typeface="Montserrat"/>
              </a:rPr>
              <a:t>адрес: ЯНАО, г. Надым, ул. Ямальская 2Б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7527747" y="-1825476"/>
            <a:ext cx="16230600" cy="162306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845243" y="1301946"/>
            <a:ext cx="8715280" cy="871524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508" b="-50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2745998"/>
            <a:ext cx="5943253" cy="8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2"/>
              </a:lnSpc>
            </a:pPr>
            <a:r>
              <a:rPr lang="en-US" sz="6543" spc="-386">
                <a:solidFill>
                  <a:srgbClr val="263F6B"/>
                </a:solidFill>
                <a:latin typeface="Montserrat Extra-Bold Italics"/>
              </a:rPr>
              <a:t>УЧРЕДИТЕЛЬ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52763"/>
            <a:ext cx="5943253" cy="197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400" spc="48">
                <a:solidFill>
                  <a:srgbClr val="212423"/>
                </a:solidFill>
                <a:latin typeface="Montserrat Bold"/>
              </a:rPr>
              <a:t>Управление по делам молодёжи и туризму Администрации Надымского района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76242" y="8852422"/>
            <a:ext cx="1783058" cy="2950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783058" cy="29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 rot="2700000">
            <a:off x="-2646503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 rot="2700000">
            <a:off x="15641497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364410" y="6618220"/>
            <a:ext cx="5344553" cy="2091158"/>
            <a:chOff x="0" y="0"/>
            <a:chExt cx="1687841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2512615" y="1681677"/>
            <a:ext cx="8253464" cy="1309890"/>
            <a:chOff x="0" y="0"/>
            <a:chExt cx="4161103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547151" y="1681677"/>
            <a:ext cx="8253464" cy="1309890"/>
            <a:chOff x="0" y="0"/>
            <a:chExt cx="4161103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176317" y="1689173"/>
            <a:ext cx="5935366" cy="139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7"/>
              </a:lnSpc>
            </a:pPr>
            <a:r>
              <a:rPr lang="en-US" sz="5436" spc="-320">
                <a:solidFill>
                  <a:srgbClr val="263F6B"/>
                </a:solidFill>
                <a:latin typeface="Montserrat Extra-Bold Italics"/>
              </a:rPr>
              <a:t>ЦЕЛЬ ДЕЯТЕЛЬНОСТИ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95601" y="3586708"/>
            <a:ext cx="1149679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50">
                <a:solidFill>
                  <a:srgbClr val="212423"/>
                </a:solidFill>
                <a:latin typeface="Montserrat"/>
              </a:rPr>
              <a:t>Создание и развитие необходимых условий для всесторонней самореализации детей и молодежи на территории Надымского района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8128" y="6781149"/>
            <a:ext cx="4937116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создание, поддержка и развитие системы молодежных объединений, студий, центров, клубов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471724" y="6627745"/>
            <a:ext cx="5344553" cy="2091158"/>
            <a:chOff x="0" y="0"/>
            <a:chExt cx="1687841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676992" y="6790674"/>
            <a:ext cx="4934016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реализация проектов, способствующих развитию молодежного социального туризма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547151" y="6627745"/>
            <a:ext cx="5344553" cy="2091158"/>
            <a:chOff x="0" y="0"/>
            <a:chExt cx="1687841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2778097" y="6781149"/>
            <a:ext cx="488266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реализация досуговых программ и проектов, мероприятий для детей и молодежи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80617" y="5370947"/>
            <a:ext cx="3126766" cy="72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7"/>
              </a:lnSpc>
            </a:pPr>
            <a:r>
              <a:rPr lang="en-US" sz="5436" spc="-320">
                <a:solidFill>
                  <a:srgbClr val="263F6B"/>
                </a:solidFill>
                <a:latin typeface="Montserrat Extra-Bold Italics"/>
              </a:rPr>
              <a:t>ЗАДАЧИ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192464" y="-995510"/>
            <a:ext cx="12278020" cy="1227802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64805" y="3128014"/>
            <a:ext cx="16230600" cy="6714626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39230" y="-203728"/>
            <a:ext cx="8944351" cy="10694456"/>
            <a:chOff x="0" y="0"/>
            <a:chExt cx="8603361" cy="10286746"/>
          </a:xfrm>
        </p:grpSpPr>
        <p:sp>
          <p:nvSpPr>
            <p:cNvPr id="6" name="Freeform 6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28801" r="-5054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64805" y="829877"/>
            <a:ext cx="8115300" cy="1937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3"/>
              </a:lnSpc>
            </a:pPr>
            <a:r>
              <a:rPr lang="en-US" sz="7636" spc="-450">
                <a:solidFill>
                  <a:srgbClr val="263F6B"/>
                </a:solidFill>
                <a:latin typeface="Montserrat Extra-Bold Italics"/>
              </a:rPr>
              <a:t>НАПРАВЛЕНИЯ ДЕЯТЕЛЬНОСТИ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201575"/>
            <a:ext cx="9411170" cy="6386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773" lvl="1" indent="-188886">
              <a:lnSpc>
                <a:spcPts val="3936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гражданско-патриотическое, духовно-нравственное, эстетическое воспитание подрастающего поколения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взаимодействия с детскими и молодежными общественными объединениями и организациями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организация и проведение мероприятий, способствующих творческому развитию детей и молодежи,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организация для детей и молодежи здорового, содержательного досуга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вовлечение детей и молодежи в социально полезную практику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привлечение несовершеннолетних, находящихся в социально-опасном положении, к занятиям в молодежных формированиях </a:t>
            </a:r>
          </a:p>
          <a:p>
            <a:pPr marL="377824" lvl="1" indent="-188912">
              <a:lnSpc>
                <a:spcPts val="3937"/>
              </a:lnSpc>
              <a:buFont typeface="Arial"/>
              <a:buChar char="•"/>
            </a:pPr>
            <a:r>
              <a:rPr lang="en-US" sz="1749" spc="34">
                <a:solidFill>
                  <a:srgbClr val="FFFFFF"/>
                </a:solidFill>
                <a:latin typeface="Montserrat"/>
              </a:rPr>
              <a:t>реализация проектов, направленных на оказание социально-психологической помощи молодым семьям, гармонизацию внутрисемейных отношений, укрепление института брака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76242" y="8956802"/>
            <a:ext cx="1783058" cy="295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17781" y="6634117"/>
            <a:ext cx="4113110" cy="2903329"/>
            <a:chOff x="0" y="0"/>
            <a:chExt cx="1500474" cy="1059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030890" y="3267315"/>
            <a:ext cx="4113110" cy="2903329"/>
            <a:chOff x="0" y="0"/>
            <a:chExt cx="1500474" cy="105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257110" y="3267315"/>
            <a:ext cx="4113110" cy="2903329"/>
            <a:chOff x="0" y="0"/>
            <a:chExt cx="1500474" cy="1059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00" y="6634117"/>
            <a:ext cx="4113110" cy="2903329"/>
            <a:chOff x="0" y="0"/>
            <a:chExt cx="1500474" cy="1059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78375" y="8042275"/>
            <a:ext cx="339192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Клуб интеллектуального развития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66884" y="4880261"/>
            <a:ext cx="3241123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Клуб родителей и малышей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93103" y="4675473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Туристско-экспедиционный клуб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79993" y="8247063"/>
            <a:ext cx="3241123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Киберспортивной клуб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11901" y="4476450"/>
            <a:ext cx="2924869" cy="292486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738120" y="4476450"/>
            <a:ext cx="2924869" cy="292486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703" r="-16703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5625010" y="1028700"/>
            <a:ext cx="2924869" cy="292486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21090" r="-21090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851230" y="1028700"/>
            <a:ext cx="2924869" cy="292486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t="-4221" b="-4221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917781" y="7382269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АПРИОРИ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30890" y="4015467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ЛОВИ МОМЕНТ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57110" y="4015467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СЕВЕРНЫЕ ШИРОТЫ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44000" y="7382269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RAMPAGE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7037" y="1224548"/>
            <a:ext cx="4275155" cy="105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5"/>
              </a:lnSpc>
            </a:pPr>
            <a:r>
              <a:rPr lang="en-US" sz="4179" spc="-246">
                <a:solidFill>
                  <a:srgbClr val="263F6B"/>
                </a:solidFill>
                <a:latin typeface="Montserrat Extra-Bold Italics"/>
              </a:rPr>
              <a:t>КЛУБНЫЕ ОБЪЕДИНЕНИЯ</a:t>
            </a:r>
          </a:p>
        </p:txBody>
      </p:sp>
      <p:sp>
        <p:nvSpPr>
          <p:cNvPr id="32" name="AutoShape 32"/>
          <p:cNvSpPr/>
          <p:nvPr/>
        </p:nvSpPr>
        <p:spPr>
          <a:xfrm rot="-2655355">
            <a:off x="3440754" y="3542727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3" name="AutoShape 33"/>
          <p:cNvSpPr/>
          <p:nvPr/>
        </p:nvSpPr>
        <p:spPr>
          <a:xfrm rot="-2655355">
            <a:off x="11666973" y="3542727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4" name="AutoShape 34"/>
          <p:cNvSpPr/>
          <p:nvPr/>
        </p:nvSpPr>
        <p:spPr>
          <a:xfrm rot="-8100000">
            <a:off x="7126015" y="7275450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5" name="AutoShape 35"/>
          <p:cNvSpPr/>
          <p:nvPr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36" name="AutoShape 36"/>
          <p:cNvSpPr/>
          <p:nvPr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17781" y="6634117"/>
            <a:ext cx="4113110" cy="2903329"/>
            <a:chOff x="0" y="0"/>
            <a:chExt cx="1500474" cy="1059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030890" y="3267315"/>
            <a:ext cx="4113110" cy="2903329"/>
            <a:chOff x="0" y="0"/>
            <a:chExt cx="1500474" cy="105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257110" y="3267315"/>
            <a:ext cx="4113110" cy="2903329"/>
            <a:chOff x="0" y="0"/>
            <a:chExt cx="1500474" cy="1059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00" y="6634117"/>
            <a:ext cx="4113110" cy="2903329"/>
            <a:chOff x="0" y="0"/>
            <a:chExt cx="1500474" cy="1059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78375" y="8042275"/>
            <a:ext cx="339192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Студия современного танца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66884" y="4880261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Клуб вожатых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93103" y="4730750"/>
            <a:ext cx="3241123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Клуб творческого развития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79993" y="8247063"/>
            <a:ext cx="3241123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Творческая мастерская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11901" y="4476450"/>
            <a:ext cx="2924869" cy="292486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16694" r="-16694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738120" y="4476450"/>
            <a:ext cx="2924869" cy="292486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25124" r="-25124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5625010" y="1028700"/>
            <a:ext cx="2924869" cy="292486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24937" r="-24937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851230" y="1028700"/>
            <a:ext cx="2924869" cy="292486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-16666" r="-16666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917781" y="7382269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ЛИМЕЙРА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30890" y="4015467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ПОКА МЫ МОЛОДЫ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57110" y="4015467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СЕВЕРНАЯ МОЗАЙКА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44000" y="7382269"/>
            <a:ext cx="4113110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ЗАБАВА</a:t>
            </a:r>
          </a:p>
          <a:p>
            <a:pPr algn="ctr">
              <a:lnSpc>
                <a:spcPts val="3250"/>
              </a:lnSpc>
            </a:pPr>
            <a:endParaRPr lang="en-US" sz="2500" spc="50">
              <a:solidFill>
                <a:srgbClr val="FFFFFF"/>
              </a:solidFill>
              <a:latin typeface="Montserrat Extra-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37037" y="1224548"/>
            <a:ext cx="4275155" cy="105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5"/>
              </a:lnSpc>
            </a:pPr>
            <a:r>
              <a:rPr lang="en-US" sz="4179" spc="-246">
                <a:solidFill>
                  <a:srgbClr val="263F6B"/>
                </a:solidFill>
                <a:latin typeface="Montserrat Extra-Bold Italics"/>
              </a:rPr>
              <a:t>КЛУБНЫЕ ОБЪЕДИНЕНИЯ</a:t>
            </a:r>
          </a:p>
        </p:txBody>
      </p:sp>
      <p:sp>
        <p:nvSpPr>
          <p:cNvPr id="32" name="AutoShape 32"/>
          <p:cNvSpPr/>
          <p:nvPr/>
        </p:nvSpPr>
        <p:spPr>
          <a:xfrm rot="-2655355">
            <a:off x="3440754" y="3542727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3" name="AutoShape 33"/>
          <p:cNvSpPr/>
          <p:nvPr/>
        </p:nvSpPr>
        <p:spPr>
          <a:xfrm rot="-2655355">
            <a:off x="11666973" y="3542727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4" name="AutoShape 34"/>
          <p:cNvSpPr/>
          <p:nvPr/>
        </p:nvSpPr>
        <p:spPr>
          <a:xfrm rot="-8100000">
            <a:off x="7126015" y="7275450"/>
            <a:ext cx="1833692" cy="0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5" name="AutoShape 35"/>
          <p:cNvSpPr/>
          <p:nvPr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36" name="AutoShape 36"/>
          <p:cNvSpPr/>
          <p:nvPr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25484" y="6403368"/>
            <a:ext cx="4113110" cy="2903329"/>
            <a:chOff x="0" y="0"/>
            <a:chExt cx="1500474" cy="1059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087445" y="6403368"/>
            <a:ext cx="4113110" cy="2903329"/>
            <a:chOff x="0" y="0"/>
            <a:chExt cx="1500474" cy="105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249406" y="6403368"/>
            <a:ext cx="4113110" cy="2903329"/>
            <a:chOff x="0" y="0"/>
            <a:chExt cx="1500474" cy="1059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3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3063" y="224357"/>
            <a:ext cx="1579438" cy="160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09456" y="4814473"/>
            <a:ext cx="646089" cy="658053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74220" y="2459587"/>
            <a:ext cx="3615638" cy="3734231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18926" r="-1892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134937" y="893313"/>
            <a:ext cx="14018125" cy="64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spc="-294">
                <a:solidFill>
                  <a:srgbClr val="263F6B"/>
                </a:solidFill>
                <a:latin typeface="Montserrat Extra-Bold Italics"/>
              </a:rPr>
              <a:t>ОБЩЕСТВЕННЫЕ ОБЪЕДИНЕНИЯ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2981" y="6639007"/>
            <a:ext cx="3693515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ВОЛОНТЁРЫ ПОБЕДЫ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2981" y="7636264"/>
            <a:ext cx="3693515" cy="184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46">
                <a:solidFill>
                  <a:srgbClr val="FFFFFF"/>
                </a:solidFill>
                <a:latin typeface="Montserrat"/>
              </a:rPr>
              <a:t>Муниципальный штаб Всероссийского общественного движения</a:t>
            </a:r>
          </a:p>
          <a:p>
            <a:pPr algn="ctr">
              <a:lnSpc>
                <a:spcPts val="2990"/>
              </a:lnSpc>
            </a:pPr>
            <a:endParaRPr lang="en-US" sz="2300" spc="46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23439" y="6801239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БЕЛЫЙ ЯГЕЛЬ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23439" y="7636264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Объединение молодёжи из числа КМНС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19880" y="7032707"/>
            <a:ext cx="3721210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</a:rPr>
              <a:t>ФЕДЕРАЦИЯ ЭКСТРЕМАЛЬНЫХ ВИДОВ СПОРТА ЯНАО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336181" y="2459587"/>
            <a:ext cx="3615638" cy="3734231"/>
            <a:chOff x="0" y="0"/>
            <a:chExt cx="6350000" cy="6558280"/>
          </a:xfrm>
        </p:grpSpPr>
        <p:sp>
          <p:nvSpPr>
            <p:cNvPr id="21" name="Freeform 21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18906" r="-18906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419880" y="2459587"/>
            <a:ext cx="3615638" cy="3734231"/>
            <a:chOff x="0" y="0"/>
            <a:chExt cx="6350000" cy="6558280"/>
          </a:xfrm>
        </p:grpSpPr>
        <p:sp>
          <p:nvSpPr>
            <p:cNvPr id="24" name="Freeform 2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27455" r="-27455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2611" y="1801533"/>
            <a:ext cx="646089" cy="6580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Montserrat</vt:lpstr>
      <vt:lpstr>Montserrat Bold</vt:lpstr>
      <vt:lpstr>Montserrat Extra-Bold</vt:lpstr>
      <vt:lpstr>Arial</vt:lpstr>
      <vt:lpstr>Montserrat Extra-Bold Italics</vt:lpstr>
      <vt:lpstr>Montserrat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молодежи</dc:title>
  <dc:creator>Алёна Шмотьева</dc:creator>
  <cp:lastModifiedBy>Алёна Шмотьева</cp:lastModifiedBy>
  <cp:revision>1</cp:revision>
  <dcterms:created xsi:type="dcterms:W3CDTF">2006-08-16T00:00:00Z</dcterms:created>
  <dcterms:modified xsi:type="dcterms:W3CDTF">2022-06-15T10:32:43Z</dcterms:modified>
  <dc:identifier>DAFCLv5FEmc</dc:identifier>
</cp:coreProperties>
</file>