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62" r:id="rId5"/>
    <p:sldId id="259" r:id="rId6"/>
    <p:sldId id="261" r:id="rId7"/>
    <p:sldId id="260" r:id="rId8"/>
    <p:sldId id="263" r:id="rId9"/>
    <p:sldId id="265" r:id="rId10"/>
    <p:sldId id="264" r:id="rId11"/>
    <p:sldId id="267" r:id="rId12"/>
    <p:sldId id="268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6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5/17/2025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240735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121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673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105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5/17/2025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9558209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758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577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99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5/17/2025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433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5/17/2025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2971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5/17/2025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9361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5/17/2025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07493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sch2104c/" TargetMode="External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public211226396?w=wall-211226396_1915" TargetMode="External"/><Relationship Id="rId7" Type="http://schemas.openxmlformats.org/officeDocument/2006/relationships/hyperlink" Target="https://vk.com/public211226396?w=wall-211226396_240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k.com/public211226396?w=wall-211226396_253" TargetMode="External"/><Relationship Id="rId5" Type="http://schemas.openxmlformats.org/officeDocument/2006/relationships/hyperlink" Target="https://vk.com/public211226396?w=wall-211226396_594" TargetMode="External"/><Relationship Id="rId4" Type="http://schemas.openxmlformats.org/officeDocument/2006/relationships/hyperlink" Target="https://vk.com/public211226396?w=wall-211226396_1186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.me/speranskogo/2408" TargetMode="External"/><Relationship Id="rId5" Type="http://schemas.openxmlformats.org/officeDocument/2006/relationships/hyperlink" Target="https://vk.com/wall-175097645_1371" TargetMode="Externa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tg://search_hashtag/?hashtag=%D0%9C%D0%AB%D0%92%D0%9C%D0%95%D0%A1%D0%A2%D0%9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9670" y="1734797"/>
            <a:ext cx="8361229" cy="3493573"/>
          </a:xfrm>
        </p:spPr>
        <p:txBody>
          <a:bodyPr/>
          <a:lstStyle/>
          <a:p>
            <a:r>
              <a:rPr lang="ru-RU" sz="6000" b="1" dirty="0"/>
              <a:t>Волонтерский отряд </a:t>
            </a:r>
            <a:r>
              <a:rPr lang="ru-RU" sz="6600" b="1" dirty="0" smtClean="0"/>
              <a:t/>
            </a:r>
            <a:br>
              <a:rPr lang="ru-RU" sz="6600" b="1" dirty="0" smtClean="0"/>
            </a:br>
            <a:r>
              <a:rPr lang="ru-RU" sz="6600" b="1" dirty="0" smtClean="0"/>
              <a:t>"</a:t>
            </a:r>
            <a:r>
              <a:rPr lang="ru-RU" sz="6600" b="1" dirty="0"/>
              <a:t>Открытые сердца" ГБОУ Школа </a:t>
            </a:r>
            <a:r>
              <a:rPr lang="ru-RU" sz="6600" b="1" dirty="0" smtClean="0"/>
              <a:t>№ 2104 </a:t>
            </a:r>
            <a:r>
              <a:rPr lang="ru-RU" sz="6600" b="1" dirty="0"/>
              <a:t>на Таганке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52817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1075" y="466725"/>
            <a:ext cx="9601200" cy="3581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Волонтеры школы помогают в организации и проведении всех школьных мероприятий, проводимых в течение года:</a:t>
            </a:r>
          </a:p>
          <a:p>
            <a:r>
              <a:rPr lang="ru-RU" dirty="0" smtClean="0"/>
              <a:t>Праздники первого и последнего звонка</a:t>
            </a:r>
          </a:p>
          <a:p>
            <a:r>
              <a:rPr lang="ru-RU" dirty="0" smtClean="0"/>
              <a:t>Новогодние мероприятия</a:t>
            </a:r>
          </a:p>
          <a:p>
            <a:r>
              <a:rPr lang="ru-RU" dirty="0" smtClean="0"/>
              <a:t>День учителя, День ученика, День самоуправления</a:t>
            </a:r>
          </a:p>
          <a:p>
            <a:r>
              <a:rPr lang="ru-RU" dirty="0" smtClean="0"/>
              <a:t>Патронажные акции</a:t>
            </a:r>
          </a:p>
          <a:p>
            <a:r>
              <a:rPr lang="ru-RU" dirty="0" smtClean="0"/>
              <a:t>Дни открытых дверей</a:t>
            </a:r>
          </a:p>
          <a:p>
            <a:r>
              <a:rPr lang="ru-RU" dirty="0" smtClean="0"/>
              <a:t>Активные перемены</a:t>
            </a:r>
          </a:p>
          <a:p>
            <a:r>
              <a:rPr lang="ru-RU" dirty="0" smtClean="0"/>
              <a:t>Спортивные праздники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455" y="466725"/>
            <a:ext cx="2741639" cy="36555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55"/>
          <a:stretch/>
        </p:blipFill>
        <p:spPr>
          <a:xfrm>
            <a:off x="1524000" y="4048125"/>
            <a:ext cx="5019102" cy="28098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853" y="2578032"/>
            <a:ext cx="3018852" cy="402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1304" y="670810"/>
            <a:ext cx="9601200" cy="148590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289" y="412230"/>
            <a:ext cx="2254146" cy="300552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404" y="412231"/>
            <a:ext cx="2254146" cy="30055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64" y="3676337"/>
            <a:ext cx="3766414" cy="28248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846" y="412230"/>
            <a:ext cx="2254146" cy="30055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961" y="412230"/>
            <a:ext cx="2254146" cy="30055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681" y="3676337"/>
            <a:ext cx="3782518" cy="283688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6" r="13715"/>
          <a:stretch/>
        </p:blipFill>
        <p:spPr>
          <a:xfrm>
            <a:off x="9102802" y="3676337"/>
            <a:ext cx="2648264" cy="282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07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6" r="10682"/>
          <a:stretch/>
        </p:blipFill>
        <p:spPr>
          <a:xfrm>
            <a:off x="8490001" y="3516296"/>
            <a:ext cx="3299397" cy="314056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83" b="15669"/>
          <a:stretch/>
        </p:blipFill>
        <p:spPr>
          <a:xfrm>
            <a:off x="1157470" y="442761"/>
            <a:ext cx="3192905" cy="28331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79" b="6625"/>
          <a:stretch/>
        </p:blipFill>
        <p:spPr>
          <a:xfrm>
            <a:off x="8504991" y="442760"/>
            <a:ext cx="3284407" cy="28912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30"/>
          <a:stretch/>
        </p:blipFill>
        <p:spPr>
          <a:xfrm>
            <a:off x="1157469" y="3516296"/>
            <a:ext cx="3192905" cy="31405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4347" y="1271795"/>
            <a:ext cx="3366751" cy="448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16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9" t="10236" r="161" b="18810"/>
          <a:stretch/>
        </p:blipFill>
        <p:spPr>
          <a:xfrm>
            <a:off x="1438275" y="81139"/>
            <a:ext cx="9963151" cy="5795786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438275" y="6048375"/>
            <a:ext cx="8791575" cy="609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Публикации о добровольческой деятельности можно найти в </a:t>
            </a:r>
            <a:r>
              <a:rPr lang="ru-RU" dirty="0" err="1" smtClean="0"/>
              <a:t>телеграм</a:t>
            </a:r>
            <a:r>
              <a:rPr lang="ru-RU" dirty="0" smtClean="0"/>
              <a:t>-канале нашей школы по тегу </a:t>
            </a:r>
            <a:r>
              <a:rPr lang="en-US" dirty="0" smtClean="0"/>
              <a:t>#</a:t>
            </a:r>
            <a:r>
              <a:rPr lang="ru-RU" dirty="0" err="1" smtClean="0"/>
              <a:t>БлагоТвори</a:t>
            </a:r>
            <a:r>
              <a:rPr lang="ru-RU" dirty="0" smtClean="0"/>
              <a:t> .</a:t>
            </a:r>
            <a:endParaRPr lang="ru-RU" dirty="0"/>
          </a:p>
        </p:txBody>
      </p:sp>
      <p:sp>
        <p:nvSpPr>
          <p:cNvPr id="7" name="Скругленный прямоугольник 6">
            <a:hlinkClick r:id="rId3"/>
          </p:cNvPr>
          <p:cNvSpPr/>
          <p:nvPr/>
        </p:nvSpPr>
        <p:spPr>
          <a:xfrm>
            <a:off x="10391774" y="6016714"/>
            <a:ext cx="742951" cy="6412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pic>
        <p:nvPicPr>
          <p:cNvPr id="3074" name="Picture 2" descr="Picture background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7915" y="6048375"/>
            <a:ext cx="870667" cy="58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1421" y="820397"/>
            <a:ext cx="9601200" cy="5136021"/>
          </a:xfrm>
        </p:spPr>
        <p:txBody>
          <a:bodyPr>
            <a:normAutofit/>
          </a:bodyPr>
          <a:lstStyle/>
          <a:p>
            <a:r>
              <a:rPr lang="ru-RU" b="1" i="1" dirty="0"/>
              <a:t>Целевая аудитория</a:t>
            </a:r>
            <a:r>
              <a:rPr lang="ru-RU" dirty="0"/>
              <a:t>: воспитанники дошкольного отделения, обучающиеся школы, педагогическая и родительская общественность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b="1" i="1" dirty="0" smtClean="0"/>
              <a:t>Цель</a:t>
            </a:r>
            <a:r>
              <a:rPr lang="ru-RU" dirty="0"/>
              <a:t>: формирования активной гражданской позиции, укрепления духовно-нравственных ценностей, создание условий для воспитания милосердия, доброжелательного отношения к людям с ОВЗ и уважительного отношения </a:t>
            </a:r>
            <a:br>
              <a:rPr lang="ru-RU" dirty="0"/>
            </a:br>
            <a:r>
              <a:rPr lang="ru-RU" dirty="0"/>
              <a:t>к старшему поколению. </a:t>
            </a:r>
          </a:p>
          <a:p>
            <a:r>
              <a:rPr lang="ru-RU" b="1" i="1" dirty="0" smtClean="0"/>
              <a:t>Задачи</a:t>
            </a:r>
            <a:r>
              <a:rPr lang="ru-RU" b="1" dirty="0"/>
              <a:t>: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     1) Внедрить идеи благотворительной и добровольческой деятельности </a:t>
            </a:r>
            <a:br>
              <a:rPr lang="ru-RU" dirty="0"/>
            </a:br>
            <a:r>
              <a:rPr lang="ru-RU" dirty="0"/>
              <a:t>в воспитательный процесс школы.</a:t>
            </a:r>
          </a:p>
          <a:p>
            <a:pPr marL="0" indent="0">
              <a:buNone/>
            </a:pPr>
            <a:r>
              <a:rPr lang="ru-RU" dirty="0"/>
              <a:t>     2) Внести в программу воспитания школы проведение конкретных тематических мероприятий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dirty="0"/>
              <a:t>3) Сформировать потребность в милосердии и добровольческой деятельности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dirty="0" smtClean="0"/>
              <a:t>     </a:t>
            </a:r>
            <a:r>
              <a:rPr lang="ru-RU" dirty="0"/>
              <a:t>4) Привлечь максимальное количество детей, родителей, сотрудников школы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117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98690"/>
            <a:ext cx="9601200" cy="972084"/>
          </a:xfrm>
        </p:spPr>
        <p:txBody>
          <a:bodyPr/>
          <a:lstStyle/>
          <a:p>
            <a:r>
              <a:rPr lang="ru-RU" dirty="0" smtClean="0"/>
              <a:t>Крупные ежегодные мероприятия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170774"/>
            <a:ext cx="9601200" cy="26534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900" dirty="0"/>
              <a:t>Оказание помощи тяжелобольным детям, находящимся под патронажем детской паллиативной службы Марфо-Мариинского медицинского центра «Милосердие» (далее – Служба помощи). Помощь оказывается за счет средств, вырученных во время школьной благотворительной ярмарки «Широкая Масленица», в проведении которой участвуют все классы школы. На вырученные средства мы закупаем специализированное питание, игрушки, средства гигиены для подопечных Службы помощи. Вместе с активистами школьного молодежного движения отвозим и передаем благотворительную помощь школы.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571" y="3527226"/>
            <a:ext cx="4193380" cy="314503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527226"/>
            <a:ext cx="5591175" cy="314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5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463" y="236795"/>
            <a:ext cx="4495337" cy="311647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463" y="3681886"/>
            <a:ext cx="4500305" cy="29146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460" y="236795"/>
            <a:ext cx="4601028" cy="31164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4"/>
          <a:stretch/>
        </p:blipFill>
        <p:spPr>
          <a:xfrm>
            <a:off x="1284460" y="3681886"/>
            <a:ext cx="4601028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71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98690"/>
            <a:ext cx="9601200" cy="972084"/>
          </a:xfrm>
        </p:spPr>
        <p:txBody>
          <a:bodyPr/>
          <a:lstStyle/>
          <a:p>
            <a:r>
              <a:rPr lang="ru-RU" dirty="0" smtClean="0"/>
              <a:t>Крупные ежегодные мероприятия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123769"/>
            <a:ext cx="10601058" cy="265346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Оказание помощи одиноким малоимущим пенсионерам и инвалидам </a:t>
            </a:r>
            <a:r>
              <a:rPr lang="ru-RU" dirty="0" smtClean="0"/>
              <a:t>в </a:t>
            </a:r>
            <a:r>
              <a:rPr lang="ru-RU" dirty="0"/>
              <a:t>различных регионах РФ. Благодаря сотрудничеству с благотворительным фондом «Спецоперация «Бабушка» и Центрами социального обеспечения населения мы получаем информацию о людях, нуждающихся в поддержке. </a:t>
            </a:r>
            <a:br>
              <a:rPr lang="ru-RU" dirty="0"/>
            </a:br>
            <a:r>
              <a:rPr lang="ru-RU" dirty="0"/>
              <a:t>В проекте участвуют воспитанники дошкольного отделения, ученики 1-11 классов, сотрудники школы, родители. Перед новогодними праздниками все группы и классы собирают вкусные новогодние адресные посылки. В каждую коробку дети также кладут свои поделки, новогодние открытки и письма, поздравляя незнакомых им людей с наступающим Новым годом. </a:t>
            </a:r>
            <a:br>
              <a:rPr lang="ru-RU" dirty="0"/>
            </a:br>
            <a:r>
              <a:rPr lang="ru-RU" dirty="0"/>
              <a:t>В комплектовании посылок участвует весь класс. Дети их собирают, упаковывают, старшеклассники участвуют в погрузке и отправке посылок </a:t>
            </a:r>
            <a:br>
              <a:rPr lang="ru-RU" dirty="0"/>
            </a:br>
            <a:r>
              <a:rPr lang="ru-RU" dirty="0"/>
              <a:t>по почте России.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51"/>
          <a:stretch/>
        </p:blipFill>
        <p:spPr>
          <a:xfrm>
            <a:off x="1000125" y="3620048"/>
            <a:ext cx="5398093" cy="3095075"/>
          </a:xfrm>
          <a:prstGeom prst="rect">
            <a:avLst/>
          </a:prstGeom>
        </p:spPr>
      </p:pic>
      <p:sp>
        <p:nvSpPr>
          <p:cNvPr id="7" name="Скругленный прямоугольник 6">
            <a:hlinkClick r:id="rId3"/>
          </p:cNvPr>
          <p:cNvSpPr/>
          <p:nvPr/>
        </p:nvSpPr>
        <p:spPr>
          <a:xfrm>
            <a:off x="6534151" y="3989819"/>
            <a:ext cx="2562224" cy="6603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Благодарность </a:t>
            </a:r>
            <a:r>
              <a:rPr lang="ru-RU" sz="1600" dirty="0"/>
              <a:t>от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БФ </a:t>
            </a:r>
            <a:r>
              <a:rPr lang="ru-RU" sz="1600" dirty="0"/>
              <a:t>«Операция Бабушка»</a:t>
            </a:r>
          </a:p>
        </p:txBody>
      </p:sp>
      <p:sp>
        <p:nvSpPr>
          <p:cNvPr id="9" name="Скругленный прямоугольник 8">
            <a:hlinkClick r:id="rId4"/>
          </p:cNvPr>
          <p:cNvSpPr/>
          <p:nvPr/>
        </p:nvSpPr>
        <p:spPr>
          <a:xfrm>
            <a:off x="6534151" y="4751819"/>
            <a:ext cx="2562224" cy="6603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Благодарность </a:t>
            </a:r>
            <a:r>
              <a:rPr lang="ru-RU" sz="1600" dirty="0"/>
              <a:t>от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БФ </a:t>
            </a:r>
            <a:r>
              <a:rPr lang="ru-RU" sz="1600" dirty="0"/>
              <a:t>«Операция Бабушка»</a:t>
            </a:r>
          </a:p>
        </p:txBody>
      </p:sp>
      <p:sp>
        <p:nvSpPr>
          <p:cNvPr id="10" name="Скругленный прямоугольник 9">
            <a:hlinkClick r:id="rId5"/>
          </p:cNvPr>
          <p:cNvSpPr/>
          <p:nvPr/>
        </p:nvSpPr>
        <p:spPr>
          <a:xfrm>
            <a:off x="6534151" y="5513819"/>
            <a:ext cx="2562224" cy="6603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Благодарность </a:t>
            </a:r>
            <a:r>
              <a:rPr lang="ru-RU" sz="1600" dirty="0"/>
              <a:t>от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БФ </a:t>
            </a:r>
            <a:r>
              <a:rPr lang="ru-RU" sz="1600" dirty="0"/>
              <a:t>«Операция Бабушка»</a:t>
            </a:r>
          </a:p>
        </p:txBody>
      </p:sp>
      <p:sp>
        <p:nvSpPr>
          <p:cNvPr id="11" name="Скругленный прямоугольник 10">
            <a:hlinkClick r:id="rId6"/>
          </p:cNvPr>
          <p:cNvSpPr/>
          <p:nvPr/>
        </p:nvSpPr>
        <p:spPr>
          <a:xfrm>
            <a:off x="9232308" y="3989819"/>
            <a:ext cx="2562224" cy="6603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Благодарность </a:t>
            </a:r>
            <a:r>
              <a:rPr lang="ru-RU" sz="1600" dirty="0"/>
              <a:t>от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БФ </a:t>
            </a:r>
            <a:r>
              <a:rPr lang="ru-RU" sz="1600" dirty="0"/>
              <a:t>«Операция Бабушка»</a:t>
            </a:r>
          </a:p>
        </p:txBody>
      </p:sp>
      <p:sp>
        <p:nvSpPr>
          <p:cNvPr id="12" name="Скругленный прямоугольник 11">
            <a:hlinkClick r:id="rId7"/>
          </p:cNvPr>
          <p:cNvSpPr/>
          <p:nvPr/>
        </p:nvSpPr>
        <p:spPr>
          <a:xfrm>
            <a:off x="9232308" y="4751819"/>
            <a:ext cx="2562224" cy="6603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Благодарность </a:t>
            </a:r>
            <a:r>
              <a:rPr lang="ru-RU" sz="1600" dirty="0"/>
              <a:t>от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БФ </a:t>
            </a:r>
            <a:r>
              <a:rPr lang="ru-RU" sz="1600" dirty="0"/>
              <a:t>«Операция Бабушка»</a:t>
            </a:r>
          </a:p>
        </p:txBody>
      </p:sp>
    </p:spTree>
    <p:extLst>
      <p:ext uri="{BB962C8B-B14F-4D97-AF65-F5344CB8AC3E}">
        <p14:creationId xmlns:p14="http://schemas.microsoft.com/office/powerpoint/2010/main" val="125428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600" y="3022600"/>
            <a:ext cx="4876800" cy="36576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022600"/>
            <a:ext cx="4876800" cy="3657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467" y="298450"/>
            <a:ext cx="5715000" cy="2571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60"/>
          <a:stretch/>
        </p:blipFill>
        <p:spPr>
          <a:xfrm>
            <a:off x="852574" y="298450"/>
            <a:ext cx="4820093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96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3800" y="3759200"/>
            <a:ext cx="4787900" cy="27370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Одной из новогодних благотворительных акций школы стали "Добрые письма", которые наши ученики </a:t>
            </a:r>
            <a:r>
              <a:rPr lang="ru-RU" dirty="0" smtClean="0"/>
              <a:t>пишут </a:t>
            </a:r>
            <a:r>
              <a:rPr lang="ru-RU" dirty="0"/>
              <a:t>для ребят, встречающих Новый год в </a:t>
            </a:r>
            <a:r>
              <a:rPr lang="ru-RU" dirty="0" smtClean="0"/>
              <a:t>больницах. Мы </a:t>
            </a:r>
            <a:r>
              <a:rPr lang="ru-RU" dirty="0"/>
              <a:t>с большой радостью </a:t>
            </a:r>
            <a:r>
              <a:rPr lang="ru-RU" dirty="0" smtClean="0"/>
              <a:t>передаем их </a:t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две московские детские больницы! "Каждый может стать волшебником"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- </a:t>
            </a:r>
            <a:r>
              <a:rPr lang="ru-RU" dirty="0"/>
              <a:t>это наш новогодний девиз, которому мы стараемся соответствовать!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292100"/>
            <a:ext cx="4622800" cy="34671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425" y="292100"/>
            <a:ext cx="5905500" cy="31557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425" y="3759200"/>
            <a:ext cx="3416300" cy="2562225"/>
          </a:xfrm>
          <a:prstGeom prst="rect">
            <a:avLst/>
          </a:prstGeom>
        </p:spPr>
      </p:pic>
      <p:sp>
        <p:nvSpPr>
          <p:cNvPr id="8" name="Скругленный прямоугольник 7">
            <a:hlinkClick r:id="rId5"/>
          </p:cNvPr>
          <p:cNvSpPr/>
          <p:nvPr/>
        </p:nvSpPr>
        <p:spPr>
          <a:xfrm>
            <a:off x="9905999" y="5276849"/>
            <a:ext cx="1933575" cy="9779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Благодарность от ГБУЗ "ДГКБ СВ. ВЛАДИМИРА ДЗМ"</a:t>
            </a:r>
          </a:p>
        </p:txBody>
      </p:sp>
      <p:sp>
        <p:nvSpPr>
          <p:cNvPr id="9" name="Скругленный прямоугольник 8">
            <a:hlinkClick r:id="rId6"/>
          </p:cNvPr>
          <p:cNvSpPr/>
          <p:nvPr/>
        </p:nvSpPr>
        <p:spPr>
          <a:xfrm>
            <a:off x="9905998" y="4178389"/>
            <a:ext cx="1933575" cy="1006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Благодарность от Детской больницы №9 им. Г.Н. Сперанского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50701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3625" y="4781550"/>
            <a:ext cx="9994900" cy="193357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Ученики школы приняли участие в благотворительной акции </a:t>
            </a:r>
            <a:r>
              <a:rPr lang="ru-RU" dirty="0">
                <a:hlinkClick r:id="rId2"/>
              </a:rPr>
              <a:t>#</a:t>
            </a:r>
            <a:r>
              <a:rPr lang="ru-RU" dirty="0" smtClean="0">
                <a:hlinkClick r:id="rId2"/>
              </a:rPr>
              <a:t>МЫВМЕСТЕ</a:t>
            </a:r>
            <a:r>
              <a:rPr lang="ru-RU" dirty="0" smtClean="0"/>
              <a:t>. </a:t>
            </a:r>
            <a:br>
              <a:rPr lang="ru-RU" dirty="0" smtClean="0"/>
            </a:br>
            <a:r>
              <a:rPr lang="ru-RU" dirty="0" smtClean="0"/>
              <a:t>Ребята </a:t>
            </a:r>
            <a:r>
              <a:rPr lang="ru-RU" dirty="0"/>
              <a:t>собрали вещи, предметы первой необходимости и продукты для эвакуированных жителей Курской области. 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449" y="552449"/>
            <a:ext cx="5245101" cy="39338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552449"/>
            <a:ext cx="5245101" cy="393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58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2050" y="4410076"/>
            <a:ext cx="6429375" cy="214312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Ребята с радостью участвуют в экологических акциях, собирают крышечки, батарейки и макулатуру, а также в акции «Покорми птиц зимой»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662" y="207433"/>
            <a:ext cx="3624263" cy="64431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24" y="276225"/>
            <a:ext cx="7212138" cy="341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44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432A30"/>
      </a:dk2>
      <a:lt2>
        <a:srgbClr val="F2F2F0"/>
      </a:lt2>
      <a:accent1>
        <a:srgbClr val="836C9F"/>
      </a:accent1>
      <a:accent2>
        <a:srgbClr val="BDAB56"/>
      </a:accent2>
      <a:accent3>
        <a:srgbClr val="B0565D"/>
      </a:accent3>
      <a:accent4>
        <a:srgbClr val="55B1BC"/>
      </a:accent4>
      <a:accent5>
        <a:srgbClr val="4D925F"/>
      </a:accent5>
      <a:accent6>
        <a:srgbClr val="E08C4A"/>
      </a:accent6>
      <a:hlink>
        <a:srgbClr val="55B1BC"/>
      </a:hlink>
      <a:folHlink>
        <a:srgbClr val="836C9F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9270AA94-2367-4B1E-B579-26147B222B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129</TotalTime>
  <Words>313</Words>
  <Application>Microsoft Office PowerPoint</Application>
  <PresentationFormat>Широкоэкранный</PresentationFormat>
  <Paragraphs>31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Franklin Gothic Book</vt:lpstr>
      <vt:lpstr>Crop</vt:lpstr>
      <vt:lpstr>Волонтерский отряд  "Открытые сердца" ГБОУ Школа № 2104 на Таганке</vt:lpstr>
      <vt:lpstr>Презентация PowerPoint</vt:lpstr>
      <vt:lpstr>Крупные ежегодные мероприятия</vt:lpstr>
      <vt:lpstr>Презентация PowerPoint</vt:lpstr>
      <vt:lpstr>Крупные ежегодные мероприятия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Волонтерский отряд  "Открытые сердца" ГБОУ Школа № 2104 на Таганке</dc:title>
  <dc:creator>Вика</dc:creator>
  <cp:lastModifiedBy>Вика</cp:lastModifiedBy>
  <cp:revision>9</cp:revision>
  <dcterms:created xsi:type="dcterms:W3CDTF">2025-05-17T09:41:43Z</dcterms:created>
  <dcterms:modified xsi:type="dcterms:W3CDTF">2025-05-17T11:50:45Z</dcterms:modified>
</cp:coreProperties>
</file>