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6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6" r:id="rId24"/>
    <p:sldId id="287" r:id="rId25"/>
    <p:sldId id="288" r:id="rId26"/>
    <p:sldId id="289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90" r:id="rId35"/>
    <p:sldId id="292" r:id="rId36"/>
    <p:sldId id="296" r:id="rId37"/>
    <p:sldId id="293" r:id="rId38"/>
    <p:sldId id="294" r:id="rId39"/>
    <p:sldId id="295" r:id="rId40"/>
    <p:sldId id="297" r:id="rId41"/>
    <p:sldId id="298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4" autoAdjust="0"/>
    <p:restoredTop sz="94660"/>
  </p:normalViewPr>
  <p:slideViewPr>
    <p:cSldViewPr snapToGrid="0">
      <p:cViewPr varScale="1">
        <p:scale>
          <a:sx n="72" d="100"/>
          <a:sy n="72" d="100"/>
        </p:scale>
        <p:origin x="534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6873" y="802298"/>
            <a:ext cx="11204389" cy="2541431"/>
          </a:xfrm>
        </p:spPr>
        <p:txBody>
          <a:bodyPr vert="horz" lIns="91440" tIns="45720" rIns="91440" bIns="0" rtlCol="0" anchor="b">
            <a:noAutofit/>
          </a:bodyPr>
          <a:lstStyle/>
          <a:p>
            <a:r>
              <a:rPr lang="ru-RU" sz="6000" i="1" dirty="0">
                <a:solidFill>
                  <a:schemeClr val="accent3">
                    <a:lumMod val="75000"/>
                  </a:schemeClr>
                </a:solidFill>
              </a:rPr>
              <a:t>"Каргополь-2 - территория </a:t>
            </a:r>
            <a:r>
              <a:rPr lang="ru-RU" sz="6000" i="1" dirty="0" err="1">
                <a:solidFill>
                  <a:schemeClr val="accent3">
                    <a:lumMod val="75000"/>
                  </a:schemeClr>
                </a:solidFill>
              </a:rPr>
              <a:t>счастливогодетства</a:t>
            </a:r>
            <a:r>
              <a:rPr lang="ru-RU" sz="6000" i="1" dirty="0">
                <a:solidFill>
                  <a:schemeClr val="accent3">
                    <a:lumMod val="75000"/>
                  </a:schemeClr>
                </a:solidFill>
              </a:rPr>
              <a:t>"</a:t>
            </a:r>
            <a:endParaRPr lang="en-US" sz="6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32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4A6CDC-BF69-47A8-8AE6-B0A9A09D9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881" y="6167274"/>
            <a:ext cx="9603275" cy="1049235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highlight>
                  <a:srgbClr val="FF0000"/>
                </a:highlight>
              </a:rPr>
              <a:t>Качели 2-х местные</a:t>
            </a:r>
            <a:r>
              <a:rPr lang="ru-RU" dirty="0"/>
              <a:t> </a:t>
            </a:r>
          </a:p>
        </p:txBody>
      </p:sp>
      <p:pic>
        <p:nvPicPr>
          <p:cNvPr id="8" name="Рисунок 8" descr="Изображение выглядит как земля, внешний, забор, игровая площад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CF447186-F4DE-41BC-8725-960F556A85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4883" y="-457172"/>
            <a:ext cx="9891684" cy="667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1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1E1ED2-767A-47BD-8687-A6B0230B0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0070" y="6239161"/>
            <a:ext cx="9603275" cy="1049235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highlight>
                  <a:srgbClr val="FF0000"/>
                </a:highlight>
              </a:rPr>
              <a:t>Качалка-балансир</a:t>
            </a:r>
          </a:p>
        </p:txBody>
      </p:sp>
      <p:pic>
        <p:nvPicPr>
          <p:cNvPr id="4" name="Рисунок 4" descr="Изображение выглядит как земля, внешний, скамейка, сид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51E3F238-86C0-4B07-B911-CC5854DB44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6092" y="-83362"/>
            <a:ext cx="10164853" cy="632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064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3B52BE-D84C-4F8B-A6FF-503EE712D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9428" y="6282293"/>
            <a:ext cx="9603275" cy="1049235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highlight>
                  <a:srgbClr val="FF0000"/>
                </a:highlight>
              </a:rPr>
              <a:t>Качели 2-х местные</a:t>
            </a:r>
          </a:p>
        </p:txBody>
      </p:sp>
      <p:pic>
        <p:nvPicPr>
          <p:cNvPr id="4" name="Рисунок 4" descr="Изображение выглядит как внешний, земля, забор, небо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DD45B65B-68B5-4AC5-B744-EEC6E116C1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7727" y="-83363"/>
            <a:ext cx="6512977" cy="6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853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FE9B93-F177-4FBA-9C8D-5100F1619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9088" y="6267915"/>
            <a:ext cx="9603275" cy="1049235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highlight>
                  <a:srgbClr val="FF0000"/>
                </a:highlight>
              </a:rPr>
              <a:t>Мотоцикл </a:t>
            </a:r>
          </a:p>
        </p:txBody>
      </p:sp>
      <p:pic>
        <p:nvPicPr>
          <p:cNvPr id="4" name="Рисунок 4" descr="Изображение выглядит как внешний, земля, забор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97CC5A0F-6536-44D5-B4F3-6D7A570BDD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4961" y="2902"/>
            <a:ext cx="8856512" cy="615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41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0EB128-564D-429B-BFB2-6F6CEC56E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730" y="6267915"/>
            <a:ext cx="9603275" cy="1049235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highlight>
                  <a:srgbClr val="FF0000"/>
                </a:highlight>
              </a:rPr>
              <a:t>песочница</a:t>
            </a:r>
          </a:p>
        </p:txBody>
      </p:sp>
      <p:pic>
        <p:nvPicPr>
          <p:cNvPr id="4" name="Рисунок 4" descr="Изображение выглядит как земля, внешний, забор, птиц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F12FC8F2-9C02-4F39-95A9-83EFF87228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3640" y="2902"/>
            <a:ext cx="9676022" cy="611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0582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B2491-B2F9-4E4F-A2A6-B92D538FE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2296" y="6267915"/>
            <a:ext cx="9603275" cy="1049235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highlight>
                  <a:srgbClr val="FF0000"/>
                </a:highlight>
              </a:rPr>
              <a:t>радуга</a:t>
            </a:r>
          </a:p>
        </p:txBody>
      </p:sp>
      <p:pic>
        <p:nvPicPr>
          <p:cNvPr id="4" name="Рисунок 4" descr="Изображение выглядит как земля, внешний, здание, забор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3B98E425-33BC-41BF-AD95-2CB62FD911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8017" y="2902"/>
            <a:ext cx="9791041" cy="615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61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2ED8D3-DE7E-4154-A82C-0197CCEA6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1088" y="6253538"/>
            <a:ext cx="9603275" cy="1049235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highlight>
                  <a:srgbClr val="FF0000"/>
                </a:highlight>
              </a:rPr>
              <a:t>машина</a:t>
            </a:r>
          </a:p>
        </p:txBody>
      </p:sp>
      <p:pic>
        <p:nvPicPr>
          <p:cNvPr id="4" name="Рисунок 4" descr="Изображение выглядит как земля, внешний, сидит, си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5BC2C615-780C-4230-80FC-2902026DD9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5488" y="-198382"/>
            <a:ext cx="9992323" cy="635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236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9CECD6-485C-4186-B908-A4D69CD42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1277" y="6239161"/>
            <a:ext cx="9603275" cy="1049235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highlight>
                  <a:srgbClr val="FF0000"/>
                </a:highlight>
              </a:rPr>
              <a:t>Игровой комплекс </a:t>
            </a:r>
          </a:p>
        </p:txBody>
      </p:sp>
      <p:pic>
        <p:nvPicPr>
          <p:cNvPr id="4" name="Рисунок 4" descr="Изображение выглядит как внешний, дерево, земля, забор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BFF393D8-6F64-4574-A496-86329A2457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4446" y="2902"/>
            <a:ext cx="7389995" cy="613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170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C79C1E-9396-4CF8-A945-DED9A4B56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2410" y="6253538"/>
            <a:ext cx="9603275" cy="1049235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highlight>
                  <a:srgbClr val="FF0000"/>
                </a:highlight>
              </a:rPr>
              <a:t>Качели 2-х местные</a:t>
            </a:r>
          </a:p>
        </p:txBody>
      </p:sp>
      <p:pic>
        <p:nvPicPr>
          <p:cNvPr id="4" name="Рисунок 4" descr="Изображение выглядит как забор, земля, внешний, здание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ED220F87-3F11-4B0D-9F6D-D470465A24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6129" y="2902"/>
            <a:ext cx="9819796" cy="616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9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D3C795-9083-43F8-99FB-92A9C26F1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9202" y="6224783"/>
            <a:ext cx="9603275" cy="1049235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highlight>
                  <a:srgbClr val="FF0000"/>
                </a:highlight>
              </a:rPr>
              <a:t>скамья</a:t>
            </a:r>
          </a:p>
        </p:txBody>
      </p:sp>
      <p:pic>
        <p:nvPicPr>
          <p:cNvPr id="4" name="Рисунок 4" descr="Изображение выглядит как земля, внеш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C0BF68A7-48CE-4C49-89D0-83CD24BB13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4204" y="-54608"/>
            <a:ext cx="10193609" cy="619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51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860F53-C835-4312-AAD6-79283E3B5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6560" y="545727"/>
            <a:ext cx="9603275" cy="104923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 algn="just">
              <a:lnSpc>
                <a:spcPct val="120000"/>
              </a:lnSpc>
              <a:spcBef>
                <a:spcPts val="1000"/>
              </a:spcBef>
              <a:buFont typeface="Arial"/>
              <a:buChar char="•"/>
            </a:pPr>
            <a:r>
              <a:rPr lang="ru-RU" sz="2000" b="1" dirty="0"/>
              <a:t>Цель:</a:t>
            </a:r>
            <a:endParaRPr lang="ru-RU" sz="2000" dirty="0"/>
          </a:p>
          <a:p>
            <a:r>
              <a:rPr lang="ru-RU" sz="1800" dirty="0"/>
              <a:t>Реконструировать детскую площадку в </a:t>
            </a:r>
            <a:r>
              <a:rPr lang="ru-RU" sz="1800" dirty="0" err="1"/>
              <a:t>мкр</a:t>
            </a:r>
            <a:r>
              <a:rPr lang="ru-RU" sz="1800" dirty="0"/>
              <a:t>. Каргополь-2 придомовой территории по </a:t>
            </a:r>
            <a:r>
              <a:rPr lang="ru-RU" sz="1800" dirty="0" err="1"/>
              <a:t>ул.Гарарина</a:t>
            </a:r>
            <a:r>
              <a:rPr lang="ru-RU" sz="1800" dirty="0"/>
              <a:t>, до 28 июня 2022 года.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BE7A06-DA21-4C36-B7A0-ABED67F31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7022" y="2347036"/>
            <a:ext cx="9603275" cy="3450613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endParaRPr lang="ru-RU" dirty="0"/>
          </a:p>
          <a:p>
            <a:pPr algn="just"/>
            <a:r>
              <a:rPr lang="ru-RU" sz="1600" b="1" dirty="0"/>
              <a:t>Задачи:</a:t>
            </a:r>
            <a:endParaRPr lang="ru-RU" sz="1600" dirty="0"/>
          </a:p>
          <a:p>
            <a:pPr algn="just"/>
            <a:r>
              <a:rPr lang="ru-RU" sz="1600" dirty="0"/>
              <a:t>-Привлечь внимание общественности к возникшей проблеме.</a:t>
            </a:r>
          </a:p>
          <a:p>
            <a:pPr algn="just"/>
            <a:r>
              <a:rPr lang="ru-RU" sz="1600" dirty="0"/>
              <a:t>-Изучить ГОСТы и нормативные документы СанПиНа, СНиПа по современным требованиям к оборудованию игровых площадок.</a:t>
            </a:r>
          </a:p>
          <a:p>
            <a:pPr algn="just"/>
            <a:r>
              <a:rPr lang="ru-RU" sz="1600" b="1" dirty="0"/>
              <a:t>-</a:t>
            </a:r>
            <a:r>
              <a:rPr lang="ru-RU" sz="1600" dirty="0"/>
              <a:t>Очистить территорию детской площадки.</a:t>
            </a:r>
          </a:p>
          <a:p>
            <a:pPr algn="just"/>
            <a:r>
              <a:rPr lang="ru-RU" sz="1600" b="1" dirty="0"/>
              <a:t>-</a:t>
            </a:r>
            <a:r>
              <a:rPr lang="ru-RU" sz="1600" dirty="0"/>
              <a:t>Заменить все старые элементы детской площадки, на новые, более современные.</a:t>
            </a:r>
          </a:p>
          <a:p>
            <a:pPr algn="just"/>
            <a:r>
              <a:rPr lang="ru-RU" sz="1600" b="1" dirty="0"/>
              <a:t>-</a:t>
            </a:r>
            <a:r>
              <a:rPr lang="ru-RU" sz="1600" dirty="0"/>
              <a:t>Создать полноценную зону для отдыха жителей мкр. Каргополя-2.</a:t>
            </a:r>
          </a:p>
          <a:p>
            <a:pPr algn="just"/>
            <a:r>
              <a:rPr lang="ru-RU" sz="1600" dirty="0"/>
              <a:t>-Благоустройство детской площадки.</a:t>
            </a:r>
          </a:p>
          <a:p>
            <a:pPr algn="just"/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8533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7487E8-B930-42C3-A59D-878BEF31F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8598" y="6267915"/>
            <a:ext cx="9603275" cy="1049235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highlight>
                  <a:srgbClr val="FF0000"/>
                </a:highlight>
              </a:rPr>
              <a:t>скамья</a:t>
            </a:r>
          </a:p>
        </p:txBody>
      </p:sp>
      <p:pic>
        <p:nvPicPr>
          <p:cNvPr id="4" name="Рисунок 4" descr="Изображение выглядит как внешний, земля, скамейка, сид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B6AF4AB4-6106-4AAF-BD54-0FD662F625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9261" y="2902"/>
            <a:ext cx="10092967" cy="616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93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3E58CE-490F-40F8-B5E6-B34850CD0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sz="4000" b="1" dirty="0">
                <a:solidFill>
                  <a:srgbClr val="FF0000"/>
                </a:solidFill>
              </a:rPr>
              <a:t>Было предложено...</a:t>
            </a:r>
            <a:endParaRPr lang="ru-RU" sz="4000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17" name="Объект 16">
            <a:extLst>
              <a:ext uri="{FF2B5EF4-FFF2-40B4-BE49-F238E27FC236}">
                <a16:creationId xmlns:a16="http://schemas.microsoft.com/office/drawing/2014/main" id="{F2EA2882-0758-4CE8-B8FA-7BE9482245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ru-RU" sz="2800" dirty="0"/>
              <a:t>-Реконструкция детской площадки...</a:t>
            </a:r>
          </a:p>
          <a:p>
            <a:pPr algn="just">
              <a:buNone/>
            </a:pPr>
            <a:r>
              <a:rPr lang="ru-RU" sz="2800" dirty="0"/>
              <a:t>-Реконструкция бывшего "Дома офицеров", приведение его в прежний вид...</a:t>
            </a:r>
          </a:p>
          <a:p>
            <a:pPr algn="just">
              <a:buNone/>
            </a:pPr>
            <a:r>
              <a:rPr lang="ru-RU" sz="2800" dirty="0"/>
              <a:t>-Благоустройство пляжа на озере...</a:t>
            </a:r>
          </a:p>
          <a:p>
            <a:pPr marL="0" indent="0">
              <a:buNone/>
            </a:pP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191956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770446-009D-4267-8241-51037FD78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824" y="718255"/>
            <a:ext cx="9603275" cy="1049235"/>
          </a:xfrm>
        </p:spPr>
        <p:txBody>
          <a:bodyPr>
            <a:normAutofit fontScale="90000"/>
          </a:bodyPr>
          <a:lstStyle/>
          <a:p>
            <a:pPr algn="just"/>
            <a:r>
              <a:rPr lang="ru-RU" dirty="0">
                <a:solidFill>
                  <a:srgbClr val="FF0000"/>
                </a:solidFill>
              </a:rPr>
              <a:t>Всего проголосовало 676 человек (мкр. Каргополь-2 и город Няндома). Итоги такие...</a:t>
            </a:r>
            <a:endParaRPr lang="ru-RU" dirty="0"/>
          </a:p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25291F-0EB8-4F20-BC79-0C307EF35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0937" y="2015732"/>
            <a:ext cx="9603275" cy="3450613"/>
          </a:xfrm>
        </p:spPr>
        <p:txBody>
          <a:bodyPr/>
          <a:lstStyle/>
          <a:p>
            <a:pPr algn="just"/>
            <a:r>
              <a:rPr lang="ru-RU" sz="3200" dirty="0"/>
              <a:t>-322 проголосовало за детскую площадку.</a:t>
            </a:r>
          </a:p>
          <a:p>
            <a:pPr algn="just"/>
            <a:r>
              <a:rPr lang="ru-RU" sz="3200" dirty="0"/>
              <a:t>-79 за пляж.</a:t>
            </a:r>
          </a:p>
          <a:p>
            <a:pPr algn="just"/>
            <a:r>
              <a:rPr lang="ru-RU" sz="3200" dirty="0"/>
              <a:t>-275 за дом офицеров.</a:t>
            </a:r>
          </a:p>
          <a:p>
            <a:pPr algn="just"/>
            <a:r>
              <a:rPr lang="ru-RU" sz="3200" dirty="0"/>
              <a:t>-141 комментарий.</a:t>
            </a: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4994934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8BCB4B-9818-4A10-B65F-11F7AD39D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4" descr="Изображение выглядит как LEGO, игрушка, стол, небо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24473F9C-92CD-4873-9227-E8CF084C54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14756" y="-541421"/>
            <a:ext cx="14578702" cy="763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80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FD75C5-A80E-453F-9612-3124F1A94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4" descr="Изображение выглядит как LEGO, игруш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A7891674-945B-4F43-8D94-BACDE0B929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76702" y="-1679249"/>
            <a:ext cx="13859835" cy="782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0316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F10B9F-273F-4AFF-BCC9-60585E2C8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4" descr="Изображение выглядит как текс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D49F1311-C29E-4ED5-A265-AFCD359C1A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09084" y="-1012517"/>
            <a:ext cx="14363041" cy="808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098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C009FD-CBBA-4F05-9F98-31B36A32B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C1A7CF5E-E644-48D7-A40A-DA7BC216A6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97273" y="0"/>
            <a:ext cx="14348665" cy="700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377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7E29A9-39FA-4899-A27F-2F2F8B465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4" descr="Изображение выглядит как небо, внешний, летит, воздушный зме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B2A33F62-73EB-4C19-BEA8-9CBF88E9D1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68441"/>
            <a:ext cx="12267794" cy="722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686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B2CA37-4D85-46D2-918C-EE1B5789E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77696ABB-063D-4AC7-B8E2-0DDB4E7720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7570" y="-180474"/>
            <a:ext cx="12249570" cy="724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387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65F85E-D938-4BAB-992F-A74A89D56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4" descr="Изображение выглядит как скамейка, забор, внешний, сиди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9C12CE46-8606-493B-9A7D-95B6DD4431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5185" y="-96253"/>
            <a:ext cx="12192061" cy="708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07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77FB68-0ABD-4D3A-9C8C-CD33E8980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Глава 1. Актуальность проекта.</a:t>
            </a:r>
            <a:endParaRPr lang="ru-RU" dirty="0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0741361B-2C8F-4DD6-8520-90EE97AA40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6108" y="2021848"/>
            <a:ext cx="5894762" cy="530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2329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94E7F6-F769-4CCA-AEC8-DAAFB83F0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4" descr="Изображение выглядит как металлоизделия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63C1CB15-75E6-447F-8DBA-FF3CDF1CE8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6325" y="-144378"/>
            <a:ext cx="12278325" cy="718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249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13386E-E282-4E9F-B2DA-A997814C2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8" descr="Изображение выглядит как небо, цветной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C1A51B29-C304-4397-8771-FFF0BAB942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00800" y="-120315"/>
            <a:ext cx="13112212" cy="713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8992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2BCA99-C56E-42E5-BFF1-D50D20FB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C5C58038-F1B8-4E20-BC26-50433007B5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43814" y="-144379"/>
            <a:ext cx="14104250" cy="714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534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DAE05D-5BD5-4D7C-BD86-820E86C02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4" descr="Изображение выглядит как коробк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DE35BD96-9CC8-46A2-965D-27E2BB2F70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41027" y="-120316"/>
            <a:ext cx="12939684" cy="709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0472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33BB0C-DD19-4FA7-BEDB-D6F1DECA2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4" descr="Изображение выглядит как грузовик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40DA460D-92A2-4CFC-B00E-64B6D54B56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17825" y="-96252"/>
            <a:ext cx="13576135" cy="708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913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191" y="298838"/>
            <a:ext cx="11402535" cy="832130"/>
          </a:xfrm>
        </p:spPr>
        <p:txBody>
          <a:bodyPr>
            <a:normAutofit fontScale="90000"/>
          </a:bodyPr>
          <a:lstStyle/>
          <a:p>
            <a:r>
              <a:rPr lang="ru-RU" dirty="0"/>
              <a:t>Что было предпринято чтобы дать детям хоть немного поиграть на Д</a:t>
            </a:r>
            <a:r>
              <a:rPr lang="en-US" dirty="0"/>
              <a:t>/</a:t>
            </a:r>
            <a:r>
              <a:rPr lang="ru-RU" dirty="0"/>
              <a:t>пл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360" y="1140545"/>
            <a:ext cx="9302555" cy="5860471"/>
          </a:xfrm>
        </p:spPr>
      </p:pic>
    </p:spTree>
    <p:extLst>
      <p:ext uri="{BB962C8B-B14F-4D97-AF65-F5344CB8AC3E}">
        <p14:creationId xmlns:p14="http://schemas.microsoft.com/office/powerpoint/2010/main" val="42067375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1868" y="0"/>
            <a:ext cx="10768264" cy="1263316"/>
          </a:xfrm>
        </p:spPr>
        <p:txBody>
          <a:bodyPr>
            <a:normAutofit/>
          </a:bodyPr>
          <a:lstStyle/>
          <a:p>
            <a:r>
              <a:rPr lang="ru-RU" sz="2800" dirty="0"/>
              <a:t>Совместно с управляющей компанией ООО«ЭГИДА» была закуплена краска. Волонтёрский отряд решили обновить старый вид площадки самыми разными цветами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20" y="1147575"/>
            <a:ext cx="10750712" cy="5710425"/>
          </a:xfrm>
        </p:spPr>
      </p:pic>
    </p:spTree>
    <p:extLst>
      <p:ext uri="{BB962C8B-B14F-4D97-AF65-F5344CB8AC3E}">
        <p14:creationId xmlns:p14="http://schemas.microsoft.com/office/powerpoint/2010/main" val="16360354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24" y="0"/>
            <a:ext cx="11710969" cy="1529607"/>
          </a:xfrm>
        </p:spPr>
        <p:txBody>
          <a:bodyPr>
            <a:normAutofit fontScale="90000"/>
          </a:bodyPr>
          <a:lstStyle/>
          <a:p>
            <a:r>
              <a:rPr lang="ru-RU" dirty="0"/>
              <a:t>Не смотря что детская площадка заиграла яркими цветами, реконструкция необходима, потому что безопасность не соблюдена, в </a:t>
            </a:r>
            <a:r>
              <a:rPr lang="ru-RU" dirty="0" err="1"/>
              <a:t>любойМОМЕНТ</a:t>
            </a:r>
            <a:r>
              <a:rPr lang="ru-RU" dirty="0"/>
              <a:t> элемент может обломится и ребенок пострадает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74" y="1585786"/>
            <a:ext cx="9926051" cy="5272214"/>
          </a:xfrm>
        </p:spPr>
      </p:pic>
    </p:spTree>
    <p:extLst>
      <p:ext uri="{BB962C8B-B14F-4D97-AF65-F5344CB8AC3E}">
        <p14:creationId xmlns:p14="http://schemas.microsoft.com/office/powerpoint/2010/main" val="16056798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21" y="-204537"/>
            <a:ext cx="12548937" cy="7181650"/>
          </a:xfrm>
        </p:spPr>
      </p:pic>
    </p:spTree>
    <p:extLst>
      <p:ext uri="{BB962C8B-B14F-4D97-AF65-F5344CB8AC3E}">
        <p14:creationId xmlns:p14="http://schemas.microsoft.com/office/powerpoint/2010/main" val="30393110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247" y="-1"/>
            <a:ext cx="8267563" cy="6820041"/>
          </a:xfrm>
        </p:spPr>
      </p:pic>
    </p:spTree>
    <p:extLst>
      <p:ext uri="{BB962C8B-B14F-4D97-AF65-F5344CB8AC3E}">
        <p14:creationId xmlns:p14="http://schemas.microsoft.com/office/powerpoint/2010/main" val="1147781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936E85-3240-467D-82D3-412B5F54B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Глава 1. Актуальность проекта.</a:t>
            </a:r>
            <a:endParaRPr lang="ru-RU" dirty="0"/>
          </a:p>
        </p:txBody>
      </p:sp>
      <p:pic>
        <p:nvPicPr>
          <p:cNvPr id="4" name="Рисунок 4" descr="Изображение выглядит как игрушка, LEGO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1E99D9D9-8B1A-4B6E-8194-892AA2E171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0562" y="1857582"/>
            <a:ext cx="9587158" cy="438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148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179" y="0"/>
            <a:ext cx="7387390" cy="6858000"/>
          </a:xfrm>
        </p:spPr>
      </p:pic>
    </p:spTree>
    <p:extLst>
      <p:ext uri="{BB962C8B-B14F-4D97-AF65-F5344CB8AC3E}">
        <p14:creationId xmlns:p14="http://schemas.microsoft.com/office/powerpoint/2010/main" val="8006056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495" y="-101433"/>
            <a:ext cx="8073189" cy="7022974"/>
          </a:xfrm>
        </p:spPr>
      </p:pic>
    </p:spTree>
    <p:extLst>
      <p:ext uri="{BB962C8B-B14F-4D97-AF65-F5344CB8AC3E}">
        <p14:creationId xmlns:p14="http://schemas.microsoft.com/office/powerpoint/2010/main" val="58813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63C853E-3842-4594-86A9-051FFAF4D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91CDC5-6B61-4116-B3B5-0FF42B6E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5B08984-5BEB-422F-A364-2B41E6A51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8F413B1-54E0-4B16-92AB-1CC5C7D64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4" descr="Изображение выглядит как земля, внешний, дерево, здание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AB436430-001F-4EF7-92BD-C4C7794A2C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-1" b="24998"/>
          <a:stretch/>
        </p:blipFill>
        <p:spPr>
          <a:xfrm>
            <a:off x="-129376" y="-733235"/>
            <a:ext cx="12191675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5633E59-CFCD-4CB3-AB4B-F13B8BA43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5" y="4907589"/>
            <a:ext cx="8295215" cy="1452929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16D7E3-C409-4A08-8115-E7D83C54A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663" y="5255748"/>
            <a:ext cx="6835556" cy="95455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 dirty="0">
                <a:solidFill>
                  <a:srgbClr val="FFFFFE"/>
                </a:solidFill>
              </a:rPr>
              <a:t>Глава 2. Данный вид детской площадки до реализации проекта.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FFB1710-F59A-4B72-91E4-53C2300B7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509" y="5075836"/>
            <a:ext cx="6832499" cy="0"/>
          </a:xfrm>
          <a:prstGeom prst="line">
            <a:avLst/>
          </a:prstGeom>
          <a:ln w="31750">
            <a:solidFill>
              <a:srgbClr val="60BCA3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2778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63C853E-3842-4594-86A9-051FFAF4D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91CDC5-6B61-4116-B3B5-0FF42B6E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5B08984-5BEB-422F-A364-2B41E6A51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8F413B1-54E0-4B16-92AB-1CC5C7D64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4" descr="Изображение выглядит как земля, внешний, здание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0CE73F62-5550-4C27-9AD0-1B37433986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-1" b="24998"/>
          <a:stretch/>
        </p:blipFill>
        <p:spPr>
          <a:xfrm>
            <a:off x="20" y="-560706"/>
            <a:ext cx="12191675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5633E59-CFCD-4CB3-AB4B-F13B8BA43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5" y="4907589"/>
            <a:ext cx="8295215" cy="1452929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C99C22-1F5D-464D-A8F6-521B9599F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0512" y="5241371"/>
            <a:ext cx="6835556" cy="95455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Глава 2. Данный вид детской площадки до реализации проекта.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FFB1710-F59A-4B72-91E4-53C2300B7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509" y="5075836"/>
            <a:ext cx="6832499" cy="0"/>
          </a:xfrm>
          <a:prstGeom prst="line">
            <a:avLst/>
          </a:prstGeom>
          <a:ln w="31750">
            <a:solidFill>
              <a:srgbClr val="6086B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1941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63C853E-3842-4594-86A9-051FFAF4D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91CDC5-6B61-4116-B3B5-0FF42B6E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5B08984-5BEB-422F-A364-2B41E6A51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8F413B1-54E0-4B16-92AB-1CC5C7D64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4" descr="Изображение выглядит как внешний, земля, дерево, здание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73997081-56C5-45D6-843A-D25364C54E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992" r="-1" b="22005"/>
          <a:stretch/>
        </p:blipFill>
        <p:spPr>
          <a:xfrm>
            <a:off x="20" y="-661348"/>
            <a:ext cx="12191675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5633E59-CFCD-4CB3-AB4B-F13B8BA43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5" y="4907589"/>
            <a:ext cx="8295215" cy="1452929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F197D9-2944-473B-A9B5-A72E6BA2B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0512" y="5241371"/>
            <a:ext cx="6835556" cy="95455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 dirty="0">
                <a:solidFill>
                  <a:srgbClr val="FFFFFE"/>
                </a:solidFill>
              </a:rPr>
              <a:t>Глава 2. Данный вид детской площадки до реализации проекта.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FFB1710-F59A-4B72-91E4-53C2300B7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509" y="5075836"/>
            <a:ext cx="6832499" cy="0"/>
          </a:xfrm>
          <a:prstGeom prst="line">
            <a:avLst/>
          </a:prstGeom>
          <a:ln w="31750">
            <a:solidFill>
              <a:srgbClr val="6FA2AE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2518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6187B1-E7CC-4EDC-9642-F1B887A42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7089" y="6267915"/>
            <a:ext cx="9603275" cy="1006103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highlight>
                  <a:srgbClr val="FF0000"/>
                </a:highlight>
              </a:rPr>
              <a:t>песочница</a:t>
            </a:r>
          </a:p>
        </p:txBody>
      </p:sp>
      <p:pic>
        <p:nvPicPr>
          <p:cNvPr id="12" name="Рисунок 12" descr="Изображение выглядит как внешний, земля, пляж, природ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652F0386-9781-4542-A13D-EF351EC4AD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66" y="2902"/>
            <a:ext cx="12307080" cy="618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29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560B36-0520-4A09-A636-226283D7D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5956" y="6224783"/>
            <a:ext cx="9603275" cy="1049235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highlight>
                  <a:srgbClr val="FF0000"/>
                </a:highlight>
              </a:rPr>
              <a:t>карусель</a:t>
            </a:r>
          </a:p>
        </p:txBody>
      </p:sp>
      <p:pic>
        <p:nvPicPr>
          <p:cNvPr id="4" name="Рисунок 4" descr="Изображение выглядит как земля, внешний, забор, металлическ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1296023-E293-43D7-9673-10CA6DBF31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65" y="-514683"/>
            <a:ext cx="12192060" cy="665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60653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TF10001119</Template>
  <TotalTime>99</TotalTime>
  <Words>281</Words>
  <Application>Microsoft Office PowerPoint</Application>
  <PresentationFormat>Широкоэкранный</PresentationFormat>
  <Paragraphs>41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4" baseType="lpstr">
      <vt:lpstr>Arial</vt:lpstr>
      <vt:lpstr>Gill Sans MT</vt:lpstr>
      <vt:lpstr>Gallery</vt:lpstr>
      <vt:lpstr>"Каргополь-2 - территория счастливогодетства"</vt:lpstr>
      <vt:lpstr>Цель: Реконструировать детскую площадку в мкр. Каргополь-2 придомовой территории по ул.Гарарина, до 28 июня 2022 года.</vt:lpstr>
      <vt:lpstr>Глава 1. Актуальность проекта.</vt:lpstr>
      <vt:lpstr>Глава 1. Актуальность проекта.</vt:lpstr>
      <vt:lpstr>Глава 2. Данный вид детской площадки до реализации проекта.</vt:lpstr>
      <vt:lpstr>Глава 2. Данный вид детской площадки до реализации проекта.</vt:lpstr>
      <vt:lpstr>Глава 2. Данный вид детской площадки до реализации проекта.</vt:lpstr>
      <vt:lpstr>песочница</vt:lpstr>
      <vt:lpstr>карусель</vt:lpstr>
      <vt:lpstr>Качели 2-х местные </vt:lpstr>
      <vt:lpstr>Качалка-балансир</vt:lpstr>
      <vt:lpstr>Качели 2-х местные</vt:lpstr>
      <vt:lpstr>Мотоцикл </vt:lpstr>
      <vt:lpstr>песочница</vt:lpstr>
      <vt:lpstr>радуга</vt:lpstr>
      <vt:lpstr>машина</vt:lpstr>
      <vt:lpstr>Игровой комплекс </vt:lpstr>
      <vt:lpstr>Качели 2-х местные</vt:lpstr>
      <vt:lpstr>скамья</vt:lpstr>
      <vt:lpstr>скамья</vt:lpstr>
      <vt:lpstr>Было предложено... </vt:lpstr>
      <vt:lpstr>Всего проголосовало 676 человек (мкр. Каргополь-2 и город Няндома). Итоги такие...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было предпринято чтобы дать детям хоть немного поиграть на Д/пл</vt:lpstr>
      <vt:lpstr>Совместно с управляющей компанией ООО«ЭГИДА» была закуплена краска. Волонтёрский отряд решили обновить старый вид площадки самыми разными цветами</vt:lpstr>
      <vt:lpstr>Не смотря что детская площадка заиграла яркими цветами, реконструкция необходима, потому что безопасность не соблюдена, в любойМОМЕНТ элемент может обломится и ребенок пострадает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 </dc:creator>
  <cp:lastModifiedBy>Анна Губинская</cp:lastModifiedBy>
  <cp:revision>396</cp:revision>
  <dcterms:created xsi:type="dcterms:W3CDTF">2016-01-13T19:04:32Z</dcterms:created>
  <dcterms:modified xsi:type="dcterms:W3CDTF">2020-04-30T19:40:26Z</dcterms:modified>
</cp:coreProperties>
</file>