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  <p:sldMasterId id="2147483696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38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5a31ac2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5a31ac2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2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95a31ac22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95a31ac22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0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5a31ac22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95a31ac22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03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59f89b927_1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959f89b927_1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475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5a31ac22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95a31ac22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22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5a30b73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5a30b73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42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5a30b734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5a30b734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2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959f89b927_11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959f89b927_1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5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959f89b927_11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959f89b927_1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42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959f89b927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2959f89b927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17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ubTitle" idx="1"/>
          </p:nvPr>
        </p:nvSpPr>
        <p:spPr>
          <a:xfrm>
            <a:off x="628700" y="1369210"/>
            <a:ext cx="7886454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7886454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3848553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2"/>
          </p:nvPr>
        </p:nvSpPr>
        <p:spPr>
          <a:xfrm>
            <a:off x="4669987" y="1369210"/>
            <a:ext cx="3848553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subTitle" idx="1"/>
          </p:nvPr>
        </p:nvSpPr>
        <p:spPr>
          <a:xfrm>
            <a:off x="628700" y="273842"/>
            <a:ext cx="7886454" cy="46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body" idx="2"/>
          </p:nvPr>
        </p:nvSpPr>
        <p:spPr>
          <a:xfrm>
            <a:off x="4669987" y="1369210"/>
            <a:ext cx="3848553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3"/>
          </p:nvPr>
        </p:nvSpPr>
        <p:spPr>
          <a:xfrm>
            <a:off x="628700" y="3073985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3848553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2"/>
          </p:nvPr>
        </p:nvSpPr>
        <p:spPr>
          <a:xfrm>
            <a:off x="4669987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3"/>
          </p:nvPr>
        </p:nvSpPr>
        <p:spPr>
          <a:xfrm>
            <a:off x="4669987" y="3073985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2"/>
          </p:nvPr>
        </p:nvSpPr>
        <p:spPr>
          <a:xfrm>
            <a:off x="4669987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3"/>
          </p:nvPr>
        </p:nvSpPr>
        <p:spPr>
          <a:xfrm>
            <a:off x="628700" y="3073985"/>
            <a:ext cx="7886454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7886454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2"/>
          </p:nvPr>
        </p:nvSpPr>
        <p:spPr>
          <a:xfrm>
            <a:off x="628700" y="3073985"/>
            <a:ext cx="7886454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2"/>
          </p:nvPr>
        </p:nvSpPr>
        <p:spPr>
          <a:xfrm>
            <a:off x="4669987" y="1369210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3"/>
          </p:nvPr>
        </p:nvSpPr>
        <p:spPr>
          <a:xfrm>
            <a:off x="628700" y="3073985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4"/>
          </p:nvPr>
        </p:nvSpPr>
        <p:spPr>
          <a:xfrm>
            <a:off x="4669987" y="3073985"/>
            <a:ext cx="3848553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628699" y="1369210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body" idx="2"/>
          </p:nvPr>
        </p:nvSpPr>
        <p:spPr>
          <a:xfrm>
            <a:off x="3294977" y="1369210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3"/>
          </p:nvPr>
        </p:nvSpPr>
        <p:spPr>
          <a:xfrm>
            <a:off x="5961561" y="1369210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4"/>
          </p:nvPr>
        </p:nvSpPr>
        <p:spPr>
          <a:xfrm>
            <a:off x="628699" y="3073985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5"/>
          </p:nvPr>
        </p:nvSpPr>
        <p:spPr>
          <a:xfrm>
            <a:off x="3294977" y="3073985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6"/>
          </p:nvPr>
        </p:nvSpPr>
        <p:spPr>
          <a:xfrm>
            <a:off x="5961561" y="3073985"/>
            <a:ext cx="2539121" cy="15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Char char="•"/>
              <a:defRPr/>
            </a:lvl1pPr>
            <a:lvl2pPr marL="914400" lvl="1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2pPr>
            <a:lvl3pPr marL="1371600" lvl="2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marL="2286000" lvl="4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marL="2743200" lvl="5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1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2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4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217" name="Google Shape;217;p44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7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700" y="273842"/>
            <a:ext cx="7886454" cy="9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700" y="1369210"/>
            <a:ext cx="7886454" cy="326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700" y="4767250"/>
            <a:ext cx="2056974" cy="27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64" y="4767250"/>
            <a:ext cx="3085923" cy="27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870" y="4767250"/>
            <a:ext cx="2056974" cy="27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hyperlink" Target="http://drive.google.com/file/d/1lM-nDvOCRDYjBoO0C9JKytCJ1-3Xo8WA/view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/>
          <p:nvPr/>
        </p:nvSpPr>
        <p:spPr>
          <a:xfrm>
            <a:off x="4192075" y="2303500"/>
            <a:ext cx="4101000" cy="1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ЯКУТСКОЕ ГОРОДСКОЕ ДЕТСКОЕ ОБЩЕСТВЕННОЕ ДВИЖЕНИЕ </a:t>
            </a:r>
            <a:r>
              <a:rPr lang="ru" sz="18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“ЮНЫЙ ГОРОЖАНИН”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0"/>
          <p:cNvSpPr/>
          <p:nvPr/>
        </p:nvSpPr>
        <p:spPr>
          <a:xfrm>
            <a:off x="6966100" y="4837300"/>
            <a:ext cx="1605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г. ЯКУТСК, 1 НОЯБРЯ 2023 г.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5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1197050" y="1169600"/>
            <a:ext cx="2224200" cy="26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9"/>
          <p:cNvSpPr/>
          <p:nvPr/>
        </p:nvSpPr>
        <p:spPr>
          <a:xfrm>
            <a:off x="1439325" y="197750"/>
            <a:ext cx="65229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МЕТОДИЧЕСКАЯ РАБОТА</a:t>
            </a:r>
            <a:endParaRPr sz="1800"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6" name="Google Shape;456;p59"/>
          <p:cNvCxnSpPr/>
          <p:nvPr/>
        </p:nvCxnSpPr>
        <p:spPr>
          <a:xfrm>
            <a:off x="1439335" y="561346"/>
            <a:ext cx="6991500" cy="6300"/>
          </a:xfrm>
          <a:prstGeom prst="straightConnector1">
            <a:avLst/>
          </a:prstGeom>
          <a:noFill/>
          <a:ln w="38100" cap="flat" cmpd="sng">
            <a:solidFill>
              <a:srgbClr val="FFD14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7" name="Google Shape;457;p5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167500" y="119250"/>
            <a:ext cx="891524" cy="104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575" y="119250"/>
            <a:ext cx="1701125" cy="7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9" title="IMG_990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75" y="1165034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9"/>
          <p:cNvSpPr txBox="1"/>
          <p:nvPr/>
        </p:nvSpPr>
        <p:spPr>
          <a:xfrm>
            <a:off x="6062525" y="1961625"/>
            <a:ext cx="26568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КОНСУЛЬТАЦИИ, СЕМИНАРЫ, НЕКОНФЕРЕНЦИИ, СОБРАНИЯ, СОЗДАНИЕ МЕТОДИЧЕСКОГО ОБЪЕДИНЕНИЯ, КУРСЫ ПОВЫШЕНИЯ КВАЛИФИКАЦИИ (ДЛЯ ВОЖАТЫХ, ДЛЯ ПЕДАГОГОВ-ОРГАНИЗАТОРОВ, ДЛЯ СОВЕТНИКОВ ДИРЕКТОРА)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/>
          <p:nvPr/>
        </p:nvSpPr>
        <p:spPr>
          <a:xfrm>
            <a:off x="387249" y="2437525"/>
            <a:ext cx="2880000" cy="1080000"/>
          </a:xfrm>
          <a:prstGeom prst="roundRect">
            <a:avLst>
              <a:gd name="adj" fmla="val 5882"/>
            </a:avLst>
          </a:prstGeom>
          <a:solidFill>
            <a:srgbClr val="E5097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1"/>
          <p:cNvSpPr/>
          <p:nvPr/>
        </p:nvSpPr>
        <p:spPr>
          <a:xfrm>
            <a:off x="413124" y="358223"/>
            <a:ext cx="3240000" cy="1440000"/>
          </a:xfrm>
          <a:prstGeom prst="roundRect">
            <a:avLst>
              <a:gd name="adj" fmla="val 5882"/>
            </a:avLst>
          </a:prstGeom>
          <a:solidFill>
            <a:srgbClr val="00A0E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51"/>
          <p:cNvSpPr/>
          <p:nvPr/>
        </p:nvSpPr>
        <p:spPr>
          <a:xfrm>
            <a:off x="5437075" y="358225"/>
            <a:ext cx="3240000" cy="1440000"/>
          </a:xfrm>
          <a:prstGeom prst="roundRect">
            <a:avLst>
              <a:gd name="adj" fmla="val 5882"/>
            </a:avLst>
          </a:prstGeom>
          <a:solidFill>
            <a:srgbClr val="E5097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51"/>
          <p:cNvSpPr txBox="1"/>
          <p:nvPr/>
        </p:nvSpPr>
        <p:spPr>
          <a:xfrm>
            <a:off x="5437075" y="414475"/>
            <a:ext cx="32400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сохранение, популяризация и </a:t>
            </a:r>
            <a:r>
              <a:rPr lang="ru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распространение знаний</a:t>
            </a: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области воспитания подрастающего поколения и формирования личности с учетом современных, информационных и инновационных технологий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51"/>
          <p:cNvSpPr/>
          <p:nvPr/>
        </p:nvSpPr>
        <p:spPr>
          <a:xfrm>
            <a:off x="5797074" y="2437525"/>
            <a:ext cx="2880000" cy="1080000"/>
          </a:xfrm>
          <a:prstGeom prst="roundRect">
            <a:avLst>
              <a:gd name="adj" fmla="val 5882"/>
            </a:avLst>
          </a:prstGeom>
          <a:solidFill>
            <a:srgbClr val="00A0E3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1"/>
          <p:cNvSpPr/>
          <p:nvPr/>
        </p:nvSpPr>
        <p:spPr>
          <a:xfrm>
            <a:off x="3548400" y="1695975"/>
            <a:ext cx="2047200" cy="19617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1"/>
          <p:cNvSpPr txBox="1"/>
          <p:nvPr/>
        </p:nvSpPr>
        <p:spPr>
          <a:xfrm>
            <a:off x="3431700" y="2020225"/>
            <a:ext cx="2280600" cy="1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создание условий для формирования у детей и подростков гражданской инициативы и оказание содействия в воспитании подрастающего </a:t>
            </a:r>
            <a:endParaRPr sz="11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поколения</a:t>
            </a:r>
            <a:endParaRPr sz="11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51"/>
          <p:cNvSpPr txBox="1"/>
          <p:nvPr/>
        </p:nvSpPr>
        <p:spPr>
          <a:xfrm>
            <a:off x="413050" y="342250"/>
            <a:ext cx="32400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объединение</a:t>
            </a:r>
            <a:r>
              <a:rPr lang="ru" sz="1100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и </a:t>
            </a:r>
            <a:r>
              <a:rPr lang="ru" sz="1100" b="1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координация</a:t>
            </a:r>
            <a:r>
              <a:rPr lang="ru" sz="1100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деятельности детских объединений, клубов по интересам, организаций и лиц, занимающихся </a:t>
            </a:r>
            <a:r>
              <a:rPr lang="ru" sz="1100" b="1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воспитанием</a:t>
            </a:r>
            <a:r>
              <a:rPr lang="ru" sz="1100">
                <a:solidFill>
                  <a:srgbClr val="FCFC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подрастающего поколения или содействующих формированию личности</a:t>
            </a:r>
            <a:endParaRPr sz="1100">
              <a:solidFill>
                <a:srgbClr val="FCFC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51"/>
          <p:cNvSpPr txBox="1"/>
          <p:nvPr/>
        </p:nvSpPr>
        <p:spPr>
          <a:xfrm>
            <a:off x="431500" y="2508475"/>
            <a:ext cx="27915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привлечение   </a:t>
            </a:r>
            <a:r>
              <a:rPr lang="ru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внимания </a:t>
            </a: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общественности, органов местного самоуправления к проблемам детей и молодежи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51"/>
          <p:cNvSpPr txBox="1"/>
          <p:nvPr/>
        </p:nvSpPr>
        <p:spPr>
          <a:xfrm>
            <a:off x="5797075" y="2529625"/>
            <a:ext cx="2880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содействие в становлении </a:t>
            </a:r>
            <a:r>
              <a:rPr lang="ru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гражданской позиции </a:t>
            </a: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подрастающего поколения путем коллективного взаимодействия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51"/>
          <p:cNvSpPr/>
          <p:nvPr/>
        </p:nvSpPr>
        <p:spPr>
          <a:xfrm>
            <a:off x="3151050" y="3945325"/>
            <a:ext cx="2841900" cy="666600"/>
          </a:xfrm>
          <a:prstGeom prst="roundRect">
            <a:avLst>
              <a:gd name="adj" fmla="val 5882"/>
            </a:avLst>
          </a:prstGeom>
          <a:solidFill>
            <a:srgbClr val="FFD14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1"/>
          <p:cNvSpPr txBox="1"/>
          <p:nvPr/>
        </p:nvSpPr>
        <p:spPr>
          <a:xfrm>
            <a:off x="3176250" y="3986925"/>
            <a:ext cx="279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развитие детского общественного движения </a:t>
            </a:r>
            <a:r>
              <a:rPr lang="ru" sz="1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городе Якутске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7" name="Google Shape;27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49066">
            <a:off x="8308875" y="4156825"/>
            <a:ext cx="683100" cy="80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2" y="19265"/>
            <a:ext cx="9144000" cy="5143232"/>
          </a:xfrm>
          <a:prstGeom prst="rect">
            <a:avLst/>
          </a:prstGeom>
          <a:solidFill>
            <a:srgbClr val="FDFDFD"/>
          </a:solidFill>
          <a:ln>
            <a:noFill/>
          </a:ln>
        </p:spPr>
      </p:pic>
      <p:sp>
        <p:nvSpPr>
          <p:cNvPr id="283" name="Google Shape;283;p52"/>
          <p:cNvSpPr/>
          <p:nvPr/>
        </p:nvSpPr>
        <p:spPr>
          <a:xfrm>
            <a:off x="8426769" y="1476736"/>
            <a:ext cx="568615" cy="558169"/>
          </a:xfrm>
          <a:prstGeom prst="ellipse">
            <a:avLst/>
          </a:prstGeom>
          <a:solidFill>
            <a:srgbClr val="E5097F"/>
          </a:soli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2"/>
          <p:cNvSpPr/>
          <p:nvPr/>
        </p:nvSpPr>
        <p:spPr>
          <a:xfrm>
            <a:off x="739538" y="4241779"/>
            <a:ext cx="1179161" cy="650038"/>
          </a:xfrm>
          <a:prstGeom prst="roundRect">
            <a:avLst>
              <a:gd name="adj" fmla="val 6600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2"/>
          <p:cNvSpPr/>
          <p:nvPr/>
        </p:nvSpPr>
        <p:spPr>
          <a:xfrm>
            <a:off x="1388975" y="241446"/>
            <a:ext cx="6891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800" b="1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ОТЧЕТ ГДД “ЮНЫЙ ГОРОЖАНИН” ЗА 2022-2023 у.г.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2"/>
          <p:cNvSpPr/>
          <p:nvPr/>
        </p:nvSpPr>
        <p:spPr>
          <a:xfrm>
            <a:off x="1382957" y="879086"/>
            <a:ext cx="4445221" cy="295642"/>
          </a:xfrm>
          <a:prstGeom prst="roundRect">
            <a:avLst>
              <a:gd name="adj" fmla="val 50000"/>
            </a:avLst>
          </a:prstGeom>
          <a:solidFill>
            <a:srgbClr val="00A0E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2"/>
          <p:cNvSpPr/>
          <p:nvPr/>
        </p:nvSpPr>
        <p:spPr>
          <a:xfrm>
            <a:off x="732399" y="829855"/>
            <a:ext cx="1680528" cy="1680528"/>
          </a:xfrm>
          <a:prstGeom prst="ellipse">
            <a:avLst/>
          </a:prstGeom>
          <a:solidFill>
            <a:srgbClr val="00A0E3"/>
          </a:solidFill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2"/>
          <p:cNvSpPr/>
          <p:nvPr/>
        </p:nvSpPr>
        <p:spPr>
          <a:xfrm>
            <a:off x="2230936" y="806839"/>
            <a:ext cx="3587445" cy="38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Традиционные события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2"/>
          <p:cNvSpPr/>
          <p:nvPr/>
        </p:nvSpPr>
        <p:spPr>
          <a:xfrm>
            <a:off x="6907350" y="574675"/>
            <a:ext cx="1527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ССЫЛКА </a:t>
            </a:r>
            <a:endParaRPr sz="700">
              <a:solidFill>
                <a:srgbClr val="18171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СТРАНИЧКУ ВКОНТАКТЕ </a:t>
            </a:r>
            <a:endParaRPr sz="700">
              <a:solidFill>
                <a:srgbClr val="18171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ГДД “ЮНЫЙ ГОРОЖАНИН”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2"/>
          <p:cNvSpPr/>
          <p:nvPr/>
        </p:nvSpPr>
        <p:spPr>
          <a:xfrm>
            <a:off x="2789888" y="1782170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2"/>
          <p:cNvSpPr/>
          <p:nvPr/>
        </p:nvSpPr>
        <p:spPr>
          <a:xfrm>
            <a:off x="4251704" y="1786103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2"/>
          <p:cNvSpPr/>
          <p:nvPr/>
        </p:nvSpPr>
        <p:spPr>
          <a:xfrm>
            <a:off x="5935144" y="1715070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2"/>
          <p:cNvSpPr/>
          <p:nvPr/>
        </p:nvSpPr>
        <p:spPr>
          <a:xfrm>
            <a:off x="2727763" y="1822483"/>
            <a:ext cx="1275399" cy="29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СЛЕТ ЯКУТСКОГО  ГОРОДСКОГО ДЕТСКОГО ДВИЖЕНИЯ «ЮНЫЙ ГОРОЖАНИН»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2"/>
          <p:cNvSpPr/>
          <p:nvPr/>
        </p:nvSpPr>
        <p:spPr>
          <a:xfrm>
            <a:off x="4162660" y="1801818"/>
            <a:ext cx="1244292" cy="54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ПРИНЯТИЕ В РЯДЫ РДШ,ГДД «ЮНЫЙ ГОРОЖАНИН», «ОРЛЯТА РОССИИ»</a:t>
            </a:r>
            <a:r>
              <a:rPr lang="ru" sz="5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 ОБРАЗОВАТЕЛЬНЫХ ОРГАНИЗАЦИЯХ ГОРОДА</a:t>
            </a:r>
            <a:endParaRPr sz="700"/>
          </a:p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52"/>
          <p:cNvGrpSpPr/>
          <p:nvPr/>
        </p:nvGrpSpPr>
        <p:grpSpPr>
          <a:xfrm>
            <a:off x="2874147" y="1430058"/>
            <a:ext cx="2409222" cy="177025"/>
            <a:chOff x="2850480" y="1779840"/>
            <a:chExt cx="3540960" cy="260182"/>
          </a:xfrm>
        </p:grpSpPr>
        <p:cxnSp>
          <p:nvCxnSpPr>
            <p:cNvPr id="296" name="Google Shape;296;p52"/>
            <p:cNvCxnSpPr/>
            <p:nvPr/>
          </p:nvCxnSpPr>
          <p:spPr>
            <a:xfrm flipH="1">
              <a:off x="2850480" y="1906920"/>
              <a:ext cx="1080000" cy="3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97" name="Google Shape;297;p52"/>
            <p:cNvCxnSpPr/>
            <p:nvPr/>
          </p:nvCxnSpPr>
          <p:spPr>
            <a:xfrm flipH="1">
              <a:off x="5311440" y="1906920"/>
              <a:ext cx="1080000" cy="3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98" name="Google Shape;298;p52"/>
            <p:cNvSpPr/>
            <p:nvPr/>
          </p:nvSpPr>
          <p:spPr>
            <a:xfrm>
              <a:off x="4187880" y="1807920"/>
              <a:ext cx="918000" cy="1972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66"/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2"/>
            <p:cNvSpPr/>
            <p:nvPr/>
          </p:nvSpPr>
          <p:spPr>
            <a:xfrm>
              <a:off x="3430800" y="1779840"/>
              <a:ext cx="2352600" cy="260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25" tIns="30625" rIns="61225" bIns="30625" anchor="t" anchorCtr="0">
              <a:noAutofit/>
            </a:bodyPr>
            <a:lstStyle/>
            <a:p>
              <a:pPr marL="635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 ОКТЯБРЯ</a:t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52"/>
          <p:cNvGrpSpPr/>
          <p:nvPr/>
        </p:nvGrpSpPr>
        <p:grpSpPr>
          <a:xfrm>
            <a:off x="5653944" y="1334970"/>
            <a:ext cx="1600677" cy="177025"/>
            <a:chOff x="7300080" y="1738080"/>
            <a:chExt cx="2352600" cy="260182"/>
          </a:xfrm>
        </p:grpSpPr>
        <p:sp>
          <p:nvSpPr>
            <p:cNvPr id="301" name="Google Shape;301;p52"/>
            <p:cNvSpPr/>
            <p:nvPr/>
          </p:nvSpPr>
          <p:spPr>
            <a:xfrm>
              <a:off x="8057520" y="1766160"/>
              <a:ext cx="918000" cy="1972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66"/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2"/>
            <p:cNvSpPr/>
            <p:nvPr/>
          </p:nvSpPr>
          <p:spPr>
            <a:xfrm>
              <a:off x="7300080" y="1738080"/>
              <a:ext cx="2352600" cy="260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25" tIns="30625" rIns="61225" bIns="30625" anchor="t" anchorCtr="0">
              <a:noAutofit/>
            </a:bodyPr>
            <a:lstStyle/>
            <a:p>
              <a:pPr marL="635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 ДЕКАБРЯ</a:t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52"/>
          <p:cNvSpPr/>
          <p:nvPr/>
        </p:nvSpPr>
        <p:spPr>
          <a:xfrm>
            <a:off x="5944769" y="1816350"/>
            <a:ext cx="1165421" cy="29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ВРУЧЕНИЕ НОМИНАЦИЙ ПО РАЗВИТИЮ ДЕТСКОГО ДВИЖЕНИЯ ПО ИТОГАМ ГОДА 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2481846" y="2934718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52"/>
          <p:cNvGrpSpPr/>
          <p:nvPr/>
        </p:nvGrpSpPr>
        <p:grpSpPr>
          <a:xfrm>
            <a:off x="2567485" y="2664932"/>
            <a:ext cx="2409466" cy="177025"/>
            <a:chOff x="2471760" y="3340800"/>
            <a:chExt cx="3541320" cy="260182"/>
          </a:xfrm>
        </p:grpSpPr>
        <p:cxnSp>
          <p:nvCxnSpPr>
            <p:cNvPr id="306" name="Google Shape;306;p52"/>
            <p:cNvCxnSpPr/>
            <p:nvPr/>
          </p:nvCxnSpPr>
          <p:spPr>
            <a:xfrm flipH="1">
              <a:off x="2471760" y="3467520"/>
              <a:ext cx="1080000" cy="3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07" name="Google Shape;307;p52"/>
            <p:cNvCxnSpPr/>
            <p:nvPr/>
          </p:nvCxnSpPr>
          <p:spPr>
            <a:xfrm flipH="1">
              <a:off x="4933080" y="3467520"/>
              <a:ext cx="1080000" cy="360"/>
            </a:xfrm>
            <a:prstGeom prst="straightConnector1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308" name="Google Shape;308;p52"/>
            <p:cNvSpPr/>
            <p:nvPr/>
          </p:nvSpPr>
          <p:spPr>
            <a:xfrm>
              <a:off x="3809520" y="3368880"/>
              <a:ext cx="918000" cy="1972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D966"/>
                </a:gs>
                <a:gs pos="100000">
                  <a:srgbClr val="FFC000"/>
                </a:gs>
              </a:gsLst>
              <a:lin ang="6600000" scaled="0"/>
            </a:gra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2"/>
            <p:cNvSpPr/>
            <p:nvPr/>
          </p:nvSpPr>
          <p:spPr>
            <a:xfrm>
              <a:off x="3052080" y="3340800"/>
              <a:ext cx="2352600" cy="260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25" tIns="30625" rIns="61225" bIns="30625" anchor="t" anchorCtr="0">
              <a:noAutofit/>
            </a:bodyPr>
            <a:lstStyle/>
            <a:p>
              <a:pPr marL="635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 ФЕВРАЛЯ</a:t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52"/>
          <p:cNvSpPr/>
          <p:nvPr/>
        </p:nvSpPr>
        <p:spPr>
          <a:xfrm>
            <a:off x="3941591" y="2952201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2"/>
          <p:cNvSpPr/>
          <p:nvPr/>
        </p:nvSpPr>
        <p:spPr>
          <a:xfrm>
            <a:off x="2481851" y="3037909"/>
            <a:ext cx="11655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latin typeface="Century Gothic"/>
                <a:ea typeface="Century Gothic"/>
                <a:cs typeface="Century Gothic"/>
                <a:sym typeface="Century Gothic"/>
              </a:rPr>
              <a:t>МЕДИАФОРУМ “МЕДИАСТАРТ”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АКТИВИСТОВ ШКОЛЬНЫХ МЕДИАЦЕНТРОВ</a:t>
            </a:r>
            <a:endParaRPr sz="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2"/>
          <p:cNvSpPr/>
          <p:nvPr/>
        </p:nvSpPr>
        <p:spPr>
          <a:xfrm>
            <a:off x="3924485" y="3007421"/>
            <a:ext cx="1165421" cy="40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КОНКУРС </a:t>
            </a:r>
            <a:endParaRPr sz="5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«ЛУЧШАЯ КОМАНДА ЮГ»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ВЫЯВЛЕНИЕ И РАСПРОСТРАНЕНИЕ ПЕРЕДОВОГО ОПЫТА ДЕТСКИХ ОБЪЕДИНЕНИЙ</a:t>
            </a:r>
            <a:endParaRPr sz="700"/>
          </a:p>
        </p:txBody>
      </p:sp>
      <p:sp>
        <p:nvSpPr>
          <p:cNvPr id="313" name="Google Shape;313;p52"/>
          <p:cNvSpPr/>
          <p:nvPr/>
        </p:nvSpPr>
        <p:spPr>
          <a:xfrm>
            <a:off x="5817297" y="2787141"/>
            <a:ext cx="1165421" cy="513882"/>
          </a:xfrm>
          <a:prstGeom prst="roundRect">
            <a:avLst>
              <a:gd name="adj" fmla="val 5882"/>
            </a:avLst>
          </a:prstGeom>
          <a:gradFill>
            <a:gsLst>
              <a:gs pos="0">
                <a:srgbClr val="FFFFFF"/>
              </a:gs>
              <a:gs pos="100000">
                <a:srgbClr val="F2F2F2"/>
              </a:gs>
            </a:gsLst>
            <a:lin ang="6600000" scaled="0"/>
          </a:gra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2"/>
          <p:cNvSpPr/>
          <p:nvPr/>
        </p:nvSpPr>
        <p:spPr>
          <a:xfrm>
            <a:off x="5830897" y="2837343"/>
            <a:ext cx="1165421" cy="3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 ДЕТСКИХ ОБЩЕСТВЕННЫХ ОБЪЕДИНЕНИЙ РФ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(ДЕНЬ ПИОНЕРИИ)</a:t>
            </a:r>
            <a:endParaRPr sz="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2"/>
          <p:cNvSpPr/>
          <p:nvPr/>
        </p:nvSpPr>
        <p:spPr>
          <a:xfrm>
            <a:off x="7329345" y="1964332"/>
            <a:ext cx="1678340" cy="1683636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D966"/>
              </a:gs>
            </a:gsLst>
            <a:lin ang="6600000" scaled="0"/>
          </a:gradFill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2"/>
          <p:cNvSpPr/>
          <p:nvPr/>
        </p:nvSpPr>
        <p:spPr>
          <a:xfrm>
            <a:off x="720254" y="4300561"/>
            <a:ext cx="11984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СОЗДАНО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ГОРОДСКОЕ ДЕТСКОЕ ДВИЖЕНИЕ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«ЮНЫЙ ГОРОЖАНИН»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2"/>
          <p:cNvSpPr/>
          <p:nvPr/>
        </p:nvSpPr>
        <p:spPr>
          <a:xfrm>
            <a:off x="5207479" y="1493291"/>
            <a:ext cx="2574310" cy="12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 ДЕТКОГО ДВИЖЕНИЯ Р(С)Я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2"/>
          <p:cNvSpPr/>
          <p:nvPr/>
        </p:nvSpPr>
        <p:spPr>
          <a:xfrm>
            <a:off x="6015207" y="2554703"/>
            <a:ext cx="769599" cy="13422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66"/>
              </a:gs>
              <a:gs pos="100000">
                <a:srgbClr val="FFC000"/>
              </a:gs>
            </a:gsLst>
            <a:lin ang="6600000" scaled="0"/>
          </a:gra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52"/>
          <p:cNvSpPr/>
          <p:nvPr/>
        </p:nvSpPr>
        <p:spPr>
          <a:xfrm>
            <a:off x="5903372" y="2522372"/>
            <a:ext cx="920237" cy="16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635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МАЯ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2809482" y="1580175"/>
            <a:ext cx="2574310" cy="12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" b="1">
                <a:solidFill>
                  <a:srgbClr val="1817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ДЕНЬ РОЖДЕНИЯ РДШ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047" y="4256900"/>
            <a:ext cx="650007" cy="65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225" y="230300"/>
            <a:ext cx="683100" cy="80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2"/>
          <p:cNvPicPr preferRelativeResize="0"/>
          <p:nvPr/>
        </p:nvPicPr>
        <p:blipFill rotWithShape="1">
          <a:blip r:embed="rId6">
            <a:alphaModFix/>
          </a:blip>
          <a:srcRect l="15902" r="18018"/>
          <a:stretch/>
        </p:blipFill>
        <p:spPr>
          <a:xfrm>
            <a:off x="784831" y="890881"/>
            <a:ext cx="1581217" cy="15484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4" name="Google Shape;324;p52"/>
          <p:cNvSpPr/>
          <p:nvPr/>
        </p:nvSpPr>
        <p:spPr>
          <a:xfrm>
            <a:off x="613153" y="4005383"/>
            <a:ext cx="128944" cy="122486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2"/>
          <p:cNvSpPr/>
          <p:nvPr/>
        </p:nvSpPr>
        <p:spPr>
          <a:xfrm>
            <a:off x="1284525" y="4012554"/>
            <a:ext cx="80730" cy="80730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2"/>
          <p:cNvSpPr/>
          <p:nvPr/>
        </p:nvSpPr>
        <p:spPr>
          <a:xfrm>
            <a:off x="2555493" y="4018172"/>
            <a:ext cx="80730" cy="80730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2"/>
          <p:cNvSpPr/>
          <p:nvPr/>
        </p:nvSpPr>
        <p:spPr>
          <a:xfrm>
            <a:off x="3842996" y="4028551"/>
            <a:ext cx="80730" cy="80730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8" name="Google Shape;328;p52"/>
          <p:cNvCxnSpPr/>
          <p:nvPr/>
        </p:nvCxnSpPr>
        <p:spPr>
          <a:xfrm>
            <a:off x="2595858" y="4119076"/>
            <a:ext cx="0" cy="95290"/>
          </a:xfrm>
          <a:prstGeom prst="straightConnector1">
            <a:avLst/>
          </a:prstGeom>
          <a:noFill/>
          <a:ln w="9525" cap="flat" cmpd="sng">
            <a:solidFill>
              <a:srgbClr val="FFD14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9" name="Google Shape;329;p52"/>
          <p:cNvSpPr/>
          <p:nvPr/>
        </p:nvSpPr>
        <p:spPr>
          <a:xfrm>
            <a:off x="2035417" y="4239397"/>
            <a:ext cx="1179161" cy="650038"/>
          </a:xfrm>
          <a:prstGeom prst="roundRect">
            <a:avLst>
              <a:gd name="adj" fmla="val 6600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2"/>
          <p:cNvSpPr/>
          <p:nvPr/>
        </p:nvSpPr>
        <p:spPr>
          <a:xfrm>
            <a:off x="3327365" y="4256896"/>
            <a:ext cx="1179161" cy="650038"/>
          </a:xfrm>
          <a:prstGeom prst="roundRect">
            <a:avLst>
              <a:gd name="adj" fmla="val 6600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52"/>
          <p:cNvSpPr/>
          <p:nvPr/>
        </p:nvSpPr>
        <p:spPr>
          <a:xfrm>
            <a:off x="3311325" y="4320902"/>
            <a:ext cx="1192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ДВОРЕЦ СТАЛ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МУНИЦИПАЛЬНОЙ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ОПОРНОЙ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ПЛОЩАДКОЙ РДШ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/>
          <p:nvPr/>
        </p:nvSpPr>
        <p:spPr>
          <a:xfrm>
            <a:off x="4633848" y="4248194"/>
            <a:ext cx="1179161" cy="650038"/>
          </a:xfrm>
          <a:prstGeom prst="roundRect">
            <a:avLst>
              <a:gd name="adj" fmla="val 6600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52"/>
          <p:cNvSpPr/>
          <p:nvPr/>
        </p:nvSpPr>
        <p:spPr>
          <a:xfrm>
            <a:off x="4585775" y="4347825"/>
            <a:ext cx="1275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ВЕДЕТ ОРГАНИЗАЦИОННО-</a:t>
            </a:r>
            <a:endParaRPr sz="7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МЕТОДИЧЕСКУЮ РАБОТУ ДЕЯТЕЛЬНОСТИ СОВЕТНИКОВ ДИРЕКТОРА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/>
        </p:nvSpPr>
        <p:spPr>
          <a:xfrm>
            <a:off x="5932379" y="4247492"/>
            <a:ext cx="1179161" cy="650038"/>
          </a:xfrm>
          <a:prstGeom prst="roundRect">
            <a:avLst>
              <a:gd name="adj" fmla="val 6600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2"/>
          <p:cNvSpPr/>
          <p:nvPr/>
        </p:nvSpPr>
        <p:spPr>
          <a:xfrm>
            <a:off x="2023788" y="4255275"/>
            <a:ext cx="11985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ЮРИДИЧЕСКИ ЗАРЕГИСТРИРОВАНО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ГОРОДСКОЕ ДЕТСКОЕ ДВИЖЕНИЕ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«ЮНЫЙ ГОРОЖАНИН»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2"/>
          <p:cNvSpPr/>
          <p:nvPr/>
        </p:nvSpPr>
        <p:spPr>
          <a:xfrm>
            <a:off x="5875325" y="4257775"/>
            <a:ext cx="1244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ВЕДЕТ ОРГАНИЗАЦИОННО-</a:t>
            </a:r>
            <a:endParaRPr sz="7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МЕТОДИЧЕСКУЮ РАБОТУ ДЕТСКОГО СОВЕТА ПРИ ГЛАВЕ ГОРОДА ЯКУТСКА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52"/>
          <p:cNvPicPr preferRelativeResize="0"/>
          <p:nvPr/>
        </p:nvPicPr>
        <p:blipFill rotWithShape="1">
          <a:blip r:embed="rId7">
            <a:alphaModFix/>
          </a:blip>
          <a:srcRect l="37336" t="1705" r="927" b="2231"/>
          <a:stretch/>
        </p:blipFill>
        <p:spPr>
          <a:xfrm rot="-5400000">
            <a:off x="7410609" y="2005843"/>
            <a:ext cx="1555713" cy="1613838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338" name="Google Shape;338;p52"/>
          <p:cNvCxnSpPr/>
          <p:nvPr/>
        </p:nvCxnSpPr>
        <p:spPr>
          <a:xfrm>
            <a:off x="1324890" y="4108388"/>
            <a:ext cx="0" cy="100058"/>
          </a:xfrm>
          <a:prstGeom prst="straightConnector1">
            <a:avLst/>
          </a:prstGeom>
          <a:noFill/>
          <a:ln w="9525" cap="flat" cmpd="sng">
            <a:solidFill>
              <a:srgbClr val="FFD14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9" name="Google Shape;339;p52"/>
          <p:cNvSpPr/>
          <p:nvPr/>
        </p:nvSpPr>
        <p:spPr>
          <a:xfrm>
            <a:off x="5167113" y="4028551"/>
            <a:ext cx="80730" cy="80730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2"/>
          <p:cNvSpPr/>
          <p:nvPr/>
        </p:nvSpPr>
        <p:spPr>
          <a:xfrm>
            <a:off x="6470724" y="4030296"/>
            <a:ext cx="80730" cy="80730"/>
          </a:xfrm>
          <a:prstGeom prst="ellipse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1" name="Google Shape;341;p52"/>
          <p:cNvCxnSpPr/>
          <p:nvPr/>
        </p:nvCxnSpPr>
        <p:spPr>
          <a:xfrm>
            <a:off x="3890659" y="4127869"/>
            <a:ext cx="0" cy="95290"/>
          </a:xfrm>
          <a:prstGeom prst="straightConnector1">
            <a:avLst/>
          </a:prstGeom>
          <a:noFill/>
          <a:ln w="9525" cap="flat" cmpd="sng">
            <a:solidFill>
              <a:srgbClr val="FFD14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2" name="Google Shape;342;p52"/>
          <p:cNvCxnSpPr/>
          <p:nvPr/>
        </p:nvCxnSpPr>
        <p:spPr>
          <a:xfrm>
            <a:off x="5211325" y="4131999"/>
            <a:ext cx="0" cy="95290"/>
          </a:xfrm>
          <a:prstGeom prst="straightConnector1">
            <a:avLst/>
          </a:prstGeom>
          <a:noFill/>
          <a:ln w="9525" cap="flat" cmpd="sng">
            <a:solidFill>
              <a:srgbClr val="FFD14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3" name="Google Shape;343;p52"/>
          <p:cNvCxnSpPr/>
          <p:nvPr/>
        </p:nvCxnSpPr>
        <p:spPr>
          <a:xfrm>
            <a:off x="6514328" y="4136759"/>
            <a:ext cx="0" cy="95290"/>
          </a:xfrm>
          <a:prstGeom prst="straightConnector1">
            <a:avLst/>
          </a:prstGeom>
          <a:noFill/>
          <a:ln w="9525" cap="flat" cmpd="sng">
            <a:solidFill>
              <a:srgbClr val="FFD14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4" name="Google Shape;344;p52"/>
          <p:cNvCxnSpPr/>
          <p:nvPr/>
        </p:nvCxnSpPr>
        <p:spPr>
          <a:xfrm rot="10800000" flipH="1">
            <a:off x="720250" y="4065875"/>
            <a:ext cx="7103100" cy="17700"/>
          </a:xfrm>
          <a:prstGeom prst="straightConnector1">
            <a:avLst/>
          </a:prstGeom>
          <a:noFill/>
          <a:ln w="19050" cap="flat" cmpd="sng">
            <a:solidFill>
              <a:srgbClr val="FFD146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45" name="Google Shape;345;p52"/>
          <p:cNvSpPr/>
          <p:nvPr/>
        </p:nvSpPr>
        <p:spPr>
          <a:xfrm flipH="1">
            <a:off x="979790" y="3843675"/>
            <a:ext cx="683100" cy="16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2001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2"/>
          <p:cNvSpPr/>
          <p:nvPr/>
        </p:nvSpPr>
        <p:spPr>
          <a:xfrm flipH="1">
            <a:off x="2245034" y="3840217"/>
            <a:ext cx="683100" cy="16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/>
          <p:nvPr/>
        </p:nvSpPr>
        <p:spPr>
          <a:xfrm flipH="1">
            <a:off x="3529942" y="3848538"/>
            <a:ext cx="683100" cy="16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2"/>
          <p:cNvSpPr/>
          <p:nvPr/>
        </p:nvSpPr>
        <p:spPr>
          <a:xfrm flipH="1">
            <a:off x="4866156" y="3849901"/>
            <a:ext cx="683100" cy="16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/>
          <p:nvPr/>
        </p:nvSpPr>
        <p:spPr>
          <a:xfrm flipH="1">
            <a:off x="6169539" y="3853472"/>
            <a:ext cx="683100" cy="16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2"/>
          <p:cNvSpPr/>
          <p:nvPr/>
        </p:nvSpPr>
        <p:spPr>
          <a:xfrm>
            <a:off x="323611" y="2095746"/>
            <a:ext cx="942085" cy="942085"/>
          </a:xfrm>
          <a:prstGeom prst="ellipse">
            <a:avLst/>
          </a:prstGeom>
          <a:gradFill>
            <a:gsLst>
              <a:gs pos="0">
                <a:srgbClr val="AA8000"/>
              </a:gs>
              <a:gs pos="18000">
                <a:srgbClr val="FFC107"/>
              </a:gs>
              <a:gs pos="100000">
                <a:srgbClr val="FFD966"/>
              </a:gs>
            </a:gsLst>
            <a:lin ang="16200000" scaled="0"/>
          </a:gra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2"/>
          <p:cNvSpPr/>
          <p:nvPr/>
        </p:nvSpPr>
        <p:spPr>
          <a:xfrm>
            <a:off x="987103" y="2888901"/>
            <a:ext cx="720387" cy="760313"/>
          </a:xfrm>
          <a:prstGeom prst="ellipse">
            <a:avLst/>
          </a:prstGeom>
          <a:solidFill>
            <a:srgbClr val="00A0E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52"/>
          <p:cNvGrpSpPr/>
          <p:nvPr/>
        </p:nvGrpSpPr>
        <p:grpSpPr>
          <a:xfrm>
            <a:off x="3810207" y="2163300"/>
            <a:ext cx="323748" cy="323748"/>
            <a:chOff x="5080275" y="2884399"/>
            <a:chExt cx="431664" cy="431664"/>
          </a:xfrm>
        </p:grpSpPr>
        <p:sp>
          <p:nvSpPr>
            <p:cNvPr id="353" name="Google Shape;353;p52"/>
            <p:cNvSpPr/>
            <p:nvPr/>
          </p:nvSpPr>
          <p:spPr>
            <a:xfrm>
              <a:off x="5100942" y="2886642"/>
              <a:ext cx="399087" cy="399087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D966"/>
                </a:gs>
              </a:gsLst>
              <a:lin ang="6600000" scaled="0"/>
            </a:gra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4" name="Google Shape;354;p5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322337">
              <a:off x="5130359" y="2934483"/>
              <a:ext cx="331497" cy="331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52"/>
          <p:cNvGrpSpPr/>
          <p:nvPr/>
        </p:nvGrpSpPr>
        <p:grpSpPr>
          <a:xfrm>
            <a:off x="4958999" y="3312776"/>
            <a:ext cx="323748" cy="323748"/>
            <a:chOff x="5080275" y="2884399"/>
            <a:chExt cx="431664" cy="431664"/>
          </a:xfrm>
        </p:grpSpPr>
        <p:sp>
          <p:nvSpPr>
            <p:cNvPr id="356" name="Google Shape;356;p52"/>
            <p:cNvSpPr/>
            <p:nvPr/>
          </p:nvSpPr>
          <p:spPr>
            <a:xfrm>
              <a:off x="5100942" y="2886642"/>
              <a:ext cx="399087" cy="399087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D966"/>
                </a:gs>
              </a:gsLst>
              <a:lin ang="6600000" scaled="0"/>
            </a:gra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7" name="Google Shape;357;p5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322337">
              <a:off x="5130359" y="2934483"/>
              <a:ext cx="331497" cy="3314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52"/>
          <p:cNvGrpSpPr/>
          <p:nvPr/>
        </p:nvGrpSpPr>
        <p:grpSpPr>
          <a:xfrm>
            <a:off x="6838772" y="3126407"/>
            <a:ext cx="323748" cy="323748"/>
            <a:chOff x="5080275" y="2884399"/>
            <a:chExt cx="431664" cy="431664"/>
          </a:xfrm>
        </p:grpSpPr>
        <p:sp>
          <p:nvSpPr>
            <p:cNvPr id="359" name="Google Shape;359;p52"/>
            <p:cNvSpPr/>
            <p:nvPr/>
          </p:nvSpPr>
          <p:spPr>
            <a:xfrm>
              <a:off x="5100942" y="2886642"/>
              <a:ext cx="399087" cy="399087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D966"/>
                </a:gs>
              </a:gsLst>
              <a:lin ang="6600000" scaled="0"/>
            </a:gradFill>
            <a:ln>
              <a:noFill/>
            </a:ln>
            <a:effectLst>
              <a:outerShdw blurRad="50800" dist="37674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0" name="Google Shape;360;p5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322337">
              <a:off x="5130359" y="2934483"/>
              <a:ext cx="331497" cy="3314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p5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93957" y="2158645"/>
            <a:ext cx="359085" cy="35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43175" y="493600"/>
            <a:ext cx="513875" cy="5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/>
        </p:nvSpPr>
        <p:spPr>
          <a:xfrm>
            <a:off x="278025" y="1552550"/>
            <a:ext cx="4749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увеличение на </a:t>
            </a:r>
            <a:r>
              <a:rPr lang="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48%</a:t>
            </a:r>
            <a:r>
              <a:rPr lang="r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количества образовательных организаций, реализующих программы </a:t>
            </a:r>
            <a:r>
              <a:rPr lang="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РДШ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68" name="Google Shape;368;p53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4572000" y="778675"/>
            <a:ext cx="4223025" cy="37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/>
        </p:nvSpPr>
        <p:spPr>
          <a:xfrm>
            <a:off x="3135525" y="2806250"/>
            <a:ext cx="1760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i="1">
                <a:solidFill>
                  <a:schemeClr val="dk1"/>
                </a:solidFill>
              </a:rPr>
              <a:t>в 2021 году - </a:t>
            </a:r>
            <a:r>
              <a:rPr lang="ru" sz="1100" b="1" i="1">
                <a:solidFill>
                  <a:schemeClr val="dk1"/>
                </a:solidFill>
              </a:rPr>
              <a:t>31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i="1">
                <a:solidFill>
                  <a:schemeClr val="dk1"/>
                </a:solidFill>
              </a:rPr>
              <a:t>в 2022 года - </a:t>
            </a:r>
            <a:r>
              <a:rPr lang="ru" sz="1100" b="1" i="1">
                <a:solidFill>
                  <a:schemeClr val="dk1"/>
                </a:solidFill>
              </a:rPr>
              <a:t>46</a:t>
            </a:r>
            <a:r>
              <a:rPr lang="ru" sz="1100" i="1">
                <a:solidFill>
                  <a:schemeClr val="dk1"/>
                </a:solidFill>
              </a:rPr>
              <a:t> </a:t>
            </a:r>
            <a:endParaRPr i="1"/>
          </a:p>
        </p:txBody>
      </p:sp>
      <p:sp>
        <p:nvSpPr>
          <p:cNvPr id="370" name="Google Shape;370;p53"/>
          <p:cNvSpPr txBox="1"/>
          <p:nvPr/>
        </p:nvSpPr>
        <p:spPr>
          <a:xfrm>
            <a:off x="5915825" y="4209025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На 01.12.2022 на сайте РДШ были зарегистрированы: 5354 обучающихся, 387 педагогов, 182 родителя.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/>
        </p:nvSpPr>
        <p:spPr>
          <a:xfrm>
            <a:off x="584025" y="635250"/>
            <a:ext cx="8040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конец 2022 года детское движение города представлено 133 детскими объединениями разной формы, с охватом 15918 активистов. Фактически 30,4% от общей доли обучающихся города Якутска являются членами детских общественных объединений, из них:</a:t>
            </a:r>
            <a:endParaRPr sz="1900" b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 – школьных медиа центров, 609 –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 – волонтерских отрядов, 768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– отрядов Юнармейцев, 583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 – отрядов юных инспекторов ДД, 516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– отрядов спасателей, 138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– поисковых отрядов, 150 членов;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– отряда ВОД «Волонтеры Победы», 86 членов.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5"/>
          <p:cNvSpPr txBox="1"/>
          <p:nvPr/>
        </p:nvSpPr>
        <p:spPr>
          <a:xfrm>
            <a:off x="694325" y="564125"/>
            <a:ext cx="7807500" cy="4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E7238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состав детских общественных объединений в том числе входят: 29 школьных театров, 137 творческих коллективов, 114 спортивных команд, 31 эко-отряд, 36 школьных музеев, 18 туристско-краеведческих отрядов, 5 команд КВН.</a:t>
            </a:r>
            <a:endParaRPr sz="2300" b="1">
              <a:solidFill>
                <a:srgbClr val="E7238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Охват обучающихся, состоящих на различных видах профилактического учета, деятельностью детского движения увеличился на 4% по сравнению с прошлым годом. В 2021 году было 52,14%, в 2022 стало – 56,03%.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/>
          <p:nvPr/>
        </p:nvSpPr>
        <p:spPr>
          <a:xfrm rot="-1150067">
            <a:off x="4701603" y="2251659"/>
            <a:ext cx="4217990" cy="216632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6"/>
          <p:cNvSpPr txBox="1"/>
          <p:nvPr/>
        </p:nvSpPr>
        <p:spPr>
          <a:xfrm>
            <a:off x="1409775" y="285625"/>
            <a:ext cx="703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ДЕТСКИЙ ОБЩЕСТВЕННЫЙ СОВЕТ </a:t>
            </a:r>
            <a:endParaRPr sz="1800"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Главе городского округа “город Якутск”</a:t>
            </a:r>
            <a:endParaRPr sz="1200"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7" name="Google Shape;387;p56"/>
          <p:cNvCxnSpPr/>
          <p:nvPr/>
        </p:nvCxnSpPr>
        <p:spPr>
          <a:xfrm>
            <a:off x="1454785" y="879621"/>
            <a:ext cx="6991500" cy="6300"/>
          </a:xfrm>
          <a:prstGeom prst="straightConnector1">
            <a:avLst/>
          </a:prstGeom>
          <a:noFill/>
          <a:ln w="38100" cap="flat" cmpd="sng">
            <a:solidFill>
              <a:srgbClr val="FFD1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56"/>
          <p:cNvSpPr txBox="1"/>
          <p:nvPr/>
        </p:nvSpPr>
        <p:spPr>
          <a:xfrm>
            <a:off x="4006979" y="4187611"/>
            <a:ext cx="2867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президиум </a:t>
            </a:r>
            <a:endParaRPr sz="16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направления</a:t>
            </a:r>
            <a:endParaRPr sz="16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56"/>
          <p:cNvSpPr/>
          <p:nvPr/>
        </p:nvSpPr>
        <p:spPr>
          <a:xfrm>
            <a:off x="516770" y="1504950"/>
            <a:ext cx="3293231" cy="1981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6"/>
          <p:cNvSpPr/>
          <p:nvPr/>
        </p:nvSpPr>
        <p:spPr>
          <a:xfrm>
            <a:off x="2832723" y="4013233"/>
            <a:ext cx="795247" cy="795247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6"/>
          <p:cNvSpPr txBox="1"/>
          <p:nvPr/>
        </p:nvSpPr>
        <p:spPr>
          <a:xfrm>
            <a:off x="2781300" y="4105186"/>
            <a:ext cx="89151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700"/>
          </a:p>
        </p:txBody>
      </p:sp>
      <p:sp>
        <p:nvSpPr>
          <p:cNvPr id="392" name="Google Shape;392;p56"/>
          <p:cNvSpPr txBox="1"/>
          <p:nvPr/>
        </p:nvSpPr>
        <p:spPr>
          <a:xfrm>
            <a:off x="1074525" y="4310741"/>
            <a:ext cx="1874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составе ДОС</a:t>
            </a:r>
            <a:endParaRPr sz="16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057" y="4105523"/>
            <a:ext cx="702958" cy="70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6"/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167500" y="119250"/>
            <a:ext cx="891524" cy="104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6"/>
          <p:cNvPicPr preferRelativeResize="0"/>
          <p:nvPr/>
        </p:nvPicPr>
        <p:blipFill rotWithShape="1">
          <a:blip r:embed="rId5">
            <a:alphaModFix/>
          </a:blip>
          <a:srcRect l="12372"/>
          <a:stretch/>
        </p:blipFill>
        <p:spPr>
          <a:xfrm>
            <a:off x="687851" y="1595862"/>
            <a:ext cx="2951100" cy="176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 rotWithShape="1">
          <a:blip r:embed="rId6">
            <a:alphaModFix/>
          </a:blip>
          <a:srcRect l="3995" r="24010"/>
          <a:stretch/>
        </p:blipFill>
        <p:spPr>
          <a:xfrm>
            <a:off x="4764313" y="1674314"/>
            <a:ext cx="2218800" cy="2152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7" name="Google Shape;397;p56"/>
          <p:cNvPicPr preferRelativeResize="0"/>
          <p:nvPr/>
        </p:nvPicPr>
        <p:blipFill rotWithShape="1">
          <a:blip r:embed="rId7">
            <a:alphaModFix/>
          </a:blip>
          <a:srcRect l="5356" r="10426"/>
          <a:stretch/>
        </p:blipFill>
        <p:spPr>
          <a:xfrm>
            <a:off x="7044925" y="849025"/>
            <a:ext cx="1874400" cy="1827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8" name="Google Shape;398;p56"/>
          <p:cNvPicPr preferRelativeResize="0"/>
          <p:nvPr/>
        </p:nvPicPr>
        <p:blipFill rotWithShape="1">
          <a:blip r:embed="rId8">
            <a:alphaModFix/>
          </a:blip>
          <a:srcRect l="1531" t="1659" r="17029" b="751"/>
          <a:stretch/>
        </p:blipFill>
        <p:spPr>
          <a:xfrm>
            <a:off x="6983125" y="3011850"/>
            <a:ext cx="1667700" cy="169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/>
          <p:nvPr/>
        </p:nvSpPr>
        <p:spPr>
          <a:xfrm>
            <a:off x="5562600" y="3108909"/>
            <a:ext cx="2857499" cy="193966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509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7"/>
          <p:cNvSpPr/>
          <p:nvPr/>
        </p:nvSpPr>
        <p:spPr>
          <a:xfrm>
            <a:off x="2968900" y="1778013"/>
            <a:ext cx="2797500" cy="1047000"/>
          </a:xfrm>
          <a:prstGeom prst="roundRect">
            <a:avLst>
              <a:gd name="adj" fmla="val 16667"/>
            </a:avLst>
          </a:prstGeom>
          <a:solidFill>
            <a:srgbClr val="E5097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7"/>
          <p:cNvSpPr/>
          <p:nvPr/>
        </p:nvSpPr>
        <p:spPr>
          <a:xfrm>
            <a:off x="6117285" y="935310"/>
            <a:ext cx="2912416" cy="200342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D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Google Shape;406;p57"/>
          <p:cNvCxnSpPr/>
          <p:nvPr/>
        </p:nvCxnSpPr>
        <p:spPr>
          <a:xfrm>
            <a:off x="1327785" y="615900"/>
            <a:ext cx="6991500" cy="6300"/>
          </a:xfrm>
          <a:prstGeom prst="straightConnector1">
            <a:avLst/>
          </a:prstGeom>
          <a:noFill/>
          <a:ln w="38100" cap="flat" cmpd="sng">
            <a:solidFill>
              <a:srgbClr val="00A0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57"/>
          <p:cNvSpPr/>
          <p:nvPr/>
        </p:nvSpPr>
        <p:spPr>
          <a:xfrm>
            <a:off x="1327775" y="197750"/>
            <a:ext cx="66345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РЕАЛИЗАЦИЯ ГРАНТОВЫХ ПРОЕКТОВ</a:t>
            </a:r>
            <a:endParaRPr sz="1800"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01" y="109744"/>
            <a:ext cx="842148" cy="83331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7"/>
          <p:cNvSpPr txBox="1"/>
          <p:nvPr/>
        </p:nvSpPr>
        <p:spPr>
          <a:xfrm>
            <a:off x="3031724" y="1847475"/>
            <a:ext cx="2681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ГДД “Юный горожанин” </a:t>
            </a: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успешно реализует </a:t>
            </a:r>
            <a:r>
              <a:rPr lang="ru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различные грантовые проекты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7"/>
          <p:cNvSpPr/>
          <p:nvPr/>
        </p:nvSpPr>
        <p:spPr>
          <a:xfrm rot="2689370">
            <a:off x="2186543" y="3681264"/>
            <a:ext cx="1133848" cy="1144921"/>
          </a:xfrm>
          <a:prstGeom prst="rect">
            <a:avLst/>
          </a:prstGeom>
          <a:noFill/>
          <a:ln w="38100" cap="flat" cmpd="sng">
            <a:solidFill>
              <a:srgbClr val="00A0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57"/>
          <p:cNvPicPr preferRelativeResize="0"/>
          <p:nvPr/>
        </p:nvPicPr>
        <p:blipFill rotWithShape="1">
          <a:blip r:embed="rId4">
            <a:alphaModFix/>
          </a:blip>
          <a:srcRect l="19390" t="1031" r="7892" b="-1030"/>
          <a:stretch/>
        </p:blipFill>
        <p:spPr>
          <a:xfrm>
            <a:off x="3276600" y="3868862"/>
            <a:ext cx="1239735" cy="11797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2" name="Google Shape;412;p57"/>
          <p:cNvSpPr/>
          <p:nvPr/>
        </p:nvSpPr>
        <p:spPr>
          <a:xfrm rot="2689370">
            <a:off x="443671" y="2701252"/>
            <a:ext cx="1558028" cy="1576404"/>
          </a:xfrm>
          <a:prstGeom prst="rect">
            <a:avLst/>
          </a:prstGeom>
          <a:noFill/>
          <a:ln w="38100" cap="flat" cmpd="sng">
            <a:solidFill>
              <a:srgbClr val="FFD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57"/>
          <p:cNvPicPr preferRelativeResize="0"/>
          <p:nvPr/>
        </p:nvPicPr>
        <p:blipFill rotWithShape="1">
          <a:blip r:embed="rId5">
            <a:alphaModFix/>
          </a:blip>
          <a:srcRect l="40753" r="-580"/>
          <a:stretch/>
        </p:blipFill>
        <p:spPr>
          <a:xfrm>
            <a:off x="1485900" y="3219450"/>
            <a:ext cx="1622036" cy="158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4" name="Google Shape;414;p57"/>
          <p:cNvPicPr preferRelativeResize="0"/>
          <p:nvPr/>
        </p:nvPicPr>
        <p:blipFill rotWithShape="1">
          <a:blip r:embed="rId6">
            <a:alphaModFix/>
          </a:blip>
          <a:srcRect t="3847" r="7561" b="26319"/>
          <a:stretch/>
        </p:blipFill>
        <p:spPr>
          <a:xfrm>
            <a:off x="5650800" y="3219450"/>
            <a:ext cx="2681100" cy="170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15" name="Google Shape;415;p57"/>
          <p:cNvPicPr preferRelativeResize="0"/>
          <p:nvPr/>
        </p:nvPicPr>
        <p:blipFill rotWithShape="1">
          <a:blip r:embed="rId7">
            <a:alphaModFix/>
          </a:blip>
          <a:srcRect l="3136" t="13662" r="1534" b="574"/>
          <a:stretch/>
        </p:blipFill>
        <p:spPr>
          <a:xfrm>
            <a:off x="6202500" y="1016625"/>
            <a:ext cx="2725200" cy="180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16" name="Google Shape;416;p57"/>
          <p:cNvPicPr preferRelativeResize="0"/>
          <p:nvPr/>
        </p:nvPicPr>
        <p:blipFill rotWithShape="1">
          <a:blip r:embed="rId8">
            <a:alphaModFix/>
          </a:blip>
          <a:srcRect l="3826" r="2382"/>
          <a:stretch/>
        </p:blipFill>
        <p:spPr>
          <a:xfrm>
            <a:off x="292700" y="1219350"/>
            <a:ext cx="2130900" cy="2045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 descr="Фоновый значок указателя на временной шкале"/>
          <p:cNvSpPr/>
          <p:nvPr/>
        </p:nvSpPr>
        <p:spPr>
          <a:xfrm>
            <a:off x="340934" y="2199000"/>
            <a:ext cx="1872300" cy="540000"/>
          </a:xfrm>
          <a:prstGeom prst="homePlate">
            <a:avLst>
              <a:gd name="adj" fmla="val 50000"/>
            </a:avLst>
          </a:prstGeom>
          <a:solidFill>
            <a:srgbClr val="FFD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4294967295"/>
          </p:nvPr>
        </p:nvSpPr>
        <p:spPr>
          <a:xfrm>
            <a:off x="401180" y="2233800"/>
            <a:ext cx="1385100" cy="470400"/>
          </a:xfrm>
          <a:prstGeom prst="rect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2021г.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" name="Google Shape;423;p58"/>
          <p:cNvGrpSpPr/>
          <p:nvPr/>
        </p:nvGrpSpPr>
        <p:grpSpPr>
          <a:xfrm>
            <a:off x="969270" y="1610216"/>
            <a:ext cx="198900" cy="593656"/>
            <a:chOff x="777447" y="1610215"/>
            <a:chExt cx="198900" cy="593656"/>
          </a:xfrm>
        </p:grpSpPr>
        <p:cxnSp>
          <p:nvCxnSpPr>
            <p:cNvPr id="424" name="Google Shape;424;p58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5" name="Google Shape;425;p58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rgbClr val="FFD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719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58"/>
          <p:cNvSpPr txBox="1">
            <a:spLocks noGrp="1"/>
          </p:cNvSpPr>
          <p:nvPr>
            <p:ph type="body" idx="4294967295"/>
          </p:nvPr>
        </p:nvSpPr>
        <p:spPr>
          <a:xfrm>
            <a:off x="194450" y="144450"/>
            <a:ext cx="25395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Грант Росмолодежи для физ. лиц (Корякин Н.Н.)</a:t>
            </a:r>
            <a:endParaRPr sz="17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«Медиазона Устар»</a:t>
            </a:r>
            <a:endParaRPr sz="1100" b="1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19E2"/>
              </a:buClr>
              <a:buSzPts val="2400"/>
              <a:buNone/>
            </a:pPr>
            <a:r>
              <a:rPr lang="ru" sz="2400" b="1" i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630 000 руб.</a:t>
            </a:r>
            <a:endParaRPr sz="1100" b="1" i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8" descr="Фоновый значок указателя на временной шкале&#10;"/>
          <p:cNvSpPr/>
          <p:nvPr/>
        </p:nvSpPr>
        <p:spPr>
          <a:xfrm>
            <a:off x="1817054" y="2199000"/>
            <a:ext cx="2051100" cy="540000"/>
          </a:xfrm>
          <a:prstGeom prst="chevron">
            <a:avLst>
              <a:gd name="adj" fmla="val 50000"/>
            </a:avLst>
          </a:prstGeom>
          <a:solidFill>
            <a:srgbClr val="FFD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>
            <a:spLocks noGrp="1"/>
          </p:cNvSpPr>
          <p:nvPr>
            <p:ph type="body" idx="4294967295"/>
          </p:nvPr>
        </p:nvSpPr>
        <p:spPr>
          <a:xfrm>
            <a:off x="2253097" y="2233800"/>
            <a:ext cx="1179000" cy="470400"/>
          </a:xfrm>
          <a:prstGeom prst="rect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2021г.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58"/>
          <p:cNvGrpSpPr/>
          <p:nvPr/>
        </p:nvGrpSpPr>
        <p:grpSpPr>
          <a:xfrm>
            <a:off x="2690407" y="2739009"/>
            <a:ext cx="198900" cy="593656"/>
            <a:chOff x="2223534" y="2938958"/>
            <a:chExt cx="198900" cy="593656"/>
          </a:xfrm>
        </p:grpSpPr>
        <p:cxnSp>
          <p:nvCxnSpPr>
            <p:cNvPr id="430" name="Google Shape;430;p58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1" name="Google Shape;431;p58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rgbClr val="FFD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58"/>
          <p:cNvSpPr txBox="1">
            <a:spLocks noGrp="1"/>
          </p:cNvSpPr>
          <p:nvPr>
            <p:ph type="body" idx="4294967295"/>
          </p:nvPr>
        </p:nvSpPr>
        <p:spPr>
          <a:xfrm>
            <a:off x="726150" y="3455375"/>
            <a:ext cx="37923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Фонд президентских грантов</a:t>
            </a:r>
            <a:endParaRPr sz="17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«Костер и палатка»</a:t>
            </a: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7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2400" b="1" i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350 000 руб.</a:t>
            </a:r>
            <a:endParaRPr sz="1100" b="1" i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32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8" descr="Фоновый значок указателя на временной шкале&#10;"/>
          <p:cNvSpPr/>
          <p:nvPr/>
        </p:nvSpPr>
        <p:spPr>
          <a:xfrm>
            <a:off x="3471973" y="2199000"/>
            <a:ext cx="2051100" cy="540000"/>
          </a:xfrm>
          <a:prstGeom prst="chevron">
            <a:avLst>
              <a:gd name="adj" fmla="val 50000"/>
            </a:avLst>
          </a:prstGeom>
          <a:solidFill>
            <a:srgbClr val="FFD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8"/>
          <p:cNvSpPr txBox="1">
            <a:spLocks noGrp="1"/>
          </p:cNvSpPr>
          <p:nvPr>
            <p:ph type="body" idx="4294967295"/>
          </p:nvPr>
        </p:nvSpPr>
        <p:spPr>
          <a:xfrm>
            <a:off x="3968262" y="2233800"/>
            <a:ext cx="1058400" cy="470400"/>
          </a:xfrm>
          <a:prstGeom prst="rect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2021г.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58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436" name="Google Shape;436;p5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7" name="Google Shape;437;p5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FFD146"/>
            </a:solidFill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58"/>
          <p:cNvSpPr txBox="1">
            <a:spLocks noGrp="1"/>
          </p:cNvSpPr>
          <p:nvPr>
            <p:ph type="body" idx="4294967295"/>
          </p:nvPr>
        </p:nvSpPr>
        <p:spPr>
          <a:xfrm>
            <a:off x="3307750" y="370397"/>
            <a:ext cx="24696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Гранты Главы РС (Я)  </a:t>
            </a:r>
            <a:endParaRPr sz="11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«КИБЕРВОЛОНТЕРЫ.ЯКТ: Новый вызов»</a:t>
            </a: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19E2"/>
              </a:buClr>
              <a:buSzPts val="2400"/>
              <a:buNone/>
            </a:pPr>
            <a:r>
              <a:rPr lang="ru" sz="2400" b="1" i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250 000 руб.</a:t>
            </a:r>
            <a:endParaRPr sz="1500" b="1" i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8" descr="Фоновый значок указателя на временной шкале&#10;"/>
          <p:cNvSpPr/>
          <p:nvPr/>
        </p:nvSpPr>
        <p:spPr>
          <a:xfrm>
            <a:off x="5126893" y="2199000"/>
            <a:ext cx="2051100" cy="540000"/>
          </a:xfrm>
          <a:prstGeom prst="chevron">
            <a:avLst>
              <a:gd name="adj" fmla="val 50000"/>
            </a:avLst>
          </a:prstGeom>
          <a:solidFill>
            <a:srgbClr val="FFD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8"/>
          <p:cNvSpPr txBox="1">
            <a:spLocks noGrp="1"/>
          </p:cNvSpPr>
          <p:nvPr>
            <p:ph type="body" idx="4294967295"/>
          </p:nvPr>
        </p:nvSpPr>
        <p:spPr>
          <a:xfrm>
            <a:off x="5547885" y="2233800"/>
            <a:ext cx="1209000" cy="470400"/>
          </a:xfrm>
          <a:prstGeom prst="rect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2022г.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58"/>
          <p:cNvGrpSpPr/>
          <p:nvPr/>
        </p:nvGrpSpPr>
        <p:grpSpPr>
          <a:xfrm>
            <a:off x="6258820" y="2739009"/>
            <a:ext cx="198900" cy="593656"/>
            <a:chOff x="5958946" y="2938958"/>
            <a:chExt cx="198900" cy="593656"/>
          </a:xfrm>
        </p:grpSpPr>
        <p:cxnSp>
          <p:nvCxnSpPr>
            <p:cNvPr id="442" name="Google Shape;442;p58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3" name="Google Shape;443;p58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rgbClr val="FFD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58"/>
          <p:cNvSpPr txBox="1">
            <a:spLocks noGrp="1"/>
          </p:cNvSpPr>
          <p:nvPr>
            <p:ph type="body" idx="4294967295"/>
          </p:nvPr>
        </p:nvSpPr>
        <p:spPr>
          <a:xfrm>
            <a:off x="4785625" y="3455375"/>
            <a:ext cx="36414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Фонд президентских грантов </a:t>
            </a:r>
            <a:endParaRPr sz="17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«КИБЕРДВИЖ: </a:t>
            </a:r>
            <a:endParaRPr sz="1700" b="1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расширение возможностей»</a:t>
            </a: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19E2"/>
              </a:buClr>
              <a:buSzPts val="2400"/>
              <a:buNone/>
            </a:pPr>
            <a:r>
              <a:rPr lang="ru" sz="2400" b="1" i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443 820 руб.</a:t>
            </a:r>
            <a:endParaRPr sz="2400" b="1" i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8" descr="Фоновый значок указателя на временной шкале&#10;"/>
          <p:cNvSpPr/>
          <p:nvPr/>
        </p:nvSpPr>
        <p:spPr>
          <a:xfrm>
            <a:off x="6781813" y="2199000"/>
            <a:ext cx="2051100" cy="540000"/>
          </a:xfrm>
          <a:prstGeom prst="chevron">
            <a:avLst>
              <a:gd name="adj" fmla="val 50000"/>
            </a:avLst>
          </a:prstGeom>
          <a:solidFill>
            <a:srgbClr val="FFD14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8"/>
          <p:cNvSpPr txBox="1">
            <a:spLocks noGrp="1"/>
          </p:cNvSpPr>
          <p:nvPr>
            <p:ph type="body" idx="4294967295"/>
          </p:nvPr>
        </p:nvSpPr>
        <p:spPr>
          <a:xfrm>
            <a:off x="7321831" y="2233800"/>
            <a:ext cx="1105200" cy="470400"/>
          </a:xfrm>
          <a:prstGeom prst="rect">
            <a:avLst/>
          </a:prstGeom>
          <a:solidFill>
            <a:srgbClr val="FFD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2022г.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58"/>
          <p:cNvGrpSpPr/>
          <p:nvPr/>
        </p:nvGrpSpPr>
        <p:grpSpPr>
          <a:xfrm>
            <a:off x="7669807" y="1610216"/>
            <a:ext cx="198900" cy="593656"/>
            <a:chOff x="3918084" y="1610215"/>
            <a:chExt cx="198900" cy="593656"/>
          </a:xfrm>
        </p:grpSpPr>
        <p:cxnSp>
          <p:nvCxnSpPr>
            <p:cNvPr id="448" name="Google Shape;448;p5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9" name="Google Shape;449;p5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rgbClr val="FFD146"/>
            </a:solidFill>
            <a:ln w="9525" cap="flat" cmpd="sng">
              <a:solidFill>
                <a:srgbClr val="FFD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58"/>
          <p:cNvSpPr txBox="1">
            <a:spLocks noGrp="1"/>
          </p:cNvSpPr>
          <p:nvPr>
            <p:ph type="body" idx="4294967295"/>
          </p:nvPr>
        </p:nvSpPr>
        <p:spPr>
          <a:xfrm>
            <a:off x="6351150" y="370400"/>
            <a:ext cx="25395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Гранты Главы РС (Я) </a:t>
            </a:r>
            <a:endParaRPr sz="1700">
              <a:solidFill>
                <a:srgbClr val="E509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ru" sz="1700" b="1">
                <a:solidFill>
                  <a:srgbClr val="E509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«Фестиваль ГДД «Юный горожанин»</a:t>
            </a:r>
            <a:r>
              <a:rPr lang="ru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19E2"/>
              </a:buClr>
              <a:buSzPts val="2400"/>
              <a:buNone/>
            </a:pPr>
            <a:r>
              <a:rPr lang="ru" sz="2400" b="1" i="1">
                <a:solidFill>
                  <a:srgbClr val="00A0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125 000 руб.</a:t>
            </a:r>
            <a:endParaRPr sz="1100" b="1" i="1">
              <a:solidFill>
                <a:srgbClr val="00A0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Экран (16:9)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Arial</vt:lpstr>
      <vt:lpstr>Century Gothic</vt:lpstr>
      <vt:lpstr>Times New Roman</vt:lpstr>
      <vt:lpstr>Simple Light</vt:lpstr>
      <vt:lpstr>Тема Office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2</cp:revision>
  <dcterms:modified xsi:type="dcterms:W3CDTF">2023-12-18T05:54:08Z</dcterms:modified>
</cp:coreProperties>
</file>