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5" r:id="rId3"/>
    <p:sldId id="282" r:id="rId4"/>
    <p:sldId id="281" r:id="rId5"/>
    <p:sldId id="276" r:id="rId6"/>
    <p:sldId id="278" r:id="rId7"/>
    <p:sldId id="277" r:id="rId8"/>
    <p:sldId id="279" r:id="rId9"/>
    <p:sldId id="280" r:id="rId10"/>
    <p:sldId id="28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Просмотры по регионам,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Лист1!$D$2</c:f>
              <c:strCache>
                <c:ptCount val="1"/>
                <c:pt idx="0">
                  <c:v>Просмотры по регионам,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6E-48B9-BA95-F3D71509DA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6E-48B9-BA95-F3D71509DA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26E-48B9-BA95-F3D71509DA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26E-48B9-BA95-F3D71509DA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26E-48B9-BA95-F3D71509DA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26E-48B9-BA95-F3D71509DA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26E-48B9-BA95-F3D71509DAD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26E-48B9-BA95-F3D71509DAD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26E-48B9-BA95-F3D71509DAD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26E-48B9-BA95-F3D71509DAD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26E-48B9-BA95-F3D71509DA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Лист1!$C$3:$C$13</c:f>
              <c:strCache>
                <c:ptCount val="11"/>
                <c:pt idx="0">
                  <c:v>Москва 40%</c:v>
                </c:pt>
                <c:pt idx="1">
                  <c:v>Санк-Петербург 8,8%</c:v>
                </c:pt>
                <c:pt idx="2">
                  <c:v>Краснодар 4,7%</c:v>
                </c:pt>
                <c:pt idx="3">
                  <c:v>Новосибирск 3,9%</c:v>
                </c:pt>
                <c:pt idx="4">
                  <c:v>Екатеринбург 4,5%</c:v>
                </c:pt>
                <c:pt idx="5">
                  <c:v>Нижний Новгород 2,9%</c:v>
                </c:pt>
                <c:pt idx="6">
                  <c:v>Самара 3,5%</c:v>
                </c:pt>
                <c:pt idx="7">
                  <c:v>Ростов-на-Дону 2,5%</c:v>
                </c:pt>
                <c:pt idx="8">
                  <c:v>Якутск 1,8%</c:v>
                </c:pt>
                <c:pt idx="9">
                  <c:v>Владивосток 1,5%</c:v>
                </c:pt>
                <c:pt idx="10">
                  <c:v>Остальные 25,9%</c:v>
                </c:pt>
              </c:strCache>
            </c:strRef>
          </c:cat>
          <c:val>
            <c:numRef>
              <c:f>Лист1!$D$3:$D$13</c:f>
              <c:numCache>
                <c:formatCode>General</c:formatCode>
                <c:ptCount val="11"/>
                <c:pt idx="0">
                  <c:v>40</c:v>
                </c:pt>
                <c:pt idx="1">
                  <c:v>8.8000000000000007</c:v>
                </c:pt>
                <c:pt idx="2">
                  <c:v>4.7</c:v>
                </c:pt>
                <c:pt idx="3">
                  <c:v>3.9</c:v>
                </c:pt>
                <c:pt idx="4">
                  <c:v>4.5</c:v>
                </c:pt>
                <c:pt idx="5">
                  <c:v>2.9</c:v>
                </c:pt>
                <c:pt idx="6">
                  <c:v>3.5</c:v>
                </c:pt>
                <c:pt idx="7">
                  <c:v>2.5</c:v>
                </c:pt>
                <c:pt idx="8">
                  <c:v>1.8</c:v>
                </c:pt>
                <c:pt idx="9">
                  <c:v>1.5</c:v>
                </c:pt>
                <c:pt idx="10">
                  <c:v>25.900000000000006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26E-48B9-BA95-F3D71509D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169576033459202"/>
          <c:y val="4.2700901517745096E-2"/>
          <c:w val="0.28266564654230025"/>
          <c:h val="0.94280634485906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67103729312064E-2"/>
          <c:y val="0.23655145649451323"/>
          <c:w val="0.81388888888888899"/>
          <c:h val="0.50262649460484121"/>
        </c:manualLayout>
      </c:layout>
      <c:pie3DChart>
        <c:varyColors val="1"/>
        <c:ser>
          <c:idx val="0"/>
          <c:order val="0"/>
          <c:tx>
            <c:strRef>
              <c:f>Лист1!$K$22</c:f>
              <c:strCache>
                <c:ptCount val="1"/>
                <c:pt idx="0">
                  <c:v>Просмотры по странам, 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03-4B53-B4C6-316A2C9A49EA}"/>
              </c:ext>
            </c:extLst>
          </c:dPt>
          <c:dPt>
            <c:idx val="1"/>
            <c:bubble3D val="0"/>
            <c:explosion val="24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03-4B53-B4C6-316A2C9A49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103-4B53-B4C6-316A2C9A49E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103-4B53-B4C6-316A2C9A49E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103-4B53-B4C6-316A2C9A49E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103-4B53-B4C6-316A2C9A49E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103-4B53-B4C6-316A2C9A49E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3103-4B53-B4C6-316A2C9A49E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3103-4B53-B4C6-316A2C9A49E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3103-4B53-B4C6-316A2C9A49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Лист1!$J$23:$J$32</c:f>
              <c:strCache>
                <c:ptCount val="10"/>
                <c:pt idx="0">
                  <c:v>Россия 66,4%</c:v>
                </c:pt>
                <c:pt idx="1">
                  <c:v>Украина 12,6%</c:v>
                </c:pt>
                <c:pt idx="2">
                  <c:v>Казахстан 3,2%</c:v>
                </c:pt>
                <c:pt idx="3">
                  <c:v>Беларусь 3,2%</c:v>
                </c:pt>
                <c:pt idx="4">
                  <c:v>США 1,4%</c:v>
                </c:pt>
                <c:pt idx="5">
                  <c:v>Израиль 1,3%</c:v>
                </c:pt>
                <c:pt idx="6">
                  <c:v>Польша 0,6%</c:v>
                </c:pt>
                <c:pt idx="7">
                  <c:v>Латвия 0,6%</c:v>
                </c:pt>
                <c:pt idx="8">
                  <c:v>Армения 0,6%</c:v>
                </c:pt>
                <c:pt idx="9">
                  <c:v>Остальные 10,1%</c:v>
                </c:pt>
              </c:strCache>
            </c:strRef>
          </c:cat>
          <c:val>
            <c:numRef>
              <c:f>Лист1!$K$23:$K$32</c:f>
              <c:numCache>
                <c:formatCode>General</c:formatCode>
                <c:ptCount val="10"/>
                <c:pt idx="0">
                  <c:v>66.400000000000006</c:v>
                </c:pt>
                <c:pt idx="1">
                  <c:v>12.6</c:v>
                </c:pt>
                <c:pt idx="2">
                  <c:v>3.2</c:v>
                </c:pt>
                <c:pt idx="3">
                  <c:v>3.2</c:v>
                </c:pt>
                <c:pt idx="4">
                  <c:v>1.4</c:v>
                </c:pt>
                <c:pt idx="5">
                  <c:v>1.3</c:v>
                </c:pt>
                <c:pt idx="6">
                  <c:v>0.60000000000000009</c:v>
                </c:pt>
                <c:pt idx="7">
                  <c:v>0.60000000000000009</c:v>
                </c:pt>
                <c:pt idx="8">
                  <c:v>0.60000000000000009</c:v>
                </c:pt>
                <c:pt idx="9">
                  <c:v>10.100000000000009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103-4B53-B4C6-316A2C9A49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657322289466031"/>
          <c:y val="9.6363732076668231E-3"/>
          <c:w val="0.25934227964461354"/>
          <c:h val="0.95048412430570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</cdr:x>
      <cdr:y>0.85804</cdr:y>
    </cdr:from>
    <cdr:to>
      <cdr:x>0.3569</cdr:x>
      <cdr:y>0.9334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411573" y="4205258"/>
          <a:ext cx="326082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i="1" dirty="0" smtClean="0"/>
            <a:t>По данным сайта </a:t>
          </a:r>
          <a:r>
            <a:rPr lang="en-US" i="1" dirty="0"/>
            <a:t>liveinternet.ru</a:t>
          </a:r>
          <a:endParaRPr lang="ru-RU" i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7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39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6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81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2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53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8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5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5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6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9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3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4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6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na@yandex.ru" TargetMode="External"/><Relationship Id="rId2" Type="http://schemas.openxmlformats.org/officeDocument/2006/relationships/hyperlink" Target="http://autizmr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zmr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2539" y="1101688"/>
            <a:ext cx="8221287" cy="246819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Аутизм? Будущее есть</a:t>
            </a:r>
            <a:r>
              <a:rPr lang="ru-RU" sz="4800" b="1" dirty="0" smtClean="0"/>
              <a:t>.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sz="40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Autizmru</a:t>
            </a:r>
            <a:r>
              <a:rPr lang="en-US" sz="40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.ru</a:t>
            </a:r>
            <a:endParaRPr lang="ru-RU" sz="4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6949" y="3944039"/>
            <a:ext cx="7868747" cy="13771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Руководитель: Кормилицына Инна Викторовна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Номинация: говорит волонтер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Популярный </a:t>
            </a:r>
            <a:r>
              <a:rPr lang="ru-RU" sz="2400" dirty="0" err="1" smtClean="0"/>
              <a:t>видеосайт</a:t>
            </a:r>
            <a:r>
              <a:rPr lang="ru-RU" sz="2400" dirty="0" smtClean="0"/>
              <a:t> с широким охватом и узнаваемостью – верный помощник родителей детей с РАС.</a:t>
            </a:r>
          </a:p>
          <a:p>
            <a:r>
              <a:rPr lang="ru-RU" sz="2400" dirty="0" smtClean="0"/>
              <a:t>вывод</a:t>
            </a:r>
            <a:r>
              <a:rPr lang="ru-RU" sz="2400" dirty="0" smtClean="0"/>
              <a:t> </a:t>
            </a:r>
            <a:r>
              <a:rPr lang="ru-RU" sz="2400" dirty="0" smtClean="0"/>
              <a:t>тематических запросов в ТОП-10 Яндекс.</a:t>
            </a:r>
          </a:p>
          <a:p>
            <a:r>
              <a:rPr lang="ru-RU" sz="2400" dirty="0" smtClean="0"/>
              <a:t>42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человек – общая численность в социальных сообществах</a:t>
            </a:r>
          </a:p>
          <a:p>
            <a:r>
              <a:rPr lang="ru-RU" sz="2400" dirty="0" smtClean="0"/>
              <a:t>Рост </a:t>
            </a:r>
            <a:r>
              <a:rPr lang="ru-RU" sz="2400" dirty="0"/>
              <a:t>трафика на сайт </a:t>
            </a:r>
            <a:r>
              <a:rPr lang="ru-RU" sz="2400" dirty="0" smtClean="0"/>
              <a:t>400-500%</a:t>
            </a:r>
            <a:r>
              <a:rPr lang="ru-RU" sz="2400" dirty="0"/>
              <a:t>	</a:t>
            </a:r>
          </a:p>
          <a:p>
            <a:r>
              <a:rPr lang="ru-RU" sz="2400" dirty="0"/>
              <a:t>Рост активности подписчиков +300%</a:t>
            </a:r>
            <a:r>
              <a:rPr lang="ru-RU" sz="2400" b="1" dirty="0"/>
              <a:t>	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26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1567" y="2286072"/>
            <a:ext cx="5705308" cy="2971801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Контактные данные проекта 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http://autizmru.ru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 smtClean="0"/>
              <a:t>Контактные данные руководителя проекта:</a:t>
            </a:r>
          </a:p>
          <a:p>
            <a:pPr marL="0" indent="0">
              <a:buNone/>
            </a:pPr>
            <a:r>
              <a:rPr lang="ru-RU" dirty="0" smtClean="0"/>
              <a:t>Кормилицына Инна Викторовна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karinna@yandex.ru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8(926)57-58-222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6" y="2271577"/>
            <a:ext cx="5238920" cy="38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3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об авторе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t="14194" r="14170" b="323"/>
          <a:stretch/>
        </p:blipFill>
        <p:spPr>
          <a:xfrm>
            <a:off x="8129547" y="1026926"/>
            <a:ext cx="3501666" cy="527807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Прямоугольник 2"/>
          <p:cNvSpPr/>
          <p:nvPr/>
        </p:nvSpPr>
        <p:spPr>
          <a:xfrm>
            <a:off x="553186" y="1521075"/>
            <a:ext cx="7576361" cy="403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Кормилицына Инна Викторовна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 председателя ООРДИ «Чудо-дети»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г.о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Кашира Московской области,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Дипломированный 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клинический психолог и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-специалист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Трижды лауреат 2 степени Премии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губернатора Московской области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«Наше Подмосковье» в 2016, 2017, 2018 годах за социально значимые проекты,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Лауреат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Фестиваля социальных Интернет-ресурсов «Мир равных возможностей» 2016г,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лауреат от Московской области Премии ВОРДИ «Родительское спасибо» 2019г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Победитель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Всероссийского конкурса «Портфолио гражданского лидера» 2019г учрежденного Московским Институтом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Психоанализа,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Создатель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автор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видеосайта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«Аутизм? Будущее есть!» </a:t>
            </a:r>
            <a:r>
              <a:rPr lang="en-US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</a:t>
            </a:r>
            <a:r>
              <a:rPr lang="ru-RU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6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autizmru</a:t>
            </a:r>
            <a:r>
              <a:rPr lang="ru-RU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6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2629"/>
            <a:ext cx="9116661" cy="4258491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Корневая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проекта – выстраивание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комплексной помощи семье (социальной, медицинской, педагогической, юридической, психологической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адекватной информации об аутизме и методиках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активизация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роли родителей в реабилитации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выстраивание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у родителей новой системы целей и ценностей и свободной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самоактуализации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и самореализации; </a:t>
            </a: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психологического климата, эмоционального состояния родителей детей с РАС;</a:t>
            </a: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вторичной инвалидизации семей и их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распада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охвата и узнаваемости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видеосайта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социальная значимость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каждый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68 ребенок в России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диагноз «аутизм». 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46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 smtClean="0"/>
              <a:t>Главная страница сайта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36" y="1279276"/>
            <a:ext cx="9165623" cy="5496097"/>
          </a:xfr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8725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 smtClean="0"/>
              <a:t>Одиночные записи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08" y="1209056"/>
            <a:ext cx="9137473" cy="5392460"/>
          </a:xfr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9227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 smtClean="0"/>
              <a:t>Меню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37" y="1099647"/>
            <a:ext cx="8771260" cy="5758353"/>
          </a:xfr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2107475" y="6361766"/>
            <a:ext cx="4476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 сайте </a:t>
            </a:r>
            <a:r>
              <a:rPr lang="ru-RU" i="1" dirty="0"/>
              <a:t>около </a:t>
            </a:r>
            <a:r>
              <a:rPr lang="ru-RU" i="1" u="sng" dirty="0"/>
              <a:t>1000 видео </a:t>
            </a:r>
            <a:r>
              <a:rPr lang="ru-RU" i="1" dirty="0"/>
              <a:t>в </a:t>
            </a:r>
            <a:r>
              <a:rPr lang="ru-RU" i="1" u="sng" dirty="0"/>
              <a:t>35 рубриках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02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 smtClean="0"/>
              <a:t>Социальные сети и мобильная версия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81" y="2913875"/>
            <a:ext cx="3078525" cy="36782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0" y="1897722"/>
            <a:ext cx="4287193" cy="4749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69" y="0"/>
            <a:ext cx="3165231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27" y="1930399"/>
            <a:ext cx="4004671" cy="47163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9639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ПРОЕКТА - Регионы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0262" y="6260584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По данным сайта </a:t>
            </a:r>
            <a:r>
              <a:rPr lang="en-US" i="1" dirty="0"/>
              <a:t>liveinternet.ru</a:t>
            </a:r>
            <a:endParaRPr lang="ru-RU" i="1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594082"/>
              </p:ext>
            </p:extLst>
          </p:nvPr>
        </p:nvGraphicFramePr>
        <p:xfrm>
          <a:off x="1684949" y="1879084"/>
          <a:ext cx="8913278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843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проекта – страны</a:t>
            </a:r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308575"/>
              </p:ext>
            </p:extLst>
          </p:nvPr>
        </p:nvGraphicFramePr>
        <p:xfrm>
          <a:off x="440675" y="1874359"/>
          <a:ext cx="10289753" cy="490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34960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1252</TotalTime>
  <Words>328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Аспект</vt:lpstr>
      <vt:lpstr>Аутизм? Будущее есть.  Autizmru.ru</vt:lpstr>
      <vt:lpstr>Информация об авторе</vt:lpstr>
      <vt:lpstr>Аннотация</vt:lpstr>
      <vt:lpstr>Главная страница сайта</vt:lpstr>
      <vt:lpstr>Одиночные записи</vt:lpstr>
      <vt:lpstr>Меню</vt:lpstr>
      <vt:lpstr>Социальные сети и мобильная версия</vt:lpstr>
      <vt:lpstr>ГЕОГРАФИЯ ПРОЕКТА - Регионы</vt:lpstr>
      <vt:lpstr>География проекта – страны</vt:lpstr>
      <vt:lpstr>Результат</vt:lpstr>
      <vt:lpstr>Спасибо за внимание! </vt:lpstr>
    </vt:vector>
  </TitlesOfParts>
  <Company>SafeTec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Заявочный этап всероссийского конкурса «доброволец России – 2019»</dc:title>
  <dc:creator>Суркова Екатерина Геннадьевна</dc:creator>
  <cp:lastModifiedBy>Инна Кормилицына</cp:lastModifiedBy>
  <cp:revision>62</cp:revision>
  <dcterms:created xsi:type="dcterms:W3CDTF">2019-05-14T11:44:41Z</dcterms:created>
  <dcterms:modified xsi:type="dcterms:W3CDTF">2020-04-22T16:44:18Z</dcterms:modified>
</cp:coreProperties>
</file>