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310" r:id="rId2"/>
    <p:sldId id="3997" r:id="rId3"/>
    <p:sldId id="4003" r:id="rId4"/>
    <p:sldId id="4004" r:id="rId5"/>
    <p:sldId id="4005" r:id="rId6"/>
    <p:sldId id="4006" r:id="rId7"/>
    <p:sldId id="4007" r:id="rId8"/>
    <p:sldId id="4008" r:id="rId9"/>
    <p:sldId id="4009" r:id="rId10"/>
    <p:sldId id="4010" r:id="rId11"/>
    <p:sldId id="4011" r:id="rId12"/>
    <p:sldId id="4012" r:id="rId13"/>
    <p:sldId id="3998" r:id="rId14"/>
  </p:sldIdLst>
  <p:sldSz cx="21674138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  <a:srgbClr val="292929"/>
    <a:srgbClr val="303030"/>
    <a:srgbClr val="DD2E6B"/>
    <a:srgbClr val="6E437D"/>
    <a:srgbClr val="000000"/>
    <a:srgbClr val="B31044"/>
    <a:srgbClr val="B92972"/>
    <a:srgbClr val="CD9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771" autoAdjust="0"/>
  </p:normalViewPr>
  <p:slideViewPr>
    <p:cSldViewPr snapToGrid="0">
      <p:cViewPr varScale="1">
        <p:scale>
          <a:sx n="46" d="100"/>
          <a:sy n="46" d="100"/>
        </p:scale>
        <p:origin x="48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348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9267" y="1995312"/>
            <a:ext cx="16255604" cy="4244622"/>
          </a:xfrm>
        </p:spPr>
        <p:txBody>
          <a:bodyPr anchor="b"/>
          <a:lstStyle>
            <a:lvl1pPr algn="ctr">
              <a:defRPr sz="1066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267" y="6403623"/>
            <a:ext cx="16255604" cy="2943577"/>
          </a:xfrm>
        </p:spPr>
        <p:txBody>
          <a:bodyPr/>
          <a:lstStyle>
            <a:lvl1pPr marL="0" indent="0" algn="ctr">
              <a:buNone/>
              <a:defRPr sz="4266"/>
            </a:lvl1pPr>
            <a:lvl2pPr marL="812764" indent="0" algn="ctr">
              <a:buNone/>
              <a:defRPr sz="3555"/>
            </a:lvl2pPr>
            <a:lvl3pPr marL="1625529" indent="0" algn="ctr">
              <a:buNone/>
              <a:defRPr sz="3200"/>
            </a:lvl3pPr>
            <a:lvl4pPr marL="2438293" indent="0" algn="ctr">
              <a:buNone/>
              <a:defRPr sz="2844"/>
            </a:lvl4pPr>
            <a:lvl5pPr marL="3251058" indent="0" algn="ctr">
              <a:buNone/>
              <a:defRPr sz="2844"/>
            </a:lvl5pPr>
            <a:lvl6pPr marL="4063822" indent="0" algn="ctr">
              <a:buNone/>
              <a:defRPr sz="2844"/>
            </a:lvl6pPr>
            <a:lvl7pPr marL="4876587" indent="0" algn="ctr">
              <a:buNone/>
              <a:defRPr sz="2844"/>
            </a:lvl7pPr>
            <a:lvl8pPr marL="5689351" indent="0" algn="ctr">
              <a:buNone/>
              <a:defRPr sz="2844"/>
            </a:lvl8pPr>
            <a:lvl9pPr marL="6502116" indent="0" algn="ctr">
              <a:buNone/>
              <a:defRPr sz="284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2B50-3FE1-436A-852A-4CCE0B54B8DE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F070-7FF8-4094-831D-599752F33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339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2B50-3FE1-436A-852A-4CCE0B54B8DE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F070-7FF8-4094-831D-599752F33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31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10555" y="649111"/>
            <a:ext cx="4673486" cy="1033215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0097" y="649111"/>
            <a:ext cx="13749531" cy="1033215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2B50-3FE1-436A-852A-4CCE0B54B8DE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F070-7FF8-4094-831D-599752F33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434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2B50-3FE1-436A-852A-4CCE0B54B8DE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F070-7FF8-4094-831D-599752F33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821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808" y="3039535"/>
            <a:ext cx="18693944" cy="5071532"/>
          </a:xfrm>
        </p:spPr>
        <p:txBody>
          <a:bodyPr anchor="b"/>
          <a:lstStyle>
            <a:lvl1pPr>
              <a:defRPr sz="1066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8808" y="8159046"/>
            <a:ext cx="18693944" cy="2666999"/>
          </a:xfrm>
        </p:spPr>
        <p:txBody>
          <a:bodyPr/>
          <a:lstStyle>
            <a:lvl1pPr marL="0" indent="0">
              <a:buNone/>
              <a:defRPr sz="4266">
                <a:solidFill>
                  <a:schemeClr val="tx1">
                    <a:tint val="75000"/>
                  </a:schemeClr>
                </a:solidFill>
              </a:defRPr>
            </a:lvl1pPr>
            <a:lvl2pPr marL="812764" indent="0">
              <a:buNone/>
              <a:defRPr sz="3555">
                <a:solidFill>
                  <a:schemeClr val="tx1">
                    <a:tint val="75000"/>
                  </a:schemeClr>
                </a:solidFill>
              </a:defRPr>
            </a:lvl2pPr>
            <a:lvl3pPr marL="162552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29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058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3822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587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3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116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2B50-3FE1-436A-852A-4CCE0B54B8DE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F070-7FF8-4094-831D-599752F33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827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097" y="3245556"/>
            <a:ext cx="9211509" cy="7735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532" y="3245556"/>
            <a:ext cx="9211509" cy="7735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2B50-3FE1-436A-852A-4CCE0B54B8DE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F070-7FF8-4094-831D-599752F33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84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0" y="649112"/>
            <a:ext cx="18693944" cy="235655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2921" y="2988734"/>
            <a:ext cx="9169175" cy="1464732"/>
          </a:xfrm>
        </p:spPr>
        <p:txBody>
          <a:bodyPr anchor="b"/>
          <a:lstStyle>
            <a:lvl1pPr marL="0" indent="0">
              <a:buNone/>
              <a:defRPr sz="4266" b="1"/>
            </a:lvl1pPr>
            <a:lvl2pPr marL="812764" indent="0">
              <a:buNone/>
              <a:defRPr sz="3555" b="1"/>
            </a:lvl2pPr>
            <a:lvl3pPr marL="1625529" indent="0">
              <a:buNone/>
              <a:defRPr sz="3200" b="1"/>
            </a:lvl3pPr>
            <a:lvl4pPr marL="2438293" indent="0">
              <a:buNone/>
              <a:defRPr sz="2844" b="1"/>
            </a:lvl4pPr>
            <a:lvl5pPr marL="3251058" indent="0">
              <a:buNone/>
              <a:defRPr sz="2844" b="1"/>
            </a:lvl5pPr>
            <a:lvl6pPr marL="4063822" indent="0">
              <a:buNone/>
              <a:defRPr sz="2844" b="1"/>
            </a:lvl6pPr>
            <a:lvl7pPr marL="4876587" indent="0">
              <a:buNone/>
              <a:defRPr sz="2844" b="1"/>
            </a:lvl7pPr>
            <a:lvl8pPr marL="5689351" indent="0">
              <a:buNone/>
              <a:defRPr sz="2844" b="1"/>
            </a:lvl8pPr>
            <a:lvl9pPr marL="6502116" indent="0">
              <a:buNone/>
              <a:defRPr sz="284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2921" y="4453467"/>
            <a:ext cx="9169175" cy="65503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532" y="2988734"/>
            <a:ext cx="9214332" cy="1464732"/>
          </a:xfrm>
        </p:spPr>
        <p:txBody>
          <a:bodyPr anchor="b"/>
          <a:lstStyle>
            <a:lvl1pPr marL="0" indent="0">
              <a:buNone/>
              <a:defRPr sz="4266" b="1"/>
            </a:lvl1pPr>
            <a:lvl2pPr marL="812764" indent="0">
              <a:buNone/>
              <a:defRPr sz="3555" b="1"/>
            </a:lvl2pPr>
            <a:lvl3pPr marL="1625529" indent="0">
              <a:buNone/>
              <a:defRPr sz="3200" b="1"/>
            </a:lvl3pPr>
            <a:lvl4pPr marL="2438293" indent="0">
              <a:buNone/>
              <a:defRPr sz="2844" b="1"/>
            </a:lvl4pPr>
            <a:lvl5pPr marL="3251058" indent="0">
              <a:buNone/>
              <a:defRPr sz="2844" b="1"/>
            </a:lvl5pPr>
            <a:lvl6pPr marL="4063822" indent="0">
              <a:buNone/>
              <a:defRPr sz="2844" b="1"/>
            </a:lvl6pPr>
            <a:lvl7pPr marL="4876587" indent="0">
              <a:buNone/>
              <a:defRPr sz="2844" b="1"/>
            </a:lvl7pPr>
            <a:lvl8pPr marL="5689351" indent="0">
              <a:buNone/>
              <a:defRPr sz="2844" b="1"/>
            </a:lvl8pPr>
            <a:lvl9pPr marL="6502116" indent="0">
              <a:buNone/>
              <a:defRPr sz="284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72532" y="4453467"/>
            <a:ext cx="9214332" cy="65503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2B50-3FE1-436A-852A-4CCE0B54B8DE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F070-7FF8-4094-831D-599752F33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41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2B50-3FE1-436A-852A-4CCE0B54B8DE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F070-7FF8-4094-831D-599752F33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27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2B50-3FE1-436A-852A-4CCE0B54B8DE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F070-7FF8-4094-831D-599752F33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735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1" y="812800"/>
            <a:ext cx="699047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4332" y="1755423"/>
            <a:ext cx="10972532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6"/>
            </a:lvl3pPr>
            <a:lvl4pPr>
              <a:defRPr sz="3555"/>
            </a:lvl4pPr>
            <a:lvl5pPr>
              <a:defRPr sz="3555"/>
            </a:lvl5pPr>
            <a:lvl6pPr>
              <a:defRPr sz="3555"/>
            </a:lvl6pPr>
            <a:lvl7pPr>
              <a:defRPr sz="3555"/>
            </a:lvl7pPr>
            <a:lvl8pPr>
              <a:defRPr sz="3555"/>
            </a:lvl8pPr>
            <a:lvl9pPr>
              <a:defRPr sz="355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1" y="3657600"/>
            <a:ext cx="699047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764" indent="0">
              <a:buNone/>
              <a:defRPr sz="2489"/>
            </a:lvl2pPr>
            <a:lvl3pPr marL="1625529" indent="0">
              <a:buNone/>
              <a:defRPr sz="2133"/>
            </a:lvl3pPr>
            <a:lvl4pPr marL="2438293" indent="0">
              <a:buNone/>
              <a:defRPr sz="1778"/>
            </a:lvl4pPr>
            <a:lvl5pPr marL="3251058" indent="0">
              <a:buNone/>
              <a:defRPr sz="1778"/>
            </a:lvl5pPr>
            <a:lvl6pPr marL="4063822" indent="0">
              <a:buNone/>
              <a:defRPr sz="1778"/>
            </a:lvl6pPr>
            <a:lvl7pPr marL="4876587" indent="0">
              <a:buNone/>
              <a:defRPr sz="1778"/>
            </a:lvl7pPr>
            <a:lvl8pPr marL="5689351" indent="0">
              <a:buNone/>
              <a:defRPr sz="1778"/>
            </a:lvl8pPr>
            <a:lvl9pPr marL="6502116" indent="0">
              <a:buNone/>
              <a:defRPr sz="177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2B50-3FE1-436A-852A-4CCE0B54B8DE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F070-7FF8-4094-831D-599752F33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60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1" y="812800"/>
            <a:ext cx="699047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14332" y="1755423"/>
            <a:ext cx="10972532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764" indent="0">
              <a:buNone/>
              <a:defRPr sz="4978"/>
            </a:lvl2pPr>
            <a:lvl3pPr marL="1625529" indent="0">
              <a:buNone/>
              <a:defRPr sz="4266"/>
            </a:lvl3pPr>
            <a:lvl4pPr marL="2438293" indent="0">
              <a:buNone/>
              <a:defRPr sz="3555"/>
            </a:lvl4pPr>
            <a:lvl5pPr marL="3251058" indent="0">
              <a:buNone/>
              <a:defRPr sz="3555"/>
            </a:lvl5pPr>
            <a:lvl6pPr marL="4063822" indent="0">
              <a:buNone/>
              <a:defRPr sz="3555"/>
            </a:lvl6pPr>
            <a:lvl7pPr marL="4876587" indent="0">
              <a:buNone/>
              <a:defRPr sz="3555"/>
            </a:lvl7pPr>
            <a:lvl8pPr marL="5689351" indent="0">
              <a:buNone/>
              <a:defRPr sz="3555"/>
            </a:lvl8pPr>
            <a:lvl9pPr marL="6502116" indent="0">
              <a:buNone/>
              <a:defRPr sz="355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1" y="3657600"/>
            <a:ext cx="699047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764" indent="0">
              <a:buNone/>
              <a:defRPr sz="2489"/>
            </a:lvl2pPr>
            <a:lvl3pPr marL="1625529" indent="0">
              <a:buNone/>
              <a:defRPr sz="2133"/>
            </a:lvl3pPr>
            <a:lvl4pPr marL="2438293" indent="0">
              <a:buNone/>
              <a:defRPr sz="1778"/>
            </a:lvl4pPr>
            <a:lvl5pPr marL="3251058" indent="0">
              <a:buNone/>
              <a:defRPr sz="1778"/>
            </a:lvl5pPr>
            <a:lvl6pPr marL="4063822" indent="0">
              <a:buNone/>
              <a:defRPr sz="1778"/>
            </a:lvl6pPr>
            <a:lvl7pPr marL="4876587" indent="0">
              <a:buNone/>
              <a:defRPr sz="1778"/>
            </a:lvl7pPr>
            <a:lvl8pPr marL="5689351" indent="0">
              <a:buNone/>
              <a:defRPr sz="1778"/>
            </a:lvl8pPr>
            <a:lvl9pPr marL="6502116" indent="0">
              <a:buNone/>
              <a:defRPr sz="177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2B50-3FE1-436A-852A-4CCE0B54B8DE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F070-7FF8-4094-831D-599752F33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3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90097" y="649112"/>
            <a:ext cx="18693944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0097" y="3245556"/>
            <a:ext cx="18693944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097" y="11300179"/>
            <a:ext cx="4876681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C2B50-3FE1-436A-852A-4CCE0B54B8DE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79558" y="11300179"/>
            <a:ext cx="7315022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07360" y="11300179"/>
            <a:ext cx="4876681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3F070-7FF8-4094-831D-599752F33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30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625529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382" indent="-406382" algn="l" defTabSz="1625529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147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2pPr>
      <a:lvl3pPr marL="2031911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3pPr>
      <a:lvl4pPr marL="2844676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40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204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2969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5733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498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4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29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93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58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822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87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51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116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D5EF8F-5216-1B3D-69E8-A4E996302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8" y="0"/>
            <a:ext cx="2167127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AED1A6F7-0B8B-4607-A7DE-56044794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5683" y="9735637"/>
            <a:ext cx="13504859" cy="49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FD451CF-8AEE-4CBC-8F35-C0121271D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9617" y="8037611"/>
            <a:ext cx="5699727" cy="339238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11932BA-389F-482D-89D6-A17C901D1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03716" y="-291034"/>
            <a:ext cx="13504859" cy="49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9124D1-CFD9-4C22-BE97-EDD14D220C30}"/>
              </a:ext>
            </a:extLst>
          </p:cNvPr>
          <p:cNvSpPr txBox="1"/>
          <p:nvPr/>
        </p:nvSpPr>
        <p:spPr>
          <a:xfrm>
            <a:off x="212444" y="1196303"/>
            <a:ext cx="214602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7200" dirty="0">
                <a:solidFill>
                  <a:prstClr val="white"/>
                </a:solidFill>
                <a:latin typeface="Montserrat ExtraBold" panose="00000900000000000000" pitchFamily="2" charset="-52"/>
              </a:rPr>
              <a:t>Штаб акции </a:t>
            </a:r>
            <a:r>
              <a:rPr lang="en-US" sz="7200" dirty="0">
                <a:solidFill>
                  <a:prstClr val="white"/>
                </a:solidFill>
                <a:latin typeface="Montserrat ExtraBold" panose="00000900000000000000" pitchFamily="2" charset="-52"/>
              </a:rPr>
              <a:t>#</a:t>
            </a:r>
            <a:r>
              <a:rPr lang="ru-RU" sz="7200" dirty="0">
                <a:solidFill>
                  <a:prstClr val="white"/>
                </a:solidFill>
                <a:latin typeface="Montserrat ExtraBold" panose="00000900000000000000" pitchFamily="2" charset="-52"/>
              </a:rPr>
              <a:t>МЫВМЕСТЕ Верхнекамского муниципального округа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09BCCC3-B39E-50C2-032B-65B182E68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877" y="3897160"/>
            <a:ext cx="6899570" cy="689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14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7B481A-5813-38D8-240E-AAACEE6CB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" y="0"/>
            <a:ext cx="21671279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30208D-E202-56A3-F86E-4C562822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381000"/>
            <a:ext cx="19997530" cy="165382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Основные направления работы Штаба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617D5E-9215-5DDC-EEA9-B36591297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034824"/>
            <a:ext cx="21126450" cy="7852126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FF6600"/>
                </a:solidFill>
              </a:rPr>
              <a:t>Проведение патриотических мероприятий (уроки мужества, выставка «</a:t>
            </a:r>
            <a:r>
              <a:rPr lang="ru-RU" sz="4800" dirty="0" err="1">
                <a:solidFill>
                  <a:srgbClr val="FF6600"/>
                </a:solidFill>
              </a:rPr>
              <a:t>Za</a:t>
            </a:r>
            <a:r>
              <a:rPr lang="ru-RU" sz="4800" dirty="0">
                <a:solidFill>
                  <a:srgbClr val="FF6600"/>
                </a:solidFill>
              </a:rPr>
              <a:t> наших! </a:t>
            </a:r>
            <a:r>
              <a:rPr lang="ru-RU" sz="4800" dirty="0" err="1">
                <a:solidFill>
                  <a:srgbClr val="FF6600"/>
                </a:solidFill>
              </a:rPr>
              <a:t>Za</a:t>
            </a:r>
            <a:r>
              <a:rPr lang="ru-RU" sz="4800" dirty="0">
                <a:solidFill>
                  <a:srgbClr val="FF6600"/>
                </a:solidFill>
              </a:rPr>
              <a:t> Президента»,  патриотические акции, спортивные мероприятия, посвященные  участникам специальной военной операции, изготовление талисманов - оберегов, написание писем и т.д.)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DC192B0-6DCE-CBC0-D341-6E50D05C8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0546" y="5520974"/>
            <a:ext cx="6695120" cy="50327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215D4A7-6B5C-E7F6-2045-6F588930F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966" y="5520974"/>
            <a:ext cx="6702117" cy="50327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C27F3D9-5B60-F5BD-ADE8-E387D15DC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18" y="5520974"/>
            <a:ext cx="6693776" cy="503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18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07F851F-09C6-6B49-121A-0ABC682AB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" y="0"/>
            <a:ext cx="21671279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C48D4E-7412-B23F-5D47-F06EA3A7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6" y="247650"/>
            <a:ext cx="20417059" cy="192405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Основные направления работы Штаба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0D9B949-2F06-59F1-5ABA-E776B3FAA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828800"/>
            <a:ext cx="21107400" cy="9152468"/>
          </a:xfrm>
        </p:spPr>
        <p:txBody>
          <a:bodyPr/>
          <a:lstStyle/>
          <a:p>
            <a:r>
              <a:rPr lang="ru-RU" dirty="0">
                <a:solidFill>
                  <a:srgbClr val="FF6600"/>
                </a:solidFill>
              </a:rPr>
              <a:t>Проведение патриотических акций (памяти о жертвах теракта в «Крокус Сити Холле», «Окна Памяти», «Георгиевская ленточка», создание </a:t>
            </a:r>
            <a:r>
              <a:rPr lang="ru-RU" dirty="0" err="1">
                <a:solidFill>
                  <a:srgbClr val="FF6600"/>
                </a:solidFill>
              </a:rPr>
              <a:t>инсталяций</a:t>
            </a:r>
            <a:r>
              <a:rPr lang="ru-RU" dirty="0">
                <a:solidFill>
                  <a:srgbClr val="FF6600"/>
                </a:solidFill>
              </a:rPr>
              <a:t>, письма поддержки,  поздравление тружеников тыла и др.)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C54A7F-186C-3EF7-7A21-10469499B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44" y="4107852"/>
            <a:ext cx="5552894" cy="31311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04018C-B9D5-DFCF-B4A6-98BDAEE82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359" y="4107852"/>
            <a:ext cx="4168086" cy="31311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38C074-21AD-8ABF-74D7-4629CFB3E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7642" y="4131752"/>
            <a:ext cx="2344913" cy="31311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292B55E-072E-AC14-F4EA-44195CD24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1321" y="4106168"/>
            <a:ext cx="4159287" cy="31311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72EA1E5-E061-490B-9C09-B681630EC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144" y="7527220"/>
            <a:ext cx="4751892" cy="35825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FFD69B0-9B4B-A151-7138-17AF8EC9E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32706" y="7637984"/>
            <a:ext cx="4939568" cy="35674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1670D69-E37F-70F8-819C-6F6C41E03C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8926" y="3941811"/>
            <a:ext cx="3067049" cy="49264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5E34EA0-8728-0965-4FD5-9A87DB7E4A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1469" y="7577526"/>
            <a:ext cx="3832285" cy="35089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A3ABBAF-09DA-358C-735B-5F905D1E12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38665" y="7637984"/>
            <a:ext cx="4267570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4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6B9C270-7E08-771B-71BE-CDDBE3716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" y="0"/>
            <a:ext cx="21671279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221CAD-38A2-4D37-5122-FD3A3E7B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33" y="228600"/>
            <a:ext cx="20238472" cy="180622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Основные направления работы Штаба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508B50-A865-CE98-85F5-63C623CC5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2263424"/>
            <a:ext cx="13739366" cy="8717844"/>
          </a:xfrm>
        </p:spPr>
        <p:txBody>
          <a:bodyPr/>
          <a:lstStyle/>
          <a:p>
            <a:r>
              <a:rPr lang="ru-RU" dirty="0">
                <a:solidFill>
                  <a:srgbClr val="FF6600"/>
                </a:solidFill>
              </a:rPr>
              <a:t>Организация массовых патриотических мероприятий (митинг, посвященный Дню памяти и скорби, акция «СВЕЧА ПАМЯТИ», митинг, посвященный Дню ветеранов боевых действий,  день народного единства и др.)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DD1970-63B8-4D25-2D9E-E6C1A9389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3854" y="2023499"/>
            <a:ext cx="3057900" cy="45868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BAC1B7-3081-133F-49EA-ECCC337BF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405" y="2034824"/>
            <a:ext cx="3057900" cy="45755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774FCF-7E42-F538-94CA-A47B36C04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39" y="7658100"/>
            <a:ext cx="5740402" cy="43053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ABD537C-0BB9-B03F-AA66-F48AA45E9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193" y="7697803"/>
            <a:ext cx="3239848" cy="43053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2317A33-0580-381D-3889-3394FF641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7932" y="7658100"/>
            <a:ext cx="5495997" cy="43653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7CD0105-8721-5881-3CD4-77C27C6120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23459" y="7658100"/>
            <a:ext cx="5712540" cy="430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74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4FA34FB-3E93-34C1-09C0-7C2F56ECD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FF6B525A-CA93-9A4A-C913-7B70CF08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2371" y="440324"/>
            <a:ext cx="13504859" cy="49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A90A6CE-A575-5970-B97E-19B48D3B0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r="-1" b="-1"/>
          <a:stretch/>
        </p:blipFill>
        <p:spPr bwMode="auto">
          <a:xfrm>
            <a:off x="21" y="-68638"/>
            <a:ext cx="21674117" cy="121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A9F38CF7-E592-E2B1-CDF2-37317315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524" y="7326900"/>
            <a:ext cx="13504859" cy="49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AA3E1392-4C14-D582-3679-116EC54B3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36" y="70917"/>
            <a:ext cx="18693944" cy="265323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#</a:t>
            </a:r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МЫВМЕСТЕ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AB61BA94-78EB-E185-5D4E-56EFCF8EE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139928" y="338705"/>
            <a:ext cx="7194769" cy="49127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6E374A2-2498-0942-0569-E93C51644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39927" y="5590136"/>
            <a:ext cx="7194770" cy="40654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7E7BB90-8D3A-A9C0-92F4-D69C6F621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3948" y="338704"/>
            <a:ext cx="5253123" cy="50143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CCBE715-C903-4F02-D3B0-60C8CCA9E8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258" y="2795068"/>
            <a:ext cx="7232113" cy="5431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EEC72E2-BC7E-2AB9-7F06-FA9CF13CEE6C}"/>
              </a:ext>
            </a:extLst>
          </p:cNvPr>
          <p:cNvSpPr txBox="1"/>
          <p:nvPr/>
        </p:nvSpPr>
        <p:spPr>
          <a:xfrm>
            <a:off x="11072191" y="10455965"/>
            <a:ext cx="11795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FF6600"/>
                </a:solidFill>
                <a:latin typeface="Montserrat ExtraBold" panose="00000900000000000000" pitchFamily="2" charset="-52"/>
              </a:rPr>
              <a:t>#ШтабАкцииМыВместеВМО</a:t>
            </a:r>
          </a:p>
        </p:txBody>
      </p:sp>
    </p:spTree>
    <p:extLst>
      <p:ext uri="{BB962C8B-B14F-4D97-AF65-F5344CB8AC3E}">
        <p14:creationId xmlns:p14="http://schemas.microsoft.com/office/powerpoint/2010/main" val="1622294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B6226EB-10C3-6A15-74AB-500F3D5E4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4F8981D-4EF8-FB18-6037-9E674988F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r="-1" b="-1"/>
          <a:stretch/>
        </p:blipFill>
        <p:spPr bwMode="auto">
          <a:xfrm>
            <a:off x="0" y="-160308"/>
            <a:ext cx="22387395" cy="1251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CE5B8C52-786C-D349-7621-614D37B4F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2430" y="9264771"/>
            <a:ext cx="13504859" cy="49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2D405938-9C4D-E68C-B3B2-535F42236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40597" y="130476"/>
            <a:ext cx="13504859" cy="49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677873-B7E1-29C4-282F-44CBA6DD9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7340" y="5527517"/>
            <a:ext cx="8645867" cy="64844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804ADFD-9555-12E7-873E-6F4F47055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337" y="4226251"/>
            <a:ext cx="7665641" cy="3739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40" y="130476"/>
            <a:ext cx="5790297" cy="77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99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997C8BA-9BCB-D515-7C77-3475DFAFD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" y="0"/>
            <a:ext cx="21671279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02BC77-9EF4-CED7-309C-5CAB36C9E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649112"/>
            <a:ext cx="20859750" cy="2356556"/>
          </a:xfrm>
        </p:spPr>
        <p:txBody>
          <a:bodyPr>
            <a:normAutofit/>
          </a:bodyPr>
          <a:lstStyle/>
          <a:p>
            <a:pPr algn="ctr"/>
            <a:r>
              <a:rPr lang="ru-RU" sz="7200" b="1" i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Штаб акции </a:t>
            </a:r>
            <a:r>
              <a:rPr lang="en-US" sz="7200" b="1" i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#</a:t>
            </a:r>
            <a:r>
              <a:rPr lang="ru-RU" sz="7200" b="1" i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МЫВМЕСТЕ </a:t>
            </a:r>
            <a:br>
              <a:rPr lang="ru-RU" sz="7200" b="1" i="1" dirty="0">
                <a:solidFill>
                  <a:schemeClr val="bg1"/>
                </a:solidFill>
                <a:latin typeface="Montserrat ExtraBold" panose="00000900000000000000" pitchFamily="2" charset="-52"/>
              </a:rPr>
            </a:br>
            <a:r>
              <a:rPr lang="ru-RU" sz="7200" b="1" i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Верхнекамского муниципального округа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861877-99D3-ACBC-DCEC-AE2BDAB2F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3143250"/>
            <a:ext cx="16180904" cy="6716367"/>
          </a:xfrm>
        </p:spPr>
        <p:txBody>
          <a:bodyPr/>
          <a:lstStyle/>
          <a:p>
            <a:r>
              <a:rPr lang="ru-RU" dirty="0">
                <a:solidFill>
                  <a:srgbClr val="FF6600"/>
                </a:solidFill>
              </a:rPr>
              <a:t>Образовательные организации</a:t>
            </a:r>
          </a:p>
          <a:p>
            <a:r>
              <a:rPr lang="ru-RU" dirty="0">
                <a:solidFill>
                  <a:srgbClr val="FF6600"/>
                </a:solidFill>
              </a:rPr>
              <a:t>Учреждения культуры, спорта, молодежной политики</a:t>
            </a:r>
          </a:p>
          <a:p>
            <a:r>
              <a:rPr lang="ru-RU" dirty="0">
                <a:solidFill>
                  <a:srgbClr val="FF6600"/>
                </a:solidFill>
              </a:rPr>
              <a:t>Общественные организации</a:t>
            </a:r>
          </a:p>
          <a:p>
            <a:r>
              <a:rPr lang="ru-RU" dirty="0">
                <a:solidFill>
                  <a:srgbClr val="FF6600"/>
                </a:solidFill>
              </a:rPr>
              <a:t>Молодежный совет при администрации ВМО</a:t>
            </a:r>
          </a:p>
          <a:p>
            <a:r>
              <a:rPr lang="ru-RU" dirty="0">
                <a:solidFill>
                  <a:srgbClr val="FF6600"/>
                </a:solidFill>
              </a:rPr>
              <a:t>8 волонтерских отрядов</a:t>
            </a:r>
          </a:p>
          <a:p>
            <a:r>
              <a:rPr lang="ru-RU" dirty="0">
                <a:solidFill>
                  <a:srgbClr val="FF6600"/>
                </a:solidFill>
              </a:rPr>
              <a:t>Представители Фондов</a:t>
            </a:r>
          </a:p>
          <a:p>
            <a:r>
              <a:rPr lang="ru-RU" dirty="0">
                <a:solidFill>
                  <a:srgbClr val="FF6600"/>
                </a:solidFill>
              </a:rPr>
              <a:t>Инициативные граждане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1E2C2E3-78C8-2BCA-505B-C80BA7308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146" y="6860485"/>
            <a:ext cx="14034052" cy="51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7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F76C5B-30B5-99BD-7838-B2DF09450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" y="0"/>
            <a:ext cx="21671279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40C021-8CEC-D2E9-1CC5-EBB3EA31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097" y="304800"/>
            <a:ext cx="18693944" cy="188595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 С чего начать?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F0EF94-3F9B-2A9E-8AFC-B9518D008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097" y="2590800"/>
            <a:ext cx="18693944" cy="839046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rgbClr val="FF6600"/>
                </a:solidFill>
              </a:rPr>
              <a:t>Фестиваль ВФСК ГТО среди допризывной молодежи, посвященный бойцам специальной военной операции.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50751E9-4755-CD91-74B2-18AFFB7EE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097" y="4769077"/>
            <a:ext cx="8353992" cy="57682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4E36868-BD25-9150-4258-87036AB35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0050" y="4769077"/>
            <a:ext cx="7491621" cy="58109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835E597-414F-AA6B-CA80-CFFB0A066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44597">
            <a:off x="9161038" y="-693366"/>
            <a:ext cx="12239132" cy="576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09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6A75A45-0AE0-2173-23DF-F41E8460A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" y="0"/>
            <a:ext cx="21671279" cy="12192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EDD6EB8-955F-18DB-3219-402AC691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647" y="441150"/>
            <a:ext cx="20192944" cy="165593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Основные направления работы Штаба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EB7EF240-7B29-C454-2862-45DC58725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097" y="2097088"/>
            <a:ext cx="18693944" cy="8884180"/>
          </a:xfrm>
        </p:spPr>
        <p:txBody>
          <a:bodyPr/>
          <a:lstStyle/>
          <a:p>
            <a:r>
              <a:rPr lang="ru-RU" dirty="0">
                <a:solidFill>
                  <a:srgbClr val="FF6600"/>
                </a:solidFill>
              </a:rPr>
              <a:t>Оказание адресной помощи семьям военнослужащих специальной военной операции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8197CA-FD48-027D-CDEA-B0DB1A9AB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824" y="4135643"/>
            <a:ext cx="6360490" cy="47528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C271263-C8E3-48A3-0DF4-4579C53AF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2305" y="6512089"/>
            <a:ext cx="7014790" cy="52672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B397564-462C-351D-8CD6-24B4004B3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43" y="4135643"/>
            <a:ext cx="3140127" cy="69319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F4B39C9-0A68-9331-0642-0D7EE2F2D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354" y="4106018"/>
            <a:ext cx="3140127" cy="69616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37A4B14-38BA-3A89-8318-CB32D3622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798358">
            <a:off x="12765106" y="1477860"/>
            <a:ext cx="9090842" cy="39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73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3520F2A-3D63-8440-C497-3FA4AF9B6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" y="0"/>
            <a:ext cx="21671279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390882-AE17-1361-04C8-473F96234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6" y="649112"/>
            <a:ext cx="20454729" cy="154163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Основные направления работы Штаба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40C427-0265-7561-1CDC-9E12496FC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847" y="2190750"/>
            <a:ext cx="18693944" cy="8638118"/>
          </a:xfrm>
        </p:spPr>
        <p:txBody>
          <a:bodyPr/>
          <a:lstStyle/>
          <a:p>
            <a:r>
              <a:rPr lang="ru-RU" dirty="0">
                <a:solidFill>
                  <a:srgbClr val="FF6600"/>
                </a:solidFill>
              </a:rPr>
              <a:t>Организация встреч с военнослужащими в школьных и студенческих коллективах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42EE59-9522-9758-6A16-1DBADB886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9976" y="4433359"/>
            <a:ext cx="6885078" cy="45900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4EE94F3-03C5-97B9-5DEE-200FB14E4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058" y="4433359"/>
            <a:ext cx="6885073" cy="45900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5229EED-055C-68DD-11EF-134AF9443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30" y="4381500"/>
            <a:ext cx="6016283" cy="45291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63C5964-B4D1-E8C0-7FA0-91FA5C160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494">
            <a:off x="-1043409" y="7900369"/>
            <a:ext cx="13322144" cy="48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6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5B92EE-ACDC-D941-AA73-D2133F323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" y="-114301"/>
            <a:ext cx="21671279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73ED8F-A274-C264-1246-7B348C058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347640"/>
            <a:ext cx="19745891" cy="180441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Основные направления работы Штаба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BB390E-C685-E0EE-D8D8-0AE21C5C2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30" y="1738785"/>
            <a:ext cx="21342678" cy="9242484"/>
          </a:xfrm>
        </p:spPr>
        <p:txBody>
          <a:bodyPr/>
          <a:lstStyle/>
          <a:p>
            <a:r>
              <a:rPr lang="ru-RU" dirty="0">
                <a:solidFill>
                  <a:srgbClr val="FF6600"/>
                </a:solidFill>
              </a:rPr>
              <a:t>Организация сборов гуманитарной помощи участникам специальной военной операции, жителям пострадавших территорий, всем, нуждающимся в помощи (Оренбургская, Запорожская, Курская, Брянская области и др.)</a:t>
            </a:r>
          </a:p>
          <a:p>
            <a:pPr marL="0" indent="0">
              <a:buNone/>
            </a:pPr>
            <a:endParaRPr lang="ru-RU" dirty="0">
              <a:solidFill>
                <a:srgbClr val="FF66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7C7FBED-BF37-7A54-5F7C-A7CC7A547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7795" y="4647318"/>
            <a:ext cx="4800106" cy="63906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67BCB99-985F-9DB9-0601-65D2D668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443" y="4007369"/>
            <a:ext cx="4961997" cy="37437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662931B-1B0C-9A39-3799-82951B285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30" y="5174039"/>
            <a:ext cx="5337230" cy="53372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21BAAA3-38E1-D04B-CC68-10B8AFA17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1004" y="7842654"/>
            <a:ext cx="5300871" cy="40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A2F474A-593C-8C1A-76D2-D41BD34608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8619" y="4040565"/>
            <a:ext cx="4961997" cy="37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32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4C9B9C6-6C9E-7C70-1F28-91DFDE98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671279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C53495-F101-BCE1-C6C3-AD1CB6D68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7650"/>
            <a:ext cx="20198235" cy="178717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Основные направления работы Штаба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4D0BA5D-E6BE-5316-E373-09B7903B9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096" y="1752600"/>
            <a:ext cx="19445853" cy="9228668"/>
          </a:xfrm>
        </p:spPr>
        <p:txBody>
          <a:bodyPr/>
          <a:lstStyle/>
          <a:p>
            <a:r>
              <a:rPr lang="ru-RU" dirty="0">
                <a:solidFill>
                  <a:srgbClr val="FF6600"/>
                </a:solidFill>
              </a:rPr>
              <a:t>Организация мастер – классов для детей из семей военнослужащих специальной военной операции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F2F5833-AEEC-933F-C164-89753F780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962" y="3175862"/>
            <a:ext cx="3569584" cy="47730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E62E23D-3B9C-1D67-D55A-B8E66FB33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64" y="3175862"/>
            <a:ext cx="5845035" cy="43837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45DE944-0321-C293-B1F1-8E0282CE4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8851" y="3229071"/>
            <a:ext cx="4630512" cy="34955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F9E7224-582B-0BC2-B8CE-1C4200F3B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0371" y="3229071"/>
            <a:ext cx="6178899" cy="46549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43C7850-59E0-0BC0-784F-DDBA03406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281" y="8288309"/>
            <a:ext cx="8109263" cy="36560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951A481-1033-89EF-E5B2-EEA95D87EE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6269" y="8130421"/>
            <a:ext cx="10025912" cy="364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4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3E0EDA1-7B44-AA1E-E45B-243FA1B36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0"/>
            <a:ext cx="21671279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B482ED-EE84-DF2C-04F3-3B1A29162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980" y="649112"/>
            <a:ext cx="20273099" cy="138571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Основные направления работы Штаба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22DAED2-E764-8E81-5A31-393A61562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426" y="2034825"/>
            <a:ext cx="19110615" cy="8946444"/>
          </a:xfrm>
        </p:spPr>
        <p:txBody>
          <a:bodyPr/>
          <a:lstStyle/>
          <a:p>
            <a:r>
              <a:rPr lang="ru-RU" dirty="0">
                <a:solidFill>
                  <a:srgbClr val="FF6600"/>
                </a:solidFill>
              </a:rPr>
              <a:t>Изготовление блиндажных свечей, сухого душа, плетение маскировочных сетей, пошив вещей, необходимых раненым военнослужащим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85C31B-556D-FBE8-4BAD-AE6F9CC70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80" y="3490854"/>
            <a:ext cx="5923721" cy="44268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7E2EC34-CFBC-8AF5-F6B3-9C71F712B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501" y="3490853"/>
            <a:ext cx="5886276" cy="4426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48B5A7-0E0F-3BB5-16F6-99476B05C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7804" y="3490854"/>
            <a:ext cx="5886275" cy="44268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BB47C4-7D45-97B0-2247-F4C45D093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030" y="8134354"/>
            <a:ext cx="7923218" cy="35938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303FEEF-4E2F-BF32-9DA0-1CBD234A8D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33244">
            <a:off x="-414967" y="6949251"/>
            <a:ext cx="11108218" cy="462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984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142457</TotalTime>
  <Words>268</Words>
  <Application>Microsoft Office PowerPoint</Application>
  <PresentationFormat>Произвольный</PresentationFormat>
  <Paragraphs>29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Montserrat ExtraBold</vt:lpstr>
      <vt:lpstr>Тема Office</vt:lpstr>
      <vt:lpstr>Презентация PowerPoint</vt:lpstr>
      <vt:lpstr>Презентация PowerPoint</vt:lpstr>
      <vt:lpstr>Штаб акции #МЫВМЕСТЕ  Верхнекамского муниципального округа</vt:lpstr>
      <vt:lpstr> С чего начать?</vt:lpstr>
      <vt:lpstr>Основные направления работы Штаба</vt:lpstr>
      <vt:lpstr>Основные направления работы Штаба</vt:lpstr>
      <vt:lpstr>Основные направления работы Штаба</vt:lpstr>
      <vt:lpstr>Основные направления работы Штаба</vt:lpstr>
      <vt:lpstr>Основные направления работы Штаба</vt:lpstr>
      <vt:lpstr>Основные направления работы Штаба</vt:lpstr>
      <vt:lpstr>Основные направления работы Штаба</vt:lpstr>
      <vt:lpstr>Основные направления работы Штаба</vt:lpstr>
      <vt:lpstr>#МЫВМЕСТЕ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Олеся Филимонова</dc:title>
  <dc:creator>Потапова Вероника Геннадьевна</dc:creator>
  <cp:lastModifiedBy>Наталья Владимировна</cp:lastModifiedBy>
  <cp:revision>402</cp:revision>
  <dcterms:created xsi:type="dcterms:W3CDTF">2021-04-19T09:26:31Z</dcterms:created>
  <dcterms:modified xsi:type="dcterms:W3CDTF">2024-11-21T03:26:15Z</dcterms:modified>
</cp:coreProperties>
</file>