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4"/>
  </p:notesMasterIdLst>
  <p:sldIdLst>
    <p:sldId id="261" r:id="rId2"/>
    <p:sldId id="317" r:id="rId3"/>
    <p:sldId id="302" r:id="rId4"/>
    <p:sldId id="318" r:id="rId5"/>
    <p:sldId id="319" r:id="rId6"/>
    <p:sldId id="282" r:id="rId7"/>
    <p:sldId id="283" r:id="rId8"/>
    <p:sldId id="264" r:id="rId9"/>
    <p:sldId id="262" r:id="rId10"/>
    <p:sldId id="260" r:id="rId11"/>
    <p:sldId id="315" r:id="rId12"/>
    <p:sldId id="274" r:id="rId13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2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5024"/>
    <a:srgbClr val="003217"/>
    <a:srgbClr val="006C31"/>
    <a:srgbClr val="0EAA1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0" autoAdjust="0"/>
    <p:restoredTop sz="61488" autoAdjust="0"/>
  </p:normalViewPr>
  <p:slideViewPr>
    <p:cSldViewPr>
      <p:cViewPr varScale="1">
        <p:scale>
          <a:sx n="45" d="100"/>
          <a:sy n="45" d="100"/>
        </p:scale>
        <p:origin x="2100" y="48"/>
      </p:cViewPr>
      <p:guideLst>
        <p:guide orient="horz" pos="2160"/>
        <p:guide pos="2882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FFED3511-CF25-4809-9D0F-4EBAEA919654}" type="datetimeFigureOut">
              <a:rPr lang="ru-RU"/>
              <a:t>28.02.2023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noProof="0"/>
              <a:t>Образец текста</a:t>
            </a:r>
          </a:p>
          <a:p>
            <a:pPr lvl="1"/>
            <a:r>
              <a:rPr lang="ru-RU" noProof="0"/>
              <a:t>Второй уровень</a:t>
            </a:r>
          </a:p>
          <a:p>
            <a:pPr lvl="2"/>
            <a:r>
              <a:rPr lang="ru-RU" noProof="0"/>
              <a:t>Третий уровень</a:t>
            </a:r>
          </a:p>
          <a:p>
            <a:pPr lvl="3"/>
            <a:r>
              <a:rPr lang="ru-RU" noProof="0"/>
              <a:t>Четвертый уровень</a:t>
            </a:r>
          </a:p>
          <a:p>
            <a:pPr lvl="4"/>
            <a:r>
              <a:rPr lang="ru-RU" noProof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1B17AF59-D193-4A74-9348-08F56BB7318B}" type="slidenum">
              <a:rPr lang="ru-RU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</p:spPr>
      </p:sp>
      <p:sp>
        <p:nvSpPr>
          <p:cNvPr id="16386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endParaRPr lang="ru-RU" dirty="0"/>
          </a:p>
        </p:txBody>
      </p:sp>
      <p:sp>
        <p:nvSpPr>
          <p:cNvPr id="15363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</a:ln>
        </p:spPr>
        <p:txBody>
          <a:bodyPr wrap="square" numCol="1" anchorCtr="0" compatLnSpc="1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4FA0E4C-D006-4E99-B532-9CDC15D6179D}" type="slidenum">
              <a:rPr lang="ru-RU">
                <a:cs typeface="Arial" panose="020B0604020202020204" pitchFamily="34" charset="0"/>
              </a:rPr>
              <a:t>1</a:t>
            </a:fld>
            <a:endParaRPr lang="ru-RU" dirty="0"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B17AF59-D193-4A74-9348-08F56BB7318B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4845698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B17AF59-D193-4A74-9348-08F56BB7318B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297546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B17AF59-D193-4A74-9348-08F56BB7318B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4518517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B17AF59-D193-4A74-9348-08F56BB7318B}" type="slidenum">
              <a:rPr lang="ru-RU" smtClean="0"/>
              <a:t>7</a:t>
            </a:fld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B17AF59-D193-4A74-9348-08F56BB7318B}" type="slidenum">
              <a:rPr lang="ru-RU" smtClean="0"/>
              <a:t>9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15"/>
          <p:cNvSpPr/>
          <p:nvPr/>
        </p:nvSpPr>
        <p:spPr>
          <a:xfrm>
            <a:off x="228600" y="228600"/>
            <a:ext cx="8696325" cy="6035675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grpSp>
        <p:nvGrpSpPr>
          <p:cNvPr id="5" name="Group 9"/>
          <p:cNvGrpSpPr>
            <a:grpSpLocks noChangeAspect="1"/>
          </p:cNvGrpSpPr>
          <p:nvPr/>
        </p:nvGrpSpPr>
        <p:grpSpPr bwMode="auto">
          <a:xfrm>
            <a:off x="211138" y="5354638"/>
            <a:ext cx="8723312" cy="1330325"/>
            <a:chOff x="-3905250" y="4294188"/>
            <a:chExt cx="13011150" cy="1892300"/>
          </a:xfrm>
        </p:grpSpPr>
        <p:sp>
          <p:nvSpPr>
            <p:cNvPr id="6" name="Freeform 14"/>
            <p:cNvSpPr/>
            <p:nvPr/>
          </p:nvSpPr>
          <p:spPr bwMode="hidden">
            <a:xfrm>
              <a:off x="4810681" y="4499676"/>
              <a:ext cx="4295219" cy="1016152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7" name="Freeform 18"/>
            <p:cNvSpPr/>
            <p:nvPr/>
          </p:nvSpPr>
          <p:spPr bwMode="hidden">
            <a:xfrm>
              <a:off x="-308538" y="4319027"/>
              <a:ext cx="8280254" cy="1208092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8" name="Freeform 22"/>
            <p:cNvSpPr/>
            <p:nvPr/>
          </p:nvSpPr>
          <p:spPr bwMode="hidden">
            <a:xfrm>
              <a:off x="4014" y="4334834"/>
              <a:ext cx="8164231" cy="1101960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9" name="Freeform 26"/>
            <p:cNvSpPr/>
            <p:nvPr/>
          </p:nvSpPr>
          <p:spPr bwMode="hidden">
            <a:xfrm>
              <a:off x="4157164" y="4316769"/>
              <a:ext cx="4939265" cy="925827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 useBgFill="1">
          <p:nvSpPr>
            <p:cNvPr id="10" name="Freeform 10"/>
            <p:cNvSpPr/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D3BC74-2112-4DF5-94C9-C88161FC2C3A}" type="datetimeFigureOut">
              <a:rPr lang="ru-RU"/>
              <a:t>28.02.2023</a:t>
            </a:fld>
            <a:endParaRPr lang="ru-RU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852C37-75FC-4BD9-BD0D-DA09C35C84C2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C24C0B-4941-4617-8C06-C58CA49DB403}" type="datetimeFigureOut">
              <a:rPr lang="ru-RU"/>
              <a:t>28.02.2023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47B7DD-25AC-4A1C-B745-B038262A6264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20"/>
          <p:cNvSpPr/>
          <p:nvPr/>
        </p:nvSpPr>
        <p:spPr bwMode="hidden">
          <a:xfrm>
            <a:off x="228600" y="228600"/>
            <a:ext cx="8696325" cy="1427163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grpSp>
        <p:nvGrpSpPr>
          <p:cNvPr id="5" name="Group 14"/>
          <p:cNvGrpSpPr>
            <a:grpSpLocks noChangeAspect="1"/>
          </p:cNvGrpSpPr>
          <p:nvPr/>
        </p:nvGrpSpPr>
        <p:grpSpPr bwMode="auto">
          <a:xfrm>
            <a:off x="211138" y="714375"/>
            <a:ext cx="8723312" cy="1331913"/>
            <a:chOff x="-3905250" y="4294188"/>
            <a:chExt cx="13011150" cy="1892300"/>
          </a:xfrm>
        </p:grpSpPr>
        <p:sp>
          <p:nvSpPr>
            <p:cNvPr id="6" name="Freeform 14"/>
            <p:cNvSpPr/>
            <p:nvPr/>
          </p:nvSpPr>
          <p:spPr bwMode="hidden">
            <a:xfrm>
              <a:off x="4810681" y="4501687"/>
              <a:ext cx="4295219" cy="101494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7" name="Freeform 18"/>
            <p:cNvSpPr/>
            <p:nvPr/>
          </p:nvSpPr>
          <p:spPr bwMode="hidden">
            <a:xfrm>
              <a:off x="-308538" y="4318998"/>
              <a:ext cx="8280254" cy="1208906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8" name="Freeform 22"/>
            <p:cNvSpPr/>
            <p:nvPr/>
          </p:nvSpPr>
          <p:spPr bwMode="hidden">
            <a:xfrm>
              <a:off x="4014" y="4334786"/>
              <a:ext cx="8164231" cy="1102902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9" name="Freeform 26"/>
            <p:cNvSpPr/>
            <p:nvPr/>
          </p:nvSpPr>
          <p:spPr bwMode="hidden">
            <a:xfrm>
              <a:off x="4157164" y="4316742"/>
              <a:ext cx="4939265" cy="926979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 useBgFill="1">
          <p:nvSpPr>
            <p:cNvPr id="10" name="Freeform 19"/>
            <p:cNvSpPr/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34A730-820A-4B91-B13F-0D5E388D7CD5}" type="datetimeFigureOut">
              <a:rPr lang="ru-RU"/>
              <a:t>28.02.2023</a:t>
            </a:fld>
            <a:endParaRPr lang="ru-RU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B0A47E-6F94-440E-BA50-840FA9E6F941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38AB18-554D-4DA6-9490-6159E69A0CB8}" type="datetimeFigureOut">
              <a:rPr lang="ru-RU"/>
              <a:t>28.02.2023</a:t>
            </a:fld>
            <a:endParaRPr lang="ru-RU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4FC0DA-E3BD-4B4E-BC19-D5CF1BAB5673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2B10AF-2158-4CE2-9B09-359246B62A08}" type="datetimeFigureOut">
              <a:rPr lang="ru-RU"/>
              <a:t>28.02.2023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0465D5-AA51-4E83-9328-458F189404ED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13"/>
          <p:cNvSpPr/>
          <p:nvPr/>
        </p:nvSpPr>
        <p:spPr>
          <a:xfrm>
            <a:off x="228600" y="228600"/>
            <a:ext cx="8696325" cy="473710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Freeform 14"/>
          <p:cNvSpPr/>
          <p:nvPr/>
        </p:nvSpPr>
        <p:spPr bwMode="hidden">
          <a:xfrm>
            <a:off x="6046788" y="4203700"/>
            <a:ext cx="2876550" cy="714375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6" name="Freeform 18"/>
          <p:cNvSpPr/>
          <p:nvPr/>
        </p:nvSpPr>
        <p:spPr bwMode="hidden">
          <a:xfrm>
            <a:off x="2619375" y="4075113"/>
            <a:ext cx="5545138" cy="850900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7" name="Freeform 22"/>
          <p:cNvSpPr/>
          <p:nvPr/>
        </p:nvSpPr>
        <p:spPr bwMode="hidden">
          <a:xfrm>
            <a:off x="2828925" y="4087813"/>
            <a:ext cx="5467350" cy="774700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8" name="Freeform 26"/>
          <p:cNvSpPr/>
          <p:nvPr/>
        </p:nvSpPr>
        <p:spPr bwMode="hidden">
          <a:xfrm>
            <a:off x="5610225" y="4073525"/>
            <a:ext cx="3306763" cy="652463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 useBgFill="1">
        <p:nvSpPr>
          <p:cNvPr id="9" name="Freeform 10"/>
          <p:cNvSpPr/>
          <p:nvPr/>
        </p:nvSpPr>
        <p:spPr bwMode="hidden">
          <a:xfrm>
            <a:off x="211138" y="4059238"/>
            <a:ext cx="8723312" cy="1328737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F75431-9C60-4492-8D2F-6795D368BBD8}" type="datetimeFigureOut">
              <a:rPr lang="ru-RU"/>
              <a:t>28.02.2023</a:t>
            </a:fld>
            <a:endParaRPr lang="ru-RU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662AD5-3233-4AC8-B2F1-D7F00DFB30A8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D5DE28-D0C7-40C7-94F4-DD19F99B012D}" type="datetimeFigureOut">
              <a:rPr lang="ru-RU"/>
              <a:t>28.02.2023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70BD44-F8C3-4B0D-954B-4442D6A1C1E6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F34AF5-7249-4493-9FF8-2AFBB977CAA2}" type="datetimeFigureOut">
              <a:rPr lang="ru-RU"/>
              <a:t>28.02.2023</a:t>
            </a:fld>
            <a:endParaRPr lang="ru-RU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5EF333-3EEA-46DE-A8FB-B97F48FA117F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A86237-35DC-4962-907D-9E857D04CDAF}" type="datetimeFigureOut">
              <a:rPr lang="ru-RU"/>
              <a:t>28.02.2023</a:t>
            </a:fld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38BB57-693E-4468-98F2-2B42863DC86A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1"/>
          <p:cNvSpPr/>
          <p:nvPr/>
        </p:nvSpPr>
        <p:spPr>
          <a:xfrm>
            <a:off x="228600" y="228600"/>
            <a:ext cx="8696325" cy="1427163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grpSp>
        <p:nvGrpSpPr>
          <p:cNvPr id="3" name="Group 5"/>
          <p:cNvGrpSpPr>
            <a:grpSpLocks noChangeAspect="1"/>
          </p:cNvGrpSpPr>
          <p:nvPr/>
        </p:nvGrpSpPr>
        <p:grpSpPr bwMode="auto">
          <a:xfrm>
            <a:off x="211138" y="714375"/>
            <a:ext cx="8723312" cy="1330325"/>
            <a:chOff x="-3905251" y="4294188"/>
            <a:chExt cx="13027839" cy="1892300"/>
          </a:xfrm>
        </p:grpSpPr>
        <p:sp>
          <p:nvSpPr>
            <p:cNvPr id="4" name="Freeform 14"/>
            <p:cNvSpPr/>
            <p:nvPr/>
          </p:nvSpPr>
          <p:spPr bwMode="hidden">
            <a:xfrm>
              <a:off x="4810006" y="4499677"/>
              <a:ext cx="4295986" cy="1016152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5" name="Freeform 18"/>
            <p:cNvSpPr/>
            <p:nvPr/>
          </p:nvSpPr>
          <p:spPr bwMode="hidden">
            <a:xfrm>
              <a:off x="-308667" y="4319028"/>
              <a:ext cx="8279020" cy="1208091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6" name="Freeform 22"/>
            <p:cNvSpPr/>
            <p:nvPr/>
          </p:nvSpPr>
          <p:spPr bwMode="hidden">
            <a:xfrm>
              <a:off x="4286" y="4334834"/>
              <a:ext cx="8165219" cy="1101960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7" name="Freeform 26"/>
            <p:cNvSpPr/>
            <p:nvPr/>
          </p:nvSpPr>
          <p:spPr bwMode="hidden">
            <a:xfrm>
              <a:off x="4155651" y="4316769"/>
              <a:ext cx="4940859" cy="925827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 useBgFill="1">
          <p:nvSpPr>
            <p:cNvPr id="8" name="Freeform 10"/>
            <p:cNvSpPr/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</p:grpSp>
      <p:sp>
        <p:nvSpPr>
          <p:cNvPr id="9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0B33D8-8DE3-4343-9FD0-90AFB2FC164A}" type="datetimeFigureOut">
              <a:rPr lang="ru-RU"/>
              <a:t>28.02.2023</a:t>
            </a:fld>
            <a:endParaRPr lang="ru-RU"/>
          </a:p>
        </p:txBody>
      </p:sp>
      <p:sp>
        <p:nvSpPr>
          <p:cNvPr id="10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EA2824-E91C-4455-AE61-BA65361B46A2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14"/>
          <p:cNvSpPr/>
          <p:nvPr/>
        </p:nvSpPr>
        <p:spPr>
          <a:xfrm>
            <a:off x="228600" y="228600"/>
            <a:ext cx="8696325" cy="1427163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grpSp>
        <p:nvGrpSpPr>
          <p:cNvPr id="6" name="Group 23"/>
          <p:cNvGrpSpPr>
            <a:grpSpLocks noChangeAspect="1"/>
          </p:cNvGrpSpPr>
          <p:nvPr/>
        </p:nvGrpSpPr>
        <p:grpSpPr bwMode="auto">
          <a:xfrm>
            <a:off x="211138" y="714375"/>
            <a:ext cx="8723312" cy="1331913"/>
            <a:chOff x="-3905250" y="4294188"/>
            <a:chExt cx="13011150" cy="1892300"/>
          </a:xfrm>
        </p:grpSpPr>
        <p:sp>
          <p:nvSpPr>
            <p:cNvPr id="7" name="Freeform 14"/>
            <p:cNvSpPr/>
            <p:nvPr/>
          </p:nvSpPr>
          <p:spPr bwMode="hidden">
            <a:xfrm>
              <a:off x="4810681" y="4501687"/>
              <a:ext cx="4295219" cy="101494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8" name="Freeform 18"/>
            <p:cNvSpPr/>
            <p:nvPr/>
          </p:nvSpPr>
          <p:spPr bwMode="hidden">
            <a:xfrm>
              <a:off x="-308538" y="4318998"/>
              <a:ext cx="8280254" cy="1208906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9" name="Freeform 22"/>
            <p:cNvSpPr/>
            <p:nvPr/>
          </p:nvSpPr>
          <p:spPr bwMode="hidden">
            <a:xfrm>
              <a:off x="4014" y="4334786"/>
              <a:ext cx="8164231" cy="1102902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10" name="Freeform 26"/>
            <p:cNvSpPr/>
            <p:nvPr/>
          </p:nvSpPr>
          <p:spPr bwMode="hidden">
            <a:xfrm>
              <a:off x="4157164" y="4316742"/>
              <a:ext cx="4939265" cy="926979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 useBgFill="1">
          <p:nvSpPr>
            <p:cNvPr id="11" name="Freeform 28"/>
            <p:cNvSpPr/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</p:grp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12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888553-DA8D-4571-B31F-9FAAB7824A65}" type="datetimeFigureOut">
              <a:rPr lang="ru-RU"/>
              <a:t>28.02.2023</a:t>
            </a:fld>
            <a:endParaRPr lang="ru-RU"/>
          </a:p>
        </p:txBody>
      </p:sp>
      <p:sp>
        <p:nvSpPr>
          <p:cNvPr id="13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4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A9A0D9-B65D-408D-A103-189366C87A16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14"/>
          <p:cNvSpPr/>
          <p:nvPr/>
        </p:nvSpPr>
        <p:spPr>
          <a:xfrm>
            <a:off x="228600" y="228600"/>
            <a:ext cx="8696325" cy="6035675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grpSp>
        <p:nvGrpSpPr>
          <p:cNvPr id="6" name="Group 8"/>
          <p:cNvGrpSpPr>
            <a:grpSpLocks noChangeAspect="1"/>
          </p:cNvGrpSpPr>
          <p:nvPr/>
        </p:nvGrpSpPr>
        <p:grpSpPr bwMode="auto">
          <a:xfrm>
            <a:off x="211138" y="5354638"/>
            <a:ext cx="8723312" cy="1330325"/>
            <a:chOff x="-3905250" y="4294188"/>
            <a:chExt cx="13011150" cy="1892300"/>
          </a:xfrm>
        </p:grpSpPr>
        <p:sp>
          <p:nvSpPr>
            <p:cNvPr id="7" name="Freeform 14"/>
            <p:cNvSpPr/>
            <p:nvPr/>
          </p:nvSpPr>
          <p:spPr bwMode="hidden">
            <a:xfrm>
              <a:off x="4810681" y="4499676"/>
              <a:ext cx="4295219" cy="1016152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8" name="Freeform 18"/>
            <p:cNvSpPr/>
            <p:nvPr/>
          </p:nvSpPr>
          <p:spPr bwMode="hidden">
            <a:xfrm>
              <a:off x="-308538" y="4319027"/>
              <a:ext cx="8280254" cy="1208092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9" name="Freeform 22"/>
            <p:cNvSpPr/>
            <p:nvPr/>
          </p:nvSpPr>
          <p:spPr bwMode="hidden">
            <a:xfrm>
              <a:off x="4014" y="4334834"/>
              <a:ext cx="8164231" cy="1101960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10" name="Freeform 26"/>
            <p:cNvSpPr/>
            <p:nvPr/>
          </p:nvSpPr>
          <p:spPr bwMode="hidden">
            <a:xfrm>
              <a:off x="4157164" y="4316769"/>
              <a:ext cx="4939265" cy="925827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 useBgFill="1">
          <p:nvSpPr>
            <p:cNvPr id="11" name="Freeform 10"/>
            <p:cNvSpPr/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 rtlCol="0">
            <a:normAutofit/>
          </a:bodyPr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/>
              <a:t>Вставка рисунка</a:t>
            </a:r>
            <a:endParaRPr lang="en-US" noProof="0" dirty="0"/>
          </a:p>
        </p:txBody>
      </p:sp>
      <p:sp>
        <p:nvSpPr>
          <p:cNvPr id="12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589BD3-B81C-4C11-B907-BE004E9A472A}" type="datetimeFigureOut">
              <a:rPr lang="ru-RU"/>
              <a:t>28.02.2023</a:t>
            </a:fld>
            <a:endParaRPr lang="ru-RU"/>
          </a:p>
        </p:txBody>
      </p:sp>
      <p:sp>
        <p:nvSpPr>
          <p:cNvPr id="13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4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11A263-2966-4F3F-B6D5-130C8CC32952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6325" cy="2468563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grpSp>
        <p:nvGrpSpPr>
          <p:cNvPr id="1027" name="Group 15"/>
          <p:cNvGrpSpPr>
            <a:grpSpLocks noChangeAspect="1"/>
          </p:cNvGrpSpPr>
          <p:nvPr/>
        </p:nvGrpSpPr>
        <p:grpSpPr bwMode="auto">
          <a:xfrm>
            <a:off x="211138" y="1679575"/>
            <a:ext cx="8723312" cy="1330325"/>
            <a:chOff x="-3905251" y="4294188"/>
            <a:chExt cx="13027839" cy="1892300"/>
          </a:xfrm>
        </p:grpSpPr>
        <p:sp>
          <p:nvSpPr>
            <p:cNvPr id="17" name="Freeform 14"/>
            <p:cNvSpPr/>
            <p:nvPr/>
          </p:nvSpPr>
          <p:spPr bwMode="hidden">
            <a:xfrm>
              <a:off x="4810006" y="4499677"/>
              <a:ext cx="4295986" cy="1016152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18" name="Freeform 18"/>
            <p:cNvSpPr/>
            <p:nvPr/>
          </p:nvSpPr>
          <p:spPr bwMode="hidden">
            <a:xfrm>
              <a:off x="-308667" y="4319028"/>
              <a:ext cx="8279020" cy="1208091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19" name="Freeform 22"/>
            <p:cNvSpPr/>
            <p:nvPr/>
          </p:nvSpPr>
          <p:spPr bwMode="hidden">
            <a:xfrm>
              <a:off x="4286" y="4334834"/>
              <a:ext cx="8165219" cy="1101960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20" name="Freeform 26"/>
            <p:cNvSpPr/>
            <p:nvPr/>
          </p:nvSpPr>
          <p:spPr bwMode="hidden">
            <a:xfrm>
              <a:off x="4155651" y="4316769"/>
              <a:ext cx="4940859" cy="925827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 useBgFill="1">
          <p:nvSpPr>
            <p:cNvPr id="21" name="Freeform 10"/>
            <p:cNvSpPr/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</p:grpSp>
      <p:sp>
        <p:nvSpPr>
          <p:cNvPr id="1028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338138"/>
            <a:ext cx="8229600" cy="125253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4138" y="6249988"/>
            <a:ext cx="37861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000">
                <a:solidFill>
                  <a:schemeClr val="tx2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E4929045-0635-4B96-815B-538EB61D3094}" type="datetimeFigureOut">
              <a:rPr lang="ru-RU"/>
              <a:t>28.02.2023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75" y="6249988"/>
            <a:ext cx="37861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000">
                <a:solidFill>
                  <a:schemeClr val="tx2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0975" y="6249988"/>
            <a:ext cx="11620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000">
                <a:solidFill>
                  <a:schemeClr val="tx2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03D03E4B-73AA-4894-897A-05BADCF84D21}" type="slidenum">
              <a:rPr lang="ru-RU"/>
              <a:t>‹#›</a:t>
            </a:fld>
            <a:endParaRPr lang="ru-RU"/>
          </a:p>
        </p:txBody>
      </p:sp>
      <p:sp>
        <p:nvSpPr>
          <p:cNvPr id="1032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871538" y="2674938"/>
            <a:ext cx="7408862" cy="345122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FFFF"/>
          </a:solidFill>
          <a:latin typeface="Candara" panose="020E0502030303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FFFF"/>
          </a:solidFill>
          <a:latin typeface="Candara" panose="020E0502030303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FFFF"/>
          </a:solidFill>
          <a:latin typeface="Candara" panose="020E0502030303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FFFF"/>
          </a:solidFill>
          <a:latin typeface="Candara" panose="020E0502030303020204" pitchFamily="34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3050" indent="-2730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100000"/>
        <a:buFont typeface="Symbol" panose="05050102010706020507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580" indent="-2730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100000"/>
        <a:buFont typeface="Symbol" panose="05050102010706020507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98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100000"/>
        <a:buFont typeface="Symbol" panose="05050102010706020507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100000"/>
        <a:buFont typeface="Symbol" panose="05050102010706020507" pitchFamily="18" charset="2"/>
        <a:buChar char=""/>
        <a:defRPr kern="1200">
          <a:solidFill>
            <a:schemeClr val="tx2"/>
          </a:solidFill>
          <a:latin typeface="+mn-lt"/>
          <a:ea typeface="+mn-ea"/>
          <a:cs typeface="+mn-cs"/>
        </a:defRPr>
      </a:lvl4pPr>
      <a:lvl5pPr marL="1462405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100000"/>
        <a:buFont typeface="Symbol" panose="05050102010706020507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5"/>
        </a:spcBef>
        <a:buClr>
          <a:schemeClr val="accent1"/>
        </a:buClr>
        <a:buFont typeface="Symbol" panose="05050102010706020507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5"/>
        </a:spcBef>
        <a:buClr>
          <a:schemeClr val="accent1"/>
        </a:buClr>
        <a:buFont typeface="Symbol" panose="05050102010706020507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5"/>
        </a:spcBef>
        <a:buClr>
          <a:schemeClr val="accent1"/>
        </a:buClr>
        <a:buFont typeface="Symbol" panose="05050102010706020507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5"/>
        </a:spcBef>
        <a:buClr>
          <a:schemeClr val="accent1"/>
        </a:buClr>
        <a:buFont typeface="Symbol" panose="05050102010706020507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7" Type="http://schemas.openxmlformats.org/officeDocument/2006/relationships/image" Target="../media/image25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jpeg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Подзаголовок 2"/>
          <p:cNvSpPr>
            <a:spLocks noGrp="1"/>
          </p:cNvSpPr>
          <p:nvPr>
            <p:ph type="subTitle" idx="1"/>
          </p:nvPr>
        </p:nvSpPr>
        <p:spPr>
          <a:xfrm>
            <a:off x="-82550" y="5995988"/>
            <a:ext cx="5518150" cy="528637"/>
          </a:xfrm>
        </p:spPr>
        <p:txBody>
          <a:bodyPr/>
          <a:lstStyle/>
          <a:p>
            <a:pPr eaLnBrk="1" hangingPunct="1"/>
            <a:r>
              <a:rPr lang="ru-RU" dirty="0">
                <a:solidFill>
                  <a:schemeClr val="bg1"/>
                </a:solidFill>
              </a:rPr>
              <a:t>Петрозаводск, 17 апреля 2018 </a:t>
            </a:r>
          </a:p>
        </p:txBody>
      </p:sp>
      <p:sp>
        <p:nvSpPr>
          <p:cNvPr id="15362" name="Прямоугольник 4"/>
          <p:cNvSpPr>
            <a:spLocks noChangeArrowheads="1"/>
          </p:cNvSpPr>
          <p:nvPr/>
        </p:nvSpPr>
        <p:spPr bwMode="auto">
          <a:xfrm>
            <a:off x="323850" y="404813"/>
            <a:ext cx="8496300" cy="446151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ctr"/>
            <a:endParaRPr lang="ru-RU" sz="4400" b="1" dirty="0">
              <a:solidFill>
                <a:schemeClr val="bg1"/>
              </a:solidFill>
            </a:endParaRPr>
          </a:p>
          <a:p>
            <a:pPr algn="ctr"/>
            <a:r>
              <a:rPr lang="ru-RU" sz="4000" b="1" dirty="0">
                <a:solidFill>
                  <a:schemeClr val="accent1">
                    <a:lumMod val="50000"/>
                  </a:schemeClr>
                </a:solidFill>
              </a:rPr>
              <a:t>Автономная некоммерческая организация</a:t>
            </a:r>
          </a:p>
          <a:p>
            <a:pPr algn="ctr"/>
            <a:r>
              <a:rPr lang="ru-RU" sz="4000" b="1" dirty="0">
                <a:solidFill>
                  <a:schemeClr val="accent1">
                    <a:lumMod val="50000"/>
                  </a:schemeClr>
                </a:solidFill>
              </a:rPr>
              <a:t>«Центр обучения</a:t>
            </a:r>
          </a:p>
          <a:p>
            <a:pPr algn="ctr"/>
            <a:r>
              <a:rPr lang="ru-RU" sz="4000" b="1" dirty="0">
                <a:solidFill>
                  <a:schemeClr val="accent1">
                    <a:lumMod val="50000"/>
                  </a:schemeClr>
                </a:solidFill>
              </a:rPr>
              <a:t>и содействия развитию </a:t>
            </a:r>
          </a:p>
          <a:p>
            <a:pPr algn="ctr"/>
            <a:r>
              <a:rPr lang="ru-RU" sz="4000" b="1" dirty="0">
                <a:solidFill>
                  <a:schemeClr val="accent1">
                    <a:lumMod val="50000"/>
                  </a:schemeClr>
                </a:solidFill>
              </a:rPr>
              <a:t>первой помощи</a:t>
            </a:r>
          </a:p>
          <a:p>
            <a:pPr algn="ctr"/>
            <a:r>
              <a:rPr lang="ru-RU" sz="4000" b="1" dirty="0">
                <a:solidFill>
                  <a:schemeClr val="accent1">
                    <a:lumMod val="50000"/>
                  </a:schemeClr>
                </a:solidFill>
              </a:rPr>
              <a:t>«Подорожник-10»</a:t>
            </a:r>
          </a:p>
        </p:txBody>
      </p:sp>
      <p:sp>
        <p:nvSpPr>
          <p:cNvPr id="15363" name="TextBox 6"/>
          <p:cNvSpPr txBox="1">
            <a:spLocks noChangeArrowheads="1"/>
          </p:cNvSpPr>
          <p:nvPr/>
        </p:nvSpPr>
        <p:spPr bwMode="auto">
          <a:xfrm>
            <a:off x="467544" y="981075"/>
            <a:ext cx="8136904" cy="9144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endParaRPr lang="ru-RU" sz="5400" b="1" dirty="0">
              <a:solidFill>
                <a:schemeClr val="bg1"/>
              </a:solidFill>
              <a:latin typeface="Candara" panose="020E0502030303020204" pitchFamily="34" charset="0"/>
            </a:endParaRPr>
          </a:p>
        </p:txBody>
      </p:sp>
      <p:pic>
        <p:nvPicPr>
          <p:cNvPr id="15364" name="Picture 4" descr="E:\Подоро\подорожник лого - зелёный квадрат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51920" y="5013623"/>
            <a:ext cx="1726604" cy="17266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Прямоугольник 1"/>
          <p:cNvSpPr>
            <a:spLocks noChangeArrowheads="1"/>
          </p:cNvSpPr>
          <p:nvPr/>
        </p:nvSpPr>
        <p:spPr bwMode="auto">
          <a:xfrm>
            <a:off x="323850" y="404813"/>
            <a:ext cx="8496622" cy="83099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	С 2018 года проводится городской конкурс педагогических работников «Я умею спасать жизнь»</a:t>
            </a:r>
          </a:p>
        </p:txBody>
      </p:sp>
      <p:pic>
        <p:nvPicPr>
          <p:cNvPr id="23554" name="Picture 9" descr="j7p79ejv4wg8g0sgwws-1024x574"/>
          <p:cNvPicPr>
            <a:picLocks noGrp="1" noChangeAspect="1" noChangeArrowheads="1"/>
          </p:cNvPicPr>
          <p:nvPr>
            <p:ph type="ctrTitle" idx="4294967295"/>
          </p:nvPr>
        </p:nvPicPr>
        <p:blipFill>
          <a:blip r:embed="rId2"/>
          <a:srcRect/>
          <a:stretch>
            <a:fillRect/>
          </a:stretch>
        </p:blipFill>
        <p:spPr>
          <a:xfrm>
            <a:off x="841737" y="1704930"/>
            <a:ext cx="4104456" cy="2299747"/>
          </a:xfr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8064" y="1916832"/>
            <a:ext cx="3779912" cy="281288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7801" y="4104465"/>
            <a:ext cx="3528392" cy="2537501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ru-RU" sz="2400" b="1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  <a:sym typeface="+mn-ea"/>
              </a:rPr>
              <a:t/>
            </a:r>
            <a:br>
              <a:rPr lang="ru-RU" sz="2400" b="1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  <a:sym typeface="+mn-ea"/>
              </a:rPr>
            </a:br>
            <a:r>
              <a:rPr lang="ru-RU" sz="2400" b="1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  <a:sym typeface="+mn-ea"/>
              </a:rPr>
              <a:t/>
            </a:r>
            <a:br>
              <a:rPr lang="ru-RU" sz="2400" b="1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  <a:sym typeface="+mn-ea"/>
              </a:rPr>
            </a:br>
            <a:r>
              <a:rPr lang="ru-RU" sz="2400" b="1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  <a:sym typeface="+mn-ea"/>
              </a:rPr>
              <a:t/>
            </a:r>
            <a:br>
              <a:rPr lang="ru-RU" sz="2400" b="1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  <a:sym typeface="+mn-ea"/>
              </a:rPr>
            </a:br>
            <a:r>
              <a:rPr lang="ru-RU" sz="2400" b="1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  <a:sym typeface="+mn-ea"/>
              </a:rPr>
              <a:t/>
            </a:r>
            <a:br>
              <a:rPr lang="ru-RU" sz="2400" b="1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  <a:sym typeface="+mn-ea"/>
              </a:rPr>
            </a:br>
            <a:r>
              <a:rPr lang="ru-RU" sz="2400" b="1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  <a:sym typeface="+mn-ea"/>
              </a:rPr>
              <a:t/>
            </a:r>
            <a:br>
              <a:rPr lang="ru-RU" sz="2400" b="1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  <a:sym typeface="+mn-ea"/>
              </a:rPr>
            </a:br>
            <a:r>
              <a:rPr lang="ru-RU" sz="2400" b="1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  <a:sym typeface="+mn-ea"/>
              </a:rPr>
              <a:t>	</a:t>
            </a:r>
            <a:r>
              <a:rPr lang="ru-RU" sz="2800" b="1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  <a:sym typeface="+mn-ea"/>
              </a:rPr>
              <a:t>В октябре 2021 АНО ЦПП «Подорожник-10» заключает договор с СПб РОО «Экстремум»о добровольной спасательной деятельности и становится уполномоченным учебным центром социального проекта «Спасатель. Рядом» и начинает обучение добровольных спасателей</a:t>
            </a:r>
            <a:r>
              <a:rPr lang="ru-RU" sz="2800" b="1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ru-RU" sz="2800" b="1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endParaRPr lang="en-US" sz="2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3429000"/>
            <a:ext cx="3608070" cy="2400935"/>
          </a:xfrm>
          <a:prstGeom prst="rect">
            <a:avLst/>
          </a:prstGeom>
        </p:spPr>
      </p:pic>
      <p:pic>
        <p:nvPicPr>
          <p:cNvPr id="9" name="Рисунок 7"/>
          <p:cNvPicPr>
            <a:picLocks noGrp="1" noChangeAspect="1"/>
          </p:cNvPicPr>
          <p:nvPr>
            <p:ph sz="quarter" idx="1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9922" y="4193222"/>
            <a:ext cx="4658360" cy="232664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4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</a:rPr>
              <a:t>Спасибо за внимание!</a:t>
            </a:r>
          </a:p>
        </p:txBody>
      </p:sp>
      <p:sp>
        <p:nvSpPr>
          <p:cNvPr id="26626" name="Rectangle 3"/>
          <p:cNvSpPr>
            <a:spLocks noGrp="1"/>
          </p:cNvSpPr>
          <p:nvPr>
            <p:ph type="body" idx="1"/>
          </p:nvPr>
        </p:nvSpPr>
        <p:spPr>
          <a:xfrm>
            <a:off x="2771800" y="3213100"/>
            <a:ext cx="4032448" cy="2913063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26627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23217" y="1556309"/>
            <a:ext cx="5014988" cy="5014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95536" y="338454"/>
            <a:ext cx="8352928" cy="2946530"/>
          </a:xfrm>
        </p:spPr>
        <p:txBody>
          <a:bodyPr/>
          <a:lstStyle/>
          <a:p>
            <a:pPr algn="l"/>
            <a:r>
              <a:rPr lang="ru-RU" sz="24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24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4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24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4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br>
              <a:rPr lang="ru-RU" sz="24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4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ru-RU" sz="24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Добровольческая деятельность по первой помощи началась в 2011 году с консультаций и мастер классов для преподавателей ОБЖ, организованных подготовленными педагогами МОУ ДО ДЮЦ г. Петрозаводска. </a:t>
            </a:r>
            <a:br>
              <a:rPr lang="ru-RU" sz="24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4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	Параллельно  мы инициировали введение в практику отдельных этапов по первой помощи на городских военно-патриотических соревнованиях «Зарница»</a:t>
            </a:r>
            <a:r>
              <a:rPr lang="ru-RU" sz="2400" b="1" dirty="0">
                <a:solidFill>
                  <a:srgbClr val="5B6973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/>
            </a:r>
            <a:br>
              <a:rPr lang="ru-RU" sz="2400" b="1" dirty="0">
                <a:solidFill>
                  <a:srgbClr val="5B6973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br>
            <a:endParaRPr lang="ru-RU" sz="2400" b="1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Picture 5">
            <a:extLst>
              <a:ext uri="{FF2B5EF4-FFF2-40B4-BE49-F238E27FC236}">
                <a16:creationId xmlns:a16="http://schemas.microsoft.com/office/drawing/2014/main" id="{8F7F469A-88E9-49F4-AD55-55499003E805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31141" y="4555450"/>
            <a:ext cx="3025216" cy="2268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F95A1080-50C2-4545-BBF1-68C864618A7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6357" y="4271681"/>
            <a:ext cx="3099819" cy="2066546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BCD61237-6EF5-499A-8AE8-AAB8675B1783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2160" y="3645026"/>
            <a:ext cx="3099819" cy="20665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584837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2"/>
          <p:cNvSpPr>
            <a:spLocks noGrp="1"/>
          </p:cNvSpPr>
          <p:nvPr>
            <p:ph type="title"/>
          </p:nvPr>
        </p:nvSpPr>
        <p:spPr>
          <a:xfrm>
            <a:off x="457200" y="110"/>
            <a:ext cx="8229600" cy="1564218"/>
          </a:xfrm>
        </p:spPr>
        <p:txBody>
          <a:bodyPr/>
          <a:lstStyle/>
          <a:p>
            <a:pPr algn="l"/>
            <a:r>
              <a:rPr lang="ru-RU" sz="2400" b="1" dirty="0">
                <a:solidFill>
                  <a:schemeClr val="tx2"/>
                </a:solidFill>
                <a:latin typeface="Arial" panose="020B0604020202020204" pitchFamily="34" charset="0"/>
              </a:rPr>
              <a:t/>
            </a:r>
            <a:br>
              <a:rPr lang="ru-RU" sz="2400" b="1" dirty="0">
                <a:solidFill>
                  <a:schemeClr val="tx2"/>
                </a:solidFill>
                <a:latin typeface="Arial" panose="020B0604020202020204" pitchFamily="34" charset="0"/>
              </a:rPr>
            </a:br>
            <a:r>
              <a:rPr lang="ru-RU" sz="2400" b="1" dirty="0">
                <a:solidFill>
                  <a:schemeClr val="tx2"/>
                </a:solidFill>
                <a:latin typeface="Arial" panose="020B0604020202020204" pitchFamily="34" charset="0"/>
              </a:rPr>
              <a:t/>
            </a:r>
            <a:br>
              <a:rPr lang="ru-RU" sz="2400" b="1" dirty="0">
                <a:solidFill>
                  <a:schemeClr val="tx2"/>
                </a:solidFill>
                <a:latin typeface="Arial" panose="020B0604020202020204" pitchFamily="34" charset="0"/>
              </a:rPr>
            </a:br>
            <a:r>
              <a:rPr lang="ru-RU" sz="2400" b="1" dirty="0">
                <a:solidFill>
                  <a:schemeClr val="tx2"/>
                </a:solidFill>
                <a:latin typeface="Arial" panose="020B0604020202020204" pitchFamily="34" charset="0"/>
              </a:rPr>
              <a:t/>
            </a:r>
            <a:br>
              <a:rPr lang="ru-RU" sz="2400" b="1" dirty="0">
                <a:solidFill>
                  <a:schemeClr val="tx2"/>
                </a:solidFill>
                <a:latin typeface="Arial" panose="020B0604020202020204" pitchFamily="34" charset="0"/>
              </a:rPr>
            </a:br>
            <a:r>
              <a:rPr lang="ru-RU" sz="2400" b="1" dirty="0">
                <a:solidFill>
                  <a:schemeClr val="tx2"/>
                </a:solidFill>
                <a:latin typeface="Arial" panose="020B0604020202020204" pitchFamily="34" charset="0"/>
              </a:rPr>
              <a:t/>
            </a:r>
            <a:br>
              <a:rPr lang="ru-RU" sz="2400" b="1" dirty="0">
                <a:solidFill>
                  <a:schemeClr val="tx2"/>
                </a:solidFill>
                <a:latin typeface="Arial" panose="020B0604020202020204" pitchFamily="34" charset="0"/>
              </a:rPr>
            </a:br>
            <a:r>
              <a:rPr lang="ru-RU" sz="2400" b="1" dirty="0">
                <a:solidFill>
                  <a:schemeClr val="tx2"/>
                </a:solidFill>
                <a:latin typeface="Arial" panose="020B0604020202020204" pitchFamily="34" charset="0"/>
              </a:rPr>
              <a:t/>
            </a:r>
            <a:br>
              <a:rPr lang="ru-RU" sz="2400" b="1" dirty="0">
                <a:solidFill>
                  <a:schemeClr val="tx2"/>
                </a:solidFill>
                <a:latin typeface="Arial" panose="020B0604020202020204" pitchFamily="34" charset="0"/>
              </a:rPr>
            </a:br>
            <a:r>
              <a:rPr lang="ru-RU" sz="2400" b="1" dirty="0">
                <a:solidFill>
                  <a:schemeClr val="tx2"/>
                </a:solidFill>
                <a:latin typeface="Arial" panose="020B0604020202020204" pitchFamily="34" charset="0"/>
              </a:rPr>
              <a:t>	</a:t>
            </a:r>
            <a:br>
              <a:rPr lang="ru-RU" sz="2400" b="1" dirty="0">
                <a:solidFill>
                  <a:schemeClr val="tx2"/>
                </a:solidFill>
                <a:latin typeface="Arial" panose="020B0604020202020204" pitchFamily="34" charset="0"/>
              </a:rPr>
            </a:br>
            <a:r>
              <a:rPr lang="ru-RU" sz="2400" b="1" dirty="0">
                <a:solidFill>
                  <a:schemeClr val="tx2"/>
                </a:solidFill>
                <a:latin typeface="Arial" panose="020B0604020202020204" pitchFamily="34" charset="0"/>
              </a:rPr>
              <a:t>	</a:t>
            </a:r>
            <a:br>
              <a:rPr lang="ru-RU" sz="2400" b="1" dirty="0">
                <a:solidFill>
                  <a:schemeClr val="tx2"/>
                </a:solidFill>
                <a:latin typeface="Arial" panose="020B0604020202020204" pitchFamily="34" charset="0"/>
              </a:rPr>
            </a:br>
            <a:r>
              <a:rPr lang="ru-RU" sz="2400" b="1" dirty="0">
                <a:solidFill>
                  <a:schemeClr val="tx2"/>
                </a:solidFill>
                <a:latin typeface="Arial" panose="020B0604020202020204" pitchFamily="34" charset="0"/>
              </a:rPr>
              <a:t/>
            </a:r>
            <a:br>
              <a:rPr lang="ru-RU" sz="2400" b="1" dirty="0">
                <a:solidFill>
                  <a:schemeClr val="tx2"/>
                </a:solidFill>
                <a:latin typeface="Arial" panose="020B0604020202020204" pitchFamily="34" charset="0"/>
              </a:rPr>
            </a:br>
            <a:r>
              <a:rPr lang="ru-RU" sz="2400" b="1" dirty="0">
                <a:solidFill>
                  <a:schemeClr val="tx2"/>
                </a:solidFill>
                <a:latin typeface="Arial" panose="020B0604020202020204" pitchFamily="34" charset="0"/>
              </a:rPr>
              <a:t>	</a:t>
            </a:r>
            <a:r>
              <a:rPr lang="ru-RU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</a:rPr>
              <a:t>В 2012 в образовательно-методическом центре  «Пермская краевая школа медицины катастроф» нашими инструкторами были </a:t>
            </a:r>
            <a:br>
              <a:rPr lang="ru-RU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</a:rPr>
            </a:br>
            <a:r>
              <a:rPr lang="ru-RU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</a:rPr>
              <a:t>окончены курсы, дающие право преподавания первой помощи </a:t>
            </a:r>
            <a:br>
              <a:rPr lang="ru-RU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</a:rPr>
            </a:br>
            <a:r>
              <a:rPr lang="ru-RU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</a:rPr>
              <a:t>	С 2013 года начинается активное обучение на некоммерческой основе различных категорий населения и членов молодежных общественных организаций</a:t>
            </a:r>
          </a:p>
        </p:txBody>
      </p:sp>
      <p:pic>
        <p:nvPicPr>
          <p:cNvPr id="7" name="Объект 6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939" y="4221088"/>
            <a:ext cx="3123174" cy="2342381"/>
          </a:xfr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3199" y="3811997"/>
            <a:ext cx="2171181" cy="2898486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1158" y="3801440"/>
            <a:ext cx="2240811" cy="2991441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FC4C4796-7E3B-472D-9AB6-0FDB647D72A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2963" y="796917"/>
            <a:ext cx="1224136" cy="1224136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38454"/>
            <a:ext cx="8291264" cy="3090545"/>
          </a:xfrm>
        </p:spPr>
        <p:txBody>
          <a:bodyPr/>
          <a:lstStyle/>
          <a:p>
            <a:pPr algn="l"/>
            <a:r>
              <a:rPr lang="ru-RU" sz="24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24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4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br>
              <a:rPr lang="ru-RU" sz="24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4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ru-RU" sz="24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2014 году объединение добровольцев выбирает название «Школа первой помощи «Подорожник».</a:t>
            </a:r>
            <a:br>
              <a:rPr lang="ru-RU" sz="24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4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	Деятельность ведется в партнерстве с КРДОО «Богатырская застава»</a:t>
            </a:r>
            <a:br>
              <a:rPr lang="ru-RU" sz="24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4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	АНО ЦПП «Подорожник-10» был зарегистрирован в Министерстве Юстиции 03.06.2021</a:t>
            </a:r>
            <a:br>
              <a:rPr lang="ru-RU" sz="24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ru-RU" sz="2400" b="1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1947" y="3356927"/>
            <a:ext cx="3451225" cy="3451225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605" y="3644950"/>
            <a:ext cx="4546848" cy="20501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687160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38455"/>
            <a:ext cx="8219440" cy="2834640"/>
          </a:xfrm>
        </p:spPr>
        <p:txBody>
          <a:bodyPr/>
          <a:lstStyle/>
          <a:p>
            <a:pPr algn="l"/>
            <a:r>
              <a:rPr lang="ru-RU" sz="24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24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ru-RU" sz="2400" b="1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Объект 4">
            <a:extLst>
              <a:ext uri="{FF2B5EF4-FFF2-40B4-BE49-F238E27FC236}">
                <a16:creationId xmlns:a16="http://schemas.microsoft.com/office/drawing/2014/main" id="{8037251D-4C5C-48C4-BEAB-AACF88132CB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1560" y="338456"/>
            <a:ext cx="8065080" cy="6519544"/>
          </a:xfrm>
        </p:spPr>
        <p:txBody>
          <a:bodyPr/>
          <a:lstStyle/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ru-RU" sz="1800" b="1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	С 2017 года педагоги и волонтеры «Подорожника» активно принимают участие в создании и реализации проектов Фонда президентских грантов в содружестве с партнерскими общественными организациями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2018 </a:t>
            </a:r>
            <a:r>
              <a:rPr lang="ru-RU" sz="1800" b="1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«Добровольцы первой помощи», совместно с КРДОО «Богатырская застава»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2019</a:t>
            </a:r>
            <a:r>
              <a:rPr lang="ru-RU" sz="1800" b="1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«Дружины первой помощи», совместно с КРДОО «Богатырская застава»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2019 </a:t>
            </a:r>
            <a:r>
              <a:rPr lang="ru-RU" sz="1800" b="1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«Будь подготовлен», совместно в КРДОО «Скауты Карелии»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2020 </a:t>
            </a:r>
            <a:r>
              <a:rPr lang="ru-RU" sz="1800" b="1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«Книга мастеров» совместно с МДО НОРС-Р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800" b="1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2020 «Центр дружин первой помощи», совместно с КРДОО «Богатырская застава»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2022</a:t>
            </a:r>
            <a:r>
              <a:rPr lang="ru-RU" sz="1800" b="1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«Первопроходец - команда», совместно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с</a:t>
            </a:r>
            <a:r>
              <a:rPr lang="ru-RU" sz="1800" b="1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КРДОО «Скауты Карелии»</a:t>
            </a:r>
            <a:endParaRPr lang="ru-RU" sz="1800" b="1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800" b="1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2022 </a:t>
            </a:r>
            <a:r>
              <a:rPr lang="ru-RU" sz="1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«</a:t>
            </a:r>
            <a:r>
              <a:rPr lang="ru-RU" sz="1800" b="1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Спасатель. Рядом». Программа экстренного реагирования на несчастные случаи в образов</a:t>
            </a:r>
            <a:r>
              <a:rPr lang="ru-RU" sz="1800" b="1" i="0" dirty="0">
                <a:solidFill>
                  <a:srgbClr val="282828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ательном учреждении, автор АНО ЦПП «Подорожник-10»</a:t>
            </a:r>
            <a:endParaRPr lang="ru-RU" sz="1800" b="1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5747165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Прямоугольник 7"/>
          <p:cNvSpPr>
            <a:spLocks noChangeArrowheads="1"/>
          </p:cNvSpPr>
          <p:nvPr/>
        </p:nvSpPr>
        <p:spPr bwMode="auto">
          <a:xfrm>
            <a:off x="323850" y="404813"/>
            <a:ext cx="8496300" cy="1200329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ru-RU" sz="2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	С мая 2016 года «Подорожник» проводит городские соревнования по первой помощи для школьников</a:t>
            </a:r>
          </a:p>
        </p:txBody>
      </p:sp>
      <p:sp>
        <p:nvSpPr>
          <p:cNvPr id="22530" name="Rectangle 6"/>
          <p:cNvSpPr>
            <a:spLocks noChangeArrowheads="1"/>
          </p:cNvSpPr>
          <p:nvPr/>
        </p:nvSpPr>
        <p:spPr bwMode="auto">
          <a:xfrm>
            <a:off x="2970213" y="1773238"/>
            <a:ext cx="3203575" cy="51911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ctr"/>
            <a:endParaRPr lang="ru-RU" sz="2800" b="1">
              <a:solidFill>
                <a:srgbClr val="006C31"/>
              </a:solidFill>
            </a:endParaRPr>
          </a:p>
        </p:txBody>
      </p:sp>
      <p:pic>
        <p:nvPicPr>
          <p:cNvPr id="22531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31912" y="1794585"/>
            <a:ext cx="4045383" cy="2414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4239255"/>
            <a:ext cx="3384376" cy="2495317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8981" y="1573845"/>
            <a:ext cx="3203848" cy="2402886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3804" y="4014197"/>
            <a:ext cx="2867995" cy="2705143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6930" y="2587791"/>
            <a:ext cx="4267133" cy="2496940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38455"/>
            <a:ext cx="8229600" cy="2014220"/>
          </a:xfrm>
        </p:spPr>
        <p:txBody>
          <a:bodyPr/>
          <a:lstStyle/>
          <a:p>
            <a:pPr algn="l"/>
            <a:r>
              <a:rPr lang="ru-RU" sz="24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24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4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24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4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24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4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ru-RU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Первое официальное дежурство добровольцев первой помощи «Подорожника» состоялось 9 мая 2017 на шествии «Бессмертный полк» и  Параде Победы.</a:t>
            </a:r>
            <a:br>
              <a:rPr lang="ru-RU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	В последующие годы дежурства в этот день становятся традиционными</a:t>
            </a:r>
            <a:br>
              <a:rPr lang="ru-RU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4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24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ru-RU" sz="24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94" y="3396957"/>
            <a:ext cx="2529778" cy="3373037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2705" y="4505326"/>
            <a:ext cx="3157904" cy="2368429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00609" y="4606027"/>
            <a:ext cx="3002630" cy="2251973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Заголовок 2"/>
          <p:cNvSpPr>
            <a:spLocks noGrp="1"/>
          </p:cNvSpPr>
          <p:nvPr>
            <p:ph type="title"/>
          </p:nvPr>
        </p:nvSpPr>
        <p:spPr>
          <a:xfrm>
            <a:off x="395288" y="333375"/>
            <a:ext cx="8229600" cy="1252538"/>
          </a:xfrm>
        </p:spPr>
        <p:txBody>
          <a:bodyPr/>
          <a:lstStyle/>
          <a:p>
            <a:pPr algn="l" eaLnBrk="1" hangingPunct="1"/>
            <a:r>
              <a:rPr lang="ru-RU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</a:rPr>
              <a:t>	Дежурства добровольцев «Подорожника»</a:t>
            </a:r>
            <a:br>
              <a:rPr lang="ru-RU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</a:rPr>
            </a:br>
            <a:r>
              <a:rPr lang="ru-RU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</a:rPr>
              <a:t>на соревнованиях и массовых мероприятиях</a:t>
            </a:r>
          </a:p>
        </p:txBody>
      </p:sp>
      <p:sp>
        <p:nvSpPr>
          <p:cNvPr id="20482" name="Rectangle 4"/>
          <p:cNvSpPr>
            <a:spLocks noChangeArrowheads="1"/>
          </p:cNvSpPr>
          <p:nvPr/>
        </p:nvSpPr>
        <p:spPr bwMode="auto">
          <a:xfrm>
            <a:off x="1735138" y="1916113"/>
            <a:ext cx="5789612" cy="51911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ctr"/>
            <a:endParaRPr lang="ru-RU" sz="2800" b="1">
              <a:solidFill>
                <a:srgbClr val="006C31"/>
              </a:solidFill>
            </a:endParaRPr>
          </a:p>
        </p:txBody>
      </p:sp>
      <p:pic>
        <p:nvPicPr>
          <p:cNvPr id="20483" name="Picture 5" descr="rK0bYfBMub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95287" y="1495933"/>
            <a:ext cx="2034285" cy="27117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4" name="Picture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56955" y="1952926"/>
            <a:ext cx="2875510" cy="2157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7660" y="4327042"/>
            <a:ext cx="3055789" cy="2036398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9848" y="1916113"/>
            <a:ext cx="3347864" cy="2231038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568" y="4461079"/>
            <a:ext cx="2915816" cy="2186862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6341" y="4304805"/>
            <a:ext cx="2715199" cy="2036399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Объект 2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962904" y="1222242"/>
            <a:ext cx="4048875" cy="3435918"/>
          </a:xfrm>
        </p:spPr>
      </p:pic>
      <p:sp>
        <p:nvSpPr>
          <p:cNvPr id="21506" name="Заголовок 2"/>
          <p:cNvSpPr>
            <a:spLocks noGrp="1"/>
          </p:cNvSpPr>
          <p:nvPr>
            <p:ph type="title"/>
          </p:nvPr>
        </p:nvSpPr>
        <p:spPr>
          <a:xfrm>
            <a:off x="468313" y="333375"/>
            <a:ext cx="8229600" cy="1252538"/>
          </a:xfrm>
        </p:spPr>
        <p:txBody>
          <a:bodyPr/>
          <a:lstStyle/>
          <a:p>
            <a:pPr eaLnBrk="1" hangingPunct="1"/>
            <a:r>
              <a:rPr lang="ru-RU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</a:rPr>
              <a:t>Первая помощь в походах и профильных лагерях</a:t>
            </a:r>
          </a:p>
        </p:txBody>
      </p:sp>
      <p:sp>
        <p:nvSpPr>
          <p:cNvPr id="21507" name="Объект 1"/>
          <p:cNvSpPr txBox="1"/>
          <p:nvPr/>
        </p:nvSpPr>
        <p:spPr bwMode="auto">
          <a:xfrm>
            <a:off x="15988" y="4294489"/>
            <a:ext cx="7407275" cy="269716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/>
          <a:lstStyle/>
          <a:p>
            <a:pPr marL="273050" indent="-273050">
              <a:spcBef>
                <a:spcPct val="20000"/>
              </a:spcBef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</a:pPr>
            <a:endParaRPr lang="ru-RU">
              <a:solidFill>
                <a:schemeClr val="tx2"/>
              </a:solidFill>
              <a:latin typeface="Candara" panose="020E0502030303020204" pitchFamily="34" charset="0"/>
            </a:endParaRPr>
          </a:p>
        </p:txBody>
      </p:sp>
      <p:sp>
        <p:nvSpPr>
          <p:cNvPr id="21508" name="Rectangle 5"/>
          <p:cNvSpPr>
            <a:spLocks noChangeArrowheads="1"/>
          </p:cNvSpPr>
          <p:nvPr/>
        </p:nvSpPr>
        <p:spPr bwMode="auto">
          <a:xfrm>
            <a:off x="1763713" y="1773238"/>
            <a:ext cx="5861050" cy="51911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ctr"/>
            <a:endParaRPr lang="ru-RU" sz="2800" b="1">
              <a:solidFill>
                <a:srgbClr val="006C31"/>
              </a:solidFill>
            </a:endParaRPr>
          </a:p>
        </p:txBody>
      </p:sp>
      <p:pic>
        <p:nvPicPr>
          <p:cNvPr id="21509" name="Picture 7" descr="Тренинг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40125" y="2029374"/>
            <a:ext cx="2573177" cy="45805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4446" y="4907408"/>
            <a:ext cx="2438524" cy="1663149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7233" y="4842254"/>
            <a:ext cx="2593468" cy="1728303"/>
          </a:xfrm>
          <a:prstGeom prst="rect">
            <a:avLst/>
          </a:prstGeom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Волна">
  <a:themeElements>
    <a:clrScheme name="Составная">
      <a:dk1>
        <a:sysClr val="windowText" lastClr="000000"/>
      </a:dk1>
      <a:lt1>
        <a:sysClr val="window" lastClr="FFFFFF"/>
      </a:lt1>
      <a:dk2>
        <a:srgbClr val="5B6973"/>
      </a:dk2>
      <a:lt2>
        <a:srgbClr val="E7ECED"/>
      </a:lt2>
      <a:accent1>
        <a:srgbClr val="98C723"/>
      </a:accent1>
      <a:accent2>
        <a:srgbClr val="59B0B9"/>
      </a:accent2>
      <a:accent3>
        <a:srgbClr val="DEAE00"/>
      </a:accent3>
      <a:accent4>
        <a:srgbClr val="B77BB4"/>
      </a:accent4>
      <a:accent5>
        <a:srgbClr val="E0773C"/>
      </a:accent5>
      <a:accent6>
        <a:srgbClr val="A98D63"/>
      </a:accent6>
      <a:hlink>
        <a:srgbClr val="26CBEC"/>
      </a:hlink>
      <a:folHlink>
        <a:srgbClr val="598C8C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2351</TotalTime>
  <Words>36</Words>
  <Application>Microsoft Office PowerPoint</Application>
  <PresentationFormat>Экран (4:3)</PresentationFormat>
  <Paragraphs>33</Paragraphs>
  <Slides>12</Slides>
  <Notes>6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7" baseType="lpstr">
      <vt:lpstr>Arial</vt:lpstr>
      <vt:lpstr>Calibri</vt:lpstr>
      <vt:lpstr>Candara</vt:lpstr>
      <vt:lpstr>Symbol</vt:lpstr>
      <vt:lpstr>Волна</vt:lpstr>
      <vt:lpstr>Презентация PowerPoint</vt:lpstr>
      <vt:lpstr>     Добровольческая деятельность по первой помощи началась в 2011 году с консультаций и мастер классов для преподавателей ОБЖ, организованных подготовленными педагогами МОУ ДО ДЮЦ г. Петрозаводска.   Параллельно  мы инициировали введение в практику отдельных этапов по первой помощи на городских военно-патриотических соревнованиях «Зарница» </vt:lpstr>
      <vt:lpstr>           В 2012 в образовательно-методическом центре  «Пермская краевая школа медицины катастроф» нашими инструкторами были  окончены курсы, дающие право преподавания первой помощи   С 2013 года начинается активное обучение на некоммерческой основе различных категорий населения и членов молодежных общественных организаций</vt:lpstr>
      <vt:lpstr>    В 2014 году объединение добровольцев выбирает название «Школа первой помощи «Подорожник».  Деятельность ведется в партнерстве с КРДОО «Богатырская застава»  АНО ЦПП «Подорожник-10» был зарегистрирован в Министерстве Юстиции 03.06.2021 </vt:lpstr>
      <vt:lpstr> </vt:lpstr>
      <vt:lpstr>Презентация PowerPoint</vt:lpstr>
      <vt:lpstr>    Первое официальное дежурство добровольцев первой помощи «Подорожника» состоялось 9 мая 2017 на шествии «Бессмертный полк» и  Параде Победы.  В последующие годы дежурства в этот день становятся традиционными  </vt:lpstr>
      <vt:lpstr> Дежурства добровольцев «Подорожника» на соревнованиях и массовых мероприятиях</vt:lpstr>
      <vt:lpstr>Первая помощь в походах и профильных лагерях</vt:lpstr>
      <vt:lpstr>Презентация PowerPoint</vt:lpstr>
      <vt:lpstr>      В октябре 2021 АНО ЦПП «Подорожник-10» заключает договор с СПб РОО «Экстремум»о добровольной спасательной деятельности и становится уполномоченным учебным центром социального проекта «Спасатель. Рядом» и начинает обучение добровольных спасателей </vt:lpstr>
      <vt:lpstr>Спасибо за внимание!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  городской конкурс педагогических работников  «Я умею спасать жизнь».</dc:title>
  <dc:creator>Julia</dc:creator>
  <cp:lastModifiedBy>acer</cp:lastModifiedBy>
  <cp:revision>108</cp:revision>
  <dcterms:created xsi:type="dcterms:W3CDTF">2018-04-16T17:26:00Z</dcterms:created>
  <dcterms:modified xsi:type="dcterms:W3CDTF">2023-02-28T07:52:12Z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13D606A5A5564C8E89C4702362FD354A</vt:lpwstr>
  </property>
  <property fmtid="{D5CDD505-2E9C-101B-9397-08002B2CF9AE}" pid="3" name="KSOProductBuildVer">
    <vt:lpwstr>1033-11.2.0.11214</vt:lpwstr>
  </property>
</Properties>
</file>