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8" r:id="rId2"/>
    <p:sldId id="259" r:id="rId3"/>
    <p:sldId id="290" r:id="rId4"/>
    <p:sldId id="289" r:id="rId5"/>
    <p:sldId id="260" r:id="rId6"/>
    <p:sldId id="262" r:id="rId7"/>
    <p:sldId id="265" r:id="rId8"/>
    <p:sldId id="261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5" r:id="rId20"/>
    <p:sldId id="286" r:id="rId21"/>
    <p:sldId id="284" r:id="rId22"/>
    <p:sldId id="268" r:id="rId23"/>
    <p:sldId id="287" r:id="rId24"/>
    <p:sldId id="288" r:id="rId25"/>
    <p:sldId id="267" r:id="rId26"/>
    <p:sldId id="26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D5D"/>
    <a:srgbClr val="26C0D0"/>
    <a:srgbClr val="DDEBF7"/>
    <a:srgbClr val="CBF1F5"/>
    <a:srgbClr val="28CECE"/>
    <a:srgbClr val="BFD9EF"/>
    <a:srgbClr val="83B6E1"/>
    <a:srgbClr val="960000"/>
    <a:srgbClr val="1F5480"/>
    <a:srgbClr val="153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2484" y="-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latin typeface="Roboto Condensed" pitchFamily="2" charset="0"/>
                    <a:ea typeface="Roboto Condensed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русский язык</c:v>
                </c:pt>
                <c:pt idx="1">
                  <c:v>математика П</c:v>
                </c:pt>
                <c:pt idx="2">
                  <c:v>физика</c:v>
                </c:pt>
                <c:pt idx="3">
                  <c:v>информатика</c:v>
                </c:pt>
                <c:pt idx="4">
                  <c:v>химия</c:v>
                </c:pt>
                <c:pt idx="5">
                  <c:v>биология</c:v>
                </c:pt>
                <c:pt idx="6">
                  <c:v>обществознание</c:v>
                </c:pt>
                <c:pt idx="7">
                  <c:v>английский язык</c:v>
                </c:pt>
                <c:pt idx="8">
                  <c:v>литература</c:v>
                </c:pt>
                <c:pt idx="9">
                  <c:v>история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112</c:v>
                </c:pt>
                <c:pt idx="1">
                  <c:v>92</c:v>
                </c:pt>
                <c:pt idx="2">
                  <c:v>51</c:v>
                </c:pt>
                <c:pt idx="3">
                  <c:v>35</c:v>
                </c:pt>
                <c:pt idx="4">
                  <c:v>22</c:v>
                </c:pt>
                <c:pt idx="5">
                  <c:v>20</c:v>
                </c:pt>
                <c:pt idx="6">
                  <c:v>20</c:v>
                </c:pt>
                <c:pt idx="7">
                  <c:v>15</c:v>
                </c:pt>
                <c:pt idx="8">
                  <c:v>6</c:v>
                </c:pt>
                <c:pt idx="9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574208"/>
        <c:axId val="68588288"/>
      </c:barChart>
      <c:catAx>
        <c:axId val="6857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Roboto Condensed" pitchFamily="2" charset="0"/>
                <a:ea typeface="Roboto Condensed" pitchFamily="2" charset="0"/>
              </a:defRPr>
            </a:pPr>
            <a:endParaRPr lang="ru-RU"/>
          </a:p>
        </c:txPr>
        <c:crossAx val="68588288"/>
        <c:crosses val="autoZero"/>
        <c:auto val="1"/>
        <c:lblAlgn val="ctr"/>
        <c:lblOffset val="100"/>
        <c:noMultiLvlLbl val="0"/>
      </c:catAx>
      <c:valAx>
        <c:axId val="68588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Roboto Condensed" pitchFamily="2" charset="0"/>
                <a:ea typeface="Roboto Condensed" pitchFamily="2" charset="0"/>
              </a:defRPr>
            </a:pPr>
            <a:endParaRPr lang="ru-RU"/>
          </a:p>
        </c:txPr>
        <c:crossAx val="68574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4.6296296296296337E-3"/>
                  <c:y val="-0.52896527955860007"/>
                </c:manualLayout>
              </c:layout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574074074074073E-3"/>
                  <c:y val="-0.48229187253872274"/>
                </c:manualLayout>
              </c:layout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148148148148147E-3"/>
                  <c:y val="-0.41746769612222823"/>
                </c:manualLayout>
              </c:layout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4722222222222242E-3"/>
                  <c:y val="-0.41746769612222823"/>
                </c:manualLayout>
              </c:layout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148148148148147E-3"/>
                  <c:y val="-0.41228176200890837"/>
                </c:manualLayout>
              </c:layout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>
                    <a:latin typeface="Roboto Condensed" pitchFamily="2" charset="0"/>
                    <a:ea typeface="Roboto Condensed" pitchFamily="2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русский язык</c:v>
                </c:pt>
                <c:pt idx="1">
                  <c:v>математика П</c:v>
                </c:pt>
                <c:pt idx="2">
                  <c:v>физика</c:v>
                </c:pt>
                <c:pt idx="3">
                  <c:v>химия</c:v>
                </c:pt>
                <c:pt idx="4">
                  <c:v>биология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82</c:v>
                </c:pt>
                <c:pt idx="1">
                  <c:v>71</c:v>
                </c:pt>
                <c:pt idx="2">
                  <c:v>64</c:v>
                </c:pt>
                <c:pt idx="3">
                  <c:v>65</c:v>
                </c:pt>
                <c:pt idx="4">
                  <c:v>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максимальный балл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0">
                    <a:latin typeface="Roboto Condensed" pitchFamily="2" charset="0"/>
                    <a:ea typeface="Roboto Condensed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русский язык</c:v>
                </c:pt>
                <c:pt idx="1">
                  <c:v>математика П</c:v>
                </c:pt>
                <c:pt idx="2">
                  <c:v>физика</c:v>
                </c:pt>
                <c:pt idx="3">
                  <c:v>химия</c:v>
                </c:pt>
                <c:pt idx="4">
                  <c:v>биология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98</c:v>
                </c:pt>
                <c:pt idx="1">
                  <c:v>100</c:v>
                </c:pt>
                <c:pt idx="2">
                  <c:v>96</c:v>
                </c:pt>
                <c:pt idx="3">
                  <c:v>86</c:v>
                </c:pt>
                <c:pt idx="4">
                  <c:v>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427904"/>
        <c:axId val="69230976"/>
      </c:barChart>
      <c:catAx>
        <c:axId val="4442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>
                <a:latin typeface="Roboto Condensed" pitchFamily="2" charset="0"/>
                <a:ea typeface="Roboto Condensed" pitchFamily="2" charset="0"/>
              </a:defRPr>
            </a:pPr>
            <a:endParaRPr lang="ru-RU"/>
          </a:p>
        </c:txPr>
        <c:crossAx val="69230976"/>
        <c:crosses val="autoZero"/>
        <c:auto val="1"/>
        <c:lblAlgn val="ctr"/>
        <c:lblOffset val="100"/>
        <c:noMultiLvlLbl val="0"/>
      </c:catAx>
      <c:valAx>
        <c:axId val="69230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>
                <a:latin typeface="Roboto Condensed" pitchFamily="2" charset="0"/>
                <a:ea typeface="Roboto Condensed" pitchFamily="2" charset="0"/>
              </a:defRPr>
            </a:pPr>
            <a:endParaRPr lang="ru-RU"/>
          </a:p>
        </c:txPr>
        <c:crossAx val="44427904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b="0">
              <a:latin typeface="Roboto Condensed" pitchFamily="2" charset="0"/>
              <a:ea typeface="Roboto Condensed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1.1261261261261279E-3"/>
                  <c:y val="-0.41379310344827575"/>
                </c:manualLayout>
              </c:layout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290814296281218E-17"/>
                  <c:y val="-0.48275862068965547"/>
                </c:manualLayout>
              </c:layout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1261261261260457E-3"/>
                  <c:y val="-0.44699872286079184"/>
                </c:manualLayout>
              </c:layout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1261261261261279E-3"/>
                  <c:y val="-0.43422733077905512"/>
                </c:manualLayout>
              </c:layout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Roboto Condensed" pitchFamily="2" charset="0"/>
                    <a:ea typeface="Roboto Condensed" pitchFamily="2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обществознание</c:v>
                </c:pt>
                <c:pt idx="1">
                  <c:v>английский язык</c:v>
                </c:pt>
                <c:pt idx="2">
                  <c:v>литература</c:v>
                </c:pt>
                <c:pt idx="3">
                  <c:v>история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</c:v>
                </c:pt>
                <c:pt idx="1">
                  <c:v>74</c:v>
                </c:pt>
                <c:pt idx="2">
                  <c:v>69</c:v>
                </c:pt>
                <c:pt idx="3">
                  <c:v>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максимальный балл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latin typeface="Roboto Condensed" pitchFamily="2" charset="0"/>
                    <a:ea typeface="Roboto Condensed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обществознание</c:v>
                </c:pt>
                <c:pt idx="1">
                  <c:v>английский язык</c:v>
                </c:pt>
                <c:pt idx="2">
                  <c:v>литература</c:v>
                </c:pt>
                <c:pt idx="3">
                  <c:v>история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97</c:v>
                </c:pt>
                <c:pt idx="1">
                  <c:v>88</c:v>
                </c:pt>
                <c:pt idx="2">
                  <c:v>84</c:v>
                </c:pt>
                <c:pt idx="3">
                  <c:v>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364352"/>
        <c:axId val="69374336"/>
      </c:barChart>
      <c:catAx>
        <c:axId val="69364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Roboto Condensed" pitchFamily="2" charset="0"/>
                <a:ea typeface="Roboto Condensed" pitchFamily="2" charset="0"/>
              </a:defRPr>
            </a:pPr>
            <a:endParaRPr lang="ru-RU"/>
          </a:p>
        </c:txPr>
        <c:crossAx val="69374336"/>
        <c:crosses val="autoZero"/>
        <c:auto val="1"/>
        <c:lblAlgn val="ctr"/>
        <c:lblOffset val="100"/>
        <c:noMultiLvlLbl val="0"/>
      </c:catAx>
      <c:valAx>
        <c:axId val="69374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Roboto Condensed" pitchFamily="2" charset="0"/>
                <a:ea typeface="Roboto Condensed" pitchFamily="2" charset="0"/>
              </a:defRPr>
            </a:pPr>
            <a:endParaRPr lang="ru-RU"/>
          </a:p>
        </c:txPr>
        <c:crossAx val="6936435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>
              <a:latin typeface="Roboto Condensed" pitchFamily="2" charset="0"/>
              <a:ea typeface="Roboto Condensed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33EF1C-99FB-4C44-8C99-9D8B05D22091}" type="doc">
      <dgm:prSet loTypeId="urn:microsoft.com/office/officeart/2005/8/layout/vList4#1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DBF92DA-DD11-4967-A5DB-4BA529FEF338}">
      <dgm:prSet phldrT="[Текст]" custT="1"/>
      <dgm:spPr/>
      <dgm:t>
        <a:bodyPr/>
        <a:lstStyle/>
        <a:p>
          <a:pPr marL="174625" indent="0">
            <a:tabLst>
              <a:tab pos="271463" algn="l"/>
            </a:tabLst>
          </a:pPr>
          <a:r>
            <a:rPr lang="ru-RU" sz="2400" b="1" dirty="0">
              <a:latin typeface="Roboto Condensed" pitchFamily="2" charset="0"/>
              <a:ea typeface="Roboto Condensed" pitchFamily="2" charset="0"/>
            </a:rPr>
            <a:t>Основное общее образование</a:t>
          </a:r>
        </a:p>
      </dgm:t>
    </dgm:pt>
    <dgm:pt modelId="{5E4AE567-79FE-40DA-B7DD-67C64AE9E57F}" type="parTrans" cxnId="{8C41A5FB-FE7A-490A-A34A-11AE92047467}">
      <dgm:prSet/>
      <dgm:spPr/>
      <dgm:t>
        <a:bodyPr/>
        <a:lstStyle/>
        <a:p>
          <a:endParaRPr lang="ru-RU"/>
        </a:p>
      </dgm:t>
    </dgm:pt>
    <dgm:pt modelId="{CCD550A9-273D-4462-9C42-BB0A8FEE724C}" type="sibTrans" cxnId="{8C41A5FB-FE7A-490A-A34A-11AE92047467}">
      <dgm:prSet/>
      <dgm:spPr/>
      <dgm:t>
        <a:bodyPr/>
        <a:lstStyle/>
        <a:p>
          <a:endParaRPr lang="ru-RU"/>
        </a:p>
      </dgm:t>
    </dgm:pt>
    <dgm:pt modelId="{6455CDAF-E568-4877-9F77-32356572EF23}">
      <dgm:prSet phldrT="[Текст]" custT="1"/>
      <dgm:spPr/>
      <dgm:t>
        <a:bodyPr/>
        <a:lstStyle/>
        <a:p>
          <a:pPr marL="174625" indent="0">
            <a:tabLst>
              <a:tab pos="271463" algn="l"/>
            </a:tabLst>
          </a:pPr>
          <a:r>
            <a:rPr lang="ru-RU" sz="18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в 5-9 классах - углубленное изучение математики</a:t>
          </a:r>
          <a:endParaRPr lang="ru-RU" sz="1800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gm:t>
    </dgm:pt>
    <dgm:pt modelId="{C9E4C00E-18A8-450D-AFCA-38CDC8BF5913}" type="parTrans" cxnId="{832604AD-2727-46DA-894A-94CA77274F78}">
      <dgm:prSet/>
      <dgm:spPr/>
      <dgm:t>
        <a:bodyPr/>
        <a:lstStyle/>
        <a:p>
          <a:endParaRPr lang="ru-RU"/>
        </a:p>
      </dgm:t>
    </dgm:pt>
    <dgm:pt modelId="{1008396F-D4EA-497F-81FC-61AC0BC80164}" type="sibTrans" cxnId="{832604AD-2727-46DA-894A-94CA77274F78}">
      <dgm:prSet/>
      <dgm:spPr/>
      <dgm:t>
        <a:bodyPr/>
        <a:lstStyle/>
        <a:p>
          <a:endParaRPr lang="ru-RU"/>
        </a:p>
      </dgm:t>
    </dgm:pt>
    <dgm:pt modelId="{E6C0DFB5-16CC-46C5-97E9-E5D446526C7A}">
      <dgm:prSet phldrT="[Текст]" custT="1"/>
      <dgm:spPr/>
      <dgm:t>
        <a:bodyPr/>
        <a:lstStyle/>
        <a:p>
          <a:pPr marL="271463" indent="-96838">
            <a:tabLst>
              <a:tab pos="271463" algn="l"/>
            </a:tabLst>
          </a:pPr>
          <a:r>
            <a:rPr lang="ru-RU" sz="18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в 5-6 классах - пропедевтические курсы: физика, информатика, наглядная геометрия;</a:t>
          </a:r>
        </a:p>
      </dgm:t>
    </dgm:pt>
    <dgm:pt modelId="{EEEEEAB8-3485-47C0-AFB3-5751891F3E20}" type="parTrans" cxnId="{011BAA7C-3FBD-4C37-8A34-8532C7DD2F00}">
      <dgm:prSet/>
      <dgm:spPr/>
      <dgm:t>
        <a:bodyPr/>
        <a:lstStyle/>
        <a:p>
          <a:endParaRPr lang="ru-RU"/>
        </a:p>
      </dgm:t>
    </dgm:pt>
    <dgm:pt modelId="{BCB71195-6C41-441E-AFE3-0C82AC487EB0}" type="sibTrans" cxnId="{011BAA7C-3FBD-4C37-8A34-8532C7DD2F00}">
      <dgm:prSet/>
      <dgm:spPr/>
      <dgm:t>
        <a:bodyPr/>
        <a:lstStyle/>
        <a:p>
          <a:endParaRPr lang="ru-RU"/>
        </a:p>
      </dgm:t>
    </dgm:pt>
    <dgm:pt modelId="{3E0B9A3D-02A6-436E-8F04-5AB329785231}">
      <dgm:prSet phldrT="[Текст]" custT="1"/>
      <dgm:spPr/>
      <dgm:t>
        <a:bodyPr/>
        <a:lstStyle/>
        <a:p>
          <a:pPr marL="271463" indent="-96838"/>
          <a:r>
            <a:rPr lang="ru-RU" sz="2400" b="1" dirty="0">
              <a:latin typeface="Roboto Condensed" pitchFamily="2" charset="0"/>
              <a:ea typeface="Roboto Condensed" pitchFamily="2" charset="0"/>
            </a:rPr>
            <a:t>Среднее общее образование </a:t>
          </a:r>
        </a:p>
        <a:p>
          <a:pPr marL="271463" indent="-96838"/>
          <a:r>
            <a:rPr lang="ru-RU" sz="18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10 классы - ФГОС, 11 класс - БУП 2004 год</a:t>
          </a:r>
          <a:endParaRPr lang="ru-RU" sz="2400" b="1" dirty="0">
            <a:latin typeface="Roboto Condensed" pitchFamily="2" charset="0"/>
            <a:ea typeface="Roboto Condensed" pitchFamily="2" charset="0"/>
          </a:endParaRPr>
        </a:p>
      </dgm:t>
    </dgm:pt>
    <dgm:pt modelId="{A5C1C2C1-EB92-4D18-88AA-CD7D8801385D}" type="parTrans" cxnId="{9B222D93-44E5-4A83-AE3E-0E9671B786D6}">
      <dgm:prSet/>
      <dgm:spPr/>
      <dgm:t>
        <a:bodyPr/>
        <a:lstStyle/>
        <a:p>
          <a:endParaRPr lang="ru-RU"/>
        </a:p>
      </dgm:t>
    </dgm:pt>
    <dgm:pt modelId="{A7DA3FF9-F189-4EA8-9B67-B248AFD6DF42}" type="sibTrans" cxnId="{9B222D93-44E5-4A83-AE3E-0E9671B786D6}">
      <dgm:prSet/>
      <dgm:spPr/>
      <dgm:t>
        <a:bodyPr/>
        <a:lstStyle/>
        <a:p>
          <a:endParaRPr lang="ru-RU"/>
        </a:p>
      </dgm:t>
    </dgm:pt>
    <dgm:pt modelId="{FC1A48DA-4F88-42EE-9CFA-A7B24E94F715}">
      <dgm:prSet phldrT="[Текст]" custT="1"/>
      <dgm:spPr/>
      <dgm:t>
        <a:bodyPr/>
        <a:lstStyle/>
        <a:p>
          <a:pPr marL="174625" indent="0">
            <a:tabLst>
              <a:tab pos="271463" algn="l"/>
            </a:tabLst>
          </a:pPr>
          <a:r>
            <a:rPr lang="ru-RU" sz="18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в 8-9 классах - расширенный курс физики;</a:t>
          </a:r>
        </a:p>
      </dgm:t>
    </dgm:pt>
    <dgm:pt modelId="{BF613805-BCC0-4DB8-A2D2-C1FAF747B53E}" type="parTrans" cxnId="{0CDB7200-1D04-4D9D-9ECE-76B37F63F23C}">
      <dgm:prSet/>
      <dgm:spPr/>
      <dgm:t>
        <a:bodyPr/>
        <a:lstStyle/>
        <a:p>
          <a:endParaRPr lang="ru-RU"/>
        </a:p>
      </dgm:t>
    </dgm:pt>
    <dgm:pt modelId="{AB01BCD9-456F-4F13-A55A-3499A8F69394}" type="sibTrans" cxnId="{0CDB7200-1D04-4D9D-9ECE-76B37F63F23C}">
      <dgm:prSet/>
      <dgm:spPr/>
      <dgm:t>
        <a:bodyPr/>
        <a:lstStyle/>
        <a:p>
          <a:endParaRPr lang="ru-RU"/>
        </a:p>
      </dgm:t>
    </dgm:pt>
    <dgm:pt modelId="{7A7B27E4-9CED-40FD-82F2-81186C082AFC}">
      <dgm:prSet phldrT="[Текст]" custT="1"/>
      <dgm:spPr/>
      <dgm:t>
        <a:bodyPr/>
        <a:lstStyle/>
        <a:p>
          <a:pPr marL="174625" indent="0">
            <a:tabLst>
              <a:tab pos="271463" algn="l"/>
            </a:tabLst>
          </a:pPr>
          <a:r>
            <a:rPr lang="ru-RU" sz="18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в 9 классе - элективный предмет «Физический практикум»</a:t>
          </a:r>
        </a:p>
      </dgm:t>
    </dgm:pt>
    <dgm:pt modelId="{0949F14D-5CDA-40E5-98D8-160F55CF9E8C}" type="parTrans" cxnId="{202C1D35-5DEE-4D54-91CA-B7806BF17569}">
      <dgm:prSet/>
      <dgm:spPr/>
      <dgm:t>
        <a:bodyPr/>
        <a:lstStyle/>
        <a:p>
          <a:endParaRPr lang="ru-RU"/>
        </a:p>
      </dgm:t>
    </dgm:pt>
    <dgm:pt modelId="{BA8246C9-8315-472D-B5F1-25944DD4D6CE}" type="sibTrans" cxnId="{202C1D35-5DEE-4D54-91CA-B7806BF17569}">
      <dgm:prSet/>
      <dgm:spPr/>
      <dgm:t>
        <a:bodyPr/>
        <a:lstStyle/>
        <a:p>
          <a:endParaRPr lang="ru-RU"/>
        </a:p>
      </dgm:t>
    </dgm:pt>
    <dgm:pt modelId="{FE04A719-0AD3-4480-8581-50C52A0EF7CC}">
      <dgm:prSet phldrT="[Текст]" custT="1"/>
      <dgm:spPr/>
      <dgm:t>
        <a:bodyPr/>
        <a:lstStyle/>
        <a:p>
          <a:pPr marL="271463" indent="-96838"/>
          <a:r>
            <a:rPr lang="ru-RU" sz="18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естественно-научный профиль (математика, физика, химия, биология),</a:t>
          </a:r>
        </a:p>
      </dgm:t>
    </dgm:pt>
    <dgm:pt modelId="{95A9FBE5-C5B9-4D68-A4CE-8E1D0E39F9FA}" type="parTrans" cxnId="{2B127164-AD67-40AB-B777-E7B5360B1090}">
      <dgm:prSet/>
      <dgm:spPr/>
      <dgm:t>
        <a:bodyPr/>
        <a:lstStyle/>
        <a:p>
          <a:endParaRPr lang="ru-RU"/>
        </a:p>
      </dgm:t>
    </dgm:pt>
    <dgm:pt modelId="{45C27B75-6B54-48BC-9230-A137C64EFBED}" type="sibTrans" cxnId="{2B127164-AD67-40AB-B777-E7B5360B1090}">
      <dgm:prSet/>
      <dgm:spPr/>
      <dgm:t>
        <a:bodyPr/>
        <a:lstStyle/>
        <a:p>
          <a:endParaRPr lang="ru-RU"/>
        </a:p>
      </dgm:t>
    </dgm:pt>
    <dgm:pt modelId="{1DCCAB90-D4D7-4D94-B101-2C12DF8A3D21}">
      <dgm:prSet phldrT="[Текст]" custT="1"/>
      <dgm:spPr/>
      <dgm:t>
        <a:bodyPr/>
        <a:lstStyle/>
        <a:p>
          <a:pPr marL="271463" indent="-96838"/>
          <a:r>
            <a:rPr lang="ru-RU" sz="18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социально-экономический профиль (математика, история, география, право)</a:t>
          </a:r>
        </a:p>
      </dgm:t>
    </dgm:pt>
    <dgm:pt modelId="{E2BFC6DF-CB6D-4642-9B8B-4AC794EE5414}" type="parTrans" cxnId="{E347BE9E-56AE-4423-9EE0-B98E1F82F843}">
      <dgm:prSet/>
      <dgm:spPr/>
      <dgm:t>
        <a:bodyPr/>
        <a:lstStyle/>
        <a:p>
          <a:endParaRPr lang="ru-RU"/>
        </a:p>
      </dgm:t>
    </dgm:pt>
    <dgm:pt modelId="{0F51C5B9-19BA-48B8-9EDF-0262963ED60A}" type="sibTrans" cxnId="{E347BE9E-56AE-4423-9EE0-B98E1F82F843}">
      <dgm:prSet/>
      <dgm:spPr/>
      <dgm:t>
        <a:bodyPr/>
        <a:lstStyle/>
        <a:p>
          <a:endParaRPr lang="ru-RU"/>
        </a:p>
      </dgm:t>
    </dgm:pt>
    <dgm:pt modelId="{C3FBF726-B6CA-4EBC-BE98-397E2AD187B4}">
      <dgm:prSet phldrT="[Текст]" custT="1"/>
      <dgm:spPr/>
      <dgm:t>
        <a:bodyPr/>
        <a:lstStyle/>
        <a:p>
          <a:pPr marL="271463" indent="-96838"/>
          <a:r>
            <a:rPr lang="ru-RU" sz="18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Технологический профиль (математика, физика, информатика), </a:t>
          </a:r>
        </a:p>
      </dgm:t>
    </dgm:pt>
    <dgm:pt modelId="{9DF83BF8-3416-41A0-8F73-FE770D6EB666}" type="sibTrans" cxnId="{286F8AA5-835D-4689-A158-F83018D7950B}">
      <dgm:prSet/>
      <dgm:spPr/>
      <dgm:t>
        <a:bodyPr/>
        <a:lstStyle/>
        <a:p>
          <a:endParaRPr lang="ru-RU"/>
        </a:p>
      </dgm:t>
    </dgm:pt>
    <dgm:pt modelId="{B26F8AA3-5943-4229-8065-50D788B2162E}" type="parTrans" cxnId="{286F8AA5-835D-4689-A158-F83018D7950B}">
      <dgm:prSet/>
      <dgm:spPr/>
      <dgm:t>
        <a:bodyPr/>
        <a:lstStyle/>
        <a:p>
          <a:endParaRPr lang="ru-RU"/>
        </a:p>
      </dgm:t>
    </dgm:pt>
    <dgm:pt modelId="{F123CD5C-C289-4EB6-9EE5-0E38F4DA1D79}" type="pres">
      <dgm:prSet presAssocID="{9333EF1C-99FB-4C44-8C99-9D8B05D2209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D6D4B6-E17B-44FA-A6E3-D63A76BD2B44}" type="pres">
      <dgm:prSet presAssocID="{2DBF92DA-DD11-4967-A5DB-4BA529FEF338}" presName="comp" presStyleCnt="0"/>
      <dgm:spPr/>
    </dgm:pt>
    <dgm:pt modelId="{0F7113F6-E4C3-4FD7-A8E0-15B353E1C63B}" type="pres">
      <dgm:prSet presAssocID="{2DBF92DA-DD11-4967-A5DB-4BA529FEF338}" presName="box" presStyleLbl="node1" presStyleIdx="0" presStyleCnt="2" custScaleY="126171" custLinFactNeighborX="-228" custLinFactNeighborY="-11729"/>
      <dgm:spPr/>
      <dgm:t>
        <a:bodyPr/>
        <a:lstStyle/>
        <a:p>
          <a:endParaRPr lang="ru-RU"/>
        </a:p>
      </dgm:t>
    </dgm:pt>
    <dgm:pt modelId="{B3F0195E-A6E9-44CB-8C7A-D83146B22866}" type="pres">
      <dgm:prSet presAssocID="{2DBF92DA-DD11-4967-A5DB-4BA529FEF338}" presName="img" presStyleLbl="fgImgPlace1" presStyleIdx="0" presStyleCnt="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  <a:headEnd type="none" w="med" len="med"/>
          <a:tailEnd type="none" w="med" len="med"/>
        </a:ln>
      </dgm:spPr>
    </dgm:pt>
    <dgm:pt modelId="{28B4D671-3C9C-4703-B0E0-672372D07225}" type="pres">
      <dgm:prSet presAssocID="{2DBF92DA-DD11-4967-A5DB-4BA529FEF33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3D40E-7A3F-45F3-91F4-D4B323320A0F}" type="pres">
      <dgm:prSet presAssocID="{CCD550A9-273D-4462-9C42-BB0A8FEE724C}" presName="spacer" presStyleCnt="0"/>
      <dgm:spPr/>
    </dgm:pt>
    <dgm:pt modelId="{4E379739-6CCB-42FC-A48F-C52D7D85010A}" type="pres">
      <dgm:prSet presAssocID="{3E0B9A3D-02A6-436E-8F04-5AB329785231}" presName="comp" presStyleCnt="0"/>
      <dgm:spPr/>
    </dgm:pt>
    <dgm:pt modelId="{DAC30B9A-ABAD-4B88-BCCF-4F94FEF0B89B}" type="pres">
      <dgm:prSet presAssocID="{3E0B9A3D-02A6-436E-8F04-5AB329785231}" presName="box" presStyleLbl="node1" presStyleIdx="1" presStyleCnt="2" custScaleY="145129" custLinFactNeighborX="789" custLinFactNeighborY="11652"/>
      <dgm:spPr/>
      <dgm:t>
        <a:bodyPr/>
        <a:lstStyle/>
        <a:p>
          <a:endParaRPr lang="ru-RU"/>
        </a:p>
      </dgm:t>
    </dgm:pt>
    <dgm:pt modelId="{A5364AFF-D3B6-4651-80FF-E6B7502752F4}" type="pres">
      <dgm:prSet presAssocID="{3E0B9A3D-02A6-436E-8F04-5AB329785231}" presName="img" presStyleLbl="fgImgPlace1" presStyleIdx="1" presStyleCnt="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72B3662C-C80A-4176-B97C-F086E8726473}" type="pres">
      <dgm:prSet presAssocID="{3E0B9A3D-02A6-436E-8F04-5AB329785231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6F4037-56D8-4384-8D39-748F6BFD3187}" type="presOf" srcId="{E6C0DFB5-16CC-46C5-97E9-E5D446526C7A}" destId="{28B4D671-3C9C-4703-B0E0-672372D07225}" srcOrd="1" destOrd="2" presId="urn:microsoft.com/office/officeart/2005/8/layout/vList4#1"/>
    <dgm:cxn modelId="{832604AD-2727-46DA-894A-94CA77274F78}" srcId="{2DBF92DA-DD11-4967-A5DB-4BA529FEF338}" destId="{6455CDAF-E568-4877-9F77-32356572EF23}" srcOrd="0" destOrd="0" parTransId="{C9E4C00E-18A8-450D-AFCA-38CDC8BF5913}" sibTransId="{1008396F-D4EA-497F-81FC-61AC0BC80164}"/>
    <dgm:cxn modelId="{202C1D35-5DEE-4D54-91CA-B7806BF17569}" srcId="{2DBF92DA-DD11-4967-A5DB-4BA529FEF338}" destId="{7A7B27E4-9CED-40FD-82F2-81186C082AFC}" srcOrd="3" destOrd="0" parTransId="{0949F14D-5CDA-40E5-98D8-160F55CF9E8C}" sibTransId="{BA8246C9-8315-472D-B5F1-25944DD4D6CE}"/>
    <dgm:cxn modelId="{4B123C07-F9B4-42AA-AAC4-37C76C22B1ED}" type="presOf" srcId="{FC1A48DA-4F88-42EE-9CFA-A7B24E94F715}" destId="{28B4D671-3C9C-4703-B0E0-672372D07225}" srcOrd="1" destOrd="3" presId="urn:microsoft.com/office/officeart/2005/8/layout/vList4#1"/>
    <dgm:cxn modelId="{8C41A5FB-FE7A-490A-A34A-11AE92047467}" srcId="{9333EF1C-99FB-4C44-8C99-9D8B05D22091}" destId="{2DBF92DA-DD11-4967-A5DB-4BA529FEF338}" srcOrd="0" destOrd="0" parTransId="{5E4AE567-79FE-40DA-B7DD-67C64AE9E57F}" sibTransId="{CCD550A9-273D-4462-9C42-BB0A8FEE724C}"/>
    <dgm:cxn modelId="{65AD8457-94B1-4001-A3A0-4F1031BF0166}" type="presOf" srcId="{3E0B9A3D-02A6-436E-8F04-5AB329785231}" destId="{DAC30B9A-ABAD-4B88-BCCF-4F94FEF0B89B}" srcOrd="0" destOrd="0" presId="urn:microsoft.com/office/officeart/2005/8/layout/vList4#1"/>
    <dgm:cxn modelId="{E347BE9E-56AE-4423-9EE0-B98E1F82F843}" srcId="{3E0B9A3D-02A6-436E-8F04-5AB329785231}" destId="{1DCCAB90-D4D7-4D94-B101-2C12DF8A3D21}" srcOrd="2" destOrd="0" parTransId="{E2BFC6DF-CB6D-4642-9B8B-4AC794EE5414}" sibTransId="{0F51C5B9-19BA-48B8-9EDF-0262963ED60A}"/>
    <dgm:cxn modelId="{533CACB0-9E5C-4016-8880-77E94953BF38}" type="presOf" srcId="{FE04A719-0AD3-4480-8581-50C52A0EF7CC}" destId="{72B3662C-C80A-4176-B97C-F086E8726473}" srcOrd="1" destOrd="2" presId="urn:microsoft.com/office/officeart/2005/8/layout/vList4#1"/>
    <dgm:cxn modelId="{286F8AA5-835D-4689-A158-F83018D7950B}" srcId="{3E0B9A3D-02A6-436E-8F04-5AB329785231}" destId="{C3FBF726-B6CA-4EBC-BE98-397E2AD187B4}" srcOrd="0" destOrd="0" parTransId="{B26F8AA3-5943-4229-8065-50D788B2162E}" sibTransId="{9DF83BF8-3416-41A0-8F73-FE770D6EB666}"/>
    <dgm:cxn modelId="{C0A9AC63-723A-497A-B4B6-7E9573DD8BA1}" type="presOf" srcId="{2DBF92DA-DD11-4967-A5DB-4BA529FEF338}" destId="{0F7113F6-E4C3-4FD7-A8E0-15B353E1C63B}" srcOrd="0" destOrd="0" presId="urn:microsoft.com/office/officeart/2005/8/layout/vList4#1"/>
    <dgm:cxn modelId="{011BAA7C-3FBD-4C37-8A34-8532C7DD2F00}" srcId="{2DBF92DA-DD11-4967-A5DB-4BA529FEF338}" destId="{E6C0DFB5-16CC-46C5-97E9-E5D446526C7A}" srcOrd="1" destOrd="0" parTransId="{EEEEEAB8-3485-47C0-AFB3-5751891F3E20}" sibTransId="{BCB71195-6C41-441E-AFE3-0C82AC487EB0}"/>
    <dgm:cxn modelId="{D1C98E5C-5FA0-420C-81CC-CE76EFF2685A}" type="presOf" srcId="{6455CDAF-E568-4877-9F77-32356572EF23}" destId="{0F7113F6-E4C3-4FD7-A8E0-15B353E1C63B}" srcOrd="0" destOrd="1" presId="urn:microsoft.com/office/officeart/2005/8/layout/vList4#1"/>
    <dgm:cxn modelId="{6A1D8091-8D19-40AC-9AAE-72021B771085}" type="presOf" srcId="{FE04A719-0AD3-4480-8581-50C52A0EF7CC}" destId="{DAC30B9A-ABAD-4B88-BCCF-4F94FEF0B89B}" srcOrd="0" destOrd="2" presId="urn:microsoft.com/office/officeart/2005/8/layout/vList4#1"/>
    <dgm:cxn modelId="{21039E1D-7FCF-4C13-85C3-65C4CB169688}" type="presOf" srcId="{6455CDAF-E568-4877-9F77-32356572EF23}" destId="{28B4D671-3C9C-4703-B0E0-672372D07225}" srcOrd="1" destOrd="1" presId="urn:microsoft.com/office/officeart/2005/8/layout/vList4#1"/>
    <dgm:cxn modelId="{C74E2961-7D6F-4375-9A22-0F0D97AECADF}" type="presOf" srcId="{FC1A48DA-4F88-42EE-9CFA-A7B24E94F715}" destId="{0F7113F6-E4C3-4FD7-A8E0-15B353E1C63B}" srcOrd="0" destOrd="3" presId="urn:microsoft.com/office/officeart/2005/8/layout/vList4#1"/>
    <dgm:cxn modelId="{E2615F02-26E2-46C4-B082-2E6CFAF5040A}" type="presOf" srcId="{3E0B9A3D-02A6-436E-8F04-5AB329785231}" destId="{72B3662C-C80A-4176-B97C-F086E8726473}" srcOrd="1" destOrd="0" presId="urn:microsoft.com/office/officeart/2005/8/layout/vList4#1"/>
    <dgm:cxn modelId="{D2E0FF49-04A9-40AD-8896-D131ACFA0E03}" type="presOf" srcId="{C3FBF726-B6CA-4EBC-BE98-397E2AD187B4}" destId="{DAC30B9A-ABAD-4B88-BCCF-4F94FEF0B89B}" srcOrd="0" destOrd="1" presId="urn:microsoft.com/office/officeart/2005/8/layout/vList4#1"/>
    <dgm:cxn modelId="{730E6DCD-8DE4-4CFC-8393-C737930BF0F4}" type="presOf" srcId="{E6C0DFB5-16CC-46C5-97E9-E5D446526C7A}" destId="{0F7113F6-E4C3-4FD7-A8E0-15B353E1C63B}" srcOrd="0" destOrd="2" presId="urn:microsoft.com/office/officeart/2005/8/layout/vList4#1"/>
    <dgm:cxn modelId="{FDC3DB76-C341-47FC-8403-6B1C79176F04}" type="presOf" srcId="{1DCCAB90-D4D7-4D94-B101-2C12DF8A3D21}" destId="{DAC30B9A-ABAD-4B88-BCCF-4F94FEF0B89B}" srcOrd="0" destOrd="3" presId="urn:microsoft.com/office/officeart/2005/8/layout/vList4#1"/>
    <dgm:cxn modelId="{9B222D93-44E5-4A83-AE3E-0E9671B786D6}" srcId="{9333EF1C-99FB-4C44-8C99-9D8B05D22091}" destId="{3E0B9A3D-02A6-436E-8F04-5AB329785231}" srcOrd="1" destOrd="0" parTransId="{A5C1C2C1-EB92-4D18-88AA-CD7D8801385D}" sibTransId="{A7DA3FF9-F189-4EA8-9B67-B248AFD6DF42}"/>
    <dgm:cxn modelId="{E821462C-A1E1-495B-AAD6-E8877331E0EB}" type="presOf" srcId="{7A7B27E4-9CED-40FD-82F2-81186C082AFC}" destId="{28B4D671-3C9C-4703-B0E0-672372D07225}" srcOrd="1" destOrd="4" presId="urn:microsoft.com/office/officeart/2005/8/layout/vList4#1"/>
    <dgm:cxn modelId="{473B2FC7-A67C-4250-A397-FB7F13B31560}" type="presOf" srcId="{2DBF92DA-DD11-4967-A5DB-4BA529FEF338}" destId="{28B4D671-3C9C-4703-B0E0-672372D07225}" srcOrd="1" destOrd="0" presId="urn:microsoft.com/office/officeart/2005/8/layout/vList4#1"/>
    <dgm:cxn modelId="{2B127164-AD67-40AB-B777-E7B5360B1090}" srcId="{3E0B9A3D-02A6-436E-8F04-5AB329785231}" destId="{FE04A719-0AD3-4480-8581-50C52A0EF7CC}" srcOrd="1" destOrd="0" parTransId="{95A9FBE5-C5B9-4D68-A4CE-8E1D0E39F9FA}" sibTransId="{45C27B75-6B54-48BC-9230-A137C64EFBED}"/>
    <dgm:cxn modelId="{9F1331D0-CF67-46B9-9C98-BF6E0AB9956D}" type="presOf" srcId="{1DCCAB90-D4D7-4D94-B101-2C12DF8A3D21}" destId="{72B3662C-C80A-4176-B97C-F086E8726473}" srcOrd="1" destOrd="3" presId="urn:microsoft.com/office/officeart/2005/8/layout/vList4#1"/>
    <dgm:cxn modelId="{BFC9D312-92CC-4D73-A560-310FA43ED152}" type="presOf" srcId="{9333EF1C-99FB-4C44-8C99-9D8B05D22091}" destId="{F123CD5C-C289-4EB6-9EE5-0E38F4DA1D79}" srcOrd="0" destOrd="0" presId="urn:microsoft.com/office/officeart/2005/8/layout/vList4#1"/>
    <dgm:cxn modelId="{0CDB7200-1D04-4D9D-9ECE-76B37F63F23C}" srcId="{2DBF92DA-DD11-4967-A5DB-4BA529FEF338}" destId="{FC1A48DA-4F88-42EE-9CFA-A7B24E94F715}" srcOrd="2" destOrd="0" parTransId="{BF613805-BCC0-4DB8-A2D2-C1FAF747B53E}" sibTransId="{AB01BCD9-456F-4F13-A55A-3499A8F69394}"/>
    <dgm:cxn modelId="{762B9C5A-8485-406D-A52B-0B6008A44966}" type="presOf" srcId="{C3FBF726-B6CA-4EBC-BE98-397E2AD187B4}" destId="{72B3662C-C80A-4176-B97C-F086E8726473}" srcOrd="1" destOrd="1" presId="urn:microsoft.com/office/officeart/2005/8/layout/vList4#1"/>
    <dgm:cxn modelId="{AA3DE441-8A07-4DCF-AC0A-D350500D2CDE}" type="presOf" srcId="{7A7B27E4-9CED-40FD-82F2-81186C082AFC}" destId="{0F7113F6-E4C3-4FD7-A8E0-15B353E1C63B}" srcOrd="0" destOrd="4" presId="urn:microsoft.com/office/officeart/2005/8/layout/vList4#1"/>
    <dgm:cxn modelId="{044644B3-77DF-4879-8BA1-07E63864E0B1}" type="presParOf" srcId="{F123CD5C-C289-4EB6-9EE5-0E38F4DA1D79}" destId="{77D6D4B6-E17B-44FA-A6E3-D63A76BD2B44}" srcOrd="0" destOrd="0" presId="urn:microsoft.com/office/officeart/2005/8/layout/vList4#1"/>
    <dgm:cxn modelId="{CCFE7026-E1A6-436C-9DCB-558A20E29D4B}" type="presParOf" srcId="{77D6D4B6-E17B-44FA-A6E3-D63A76BD2B44}" destId="{0F7113F6-E4C3-4FD7-A8E0-15B353E1C63B}" srcOrd="0" destOrd="0" presId="urn:microsoft.com/office/officeart/2005/8/layout/vList4#1"/>
    <dgm:cxn modelId="{DDBB8CBB-9757-439B-8AF9-C1BAF256FE22}" type="presParOf" srcId="{77D6D4B6-E17B-44FA-A6E3-D63A76BD2B44}" destId="{B3F0195E-A6E9-44CB-8C7A-D83146B22866}" srcOrd="1" destOrd="0" presId="urn:microsoft.com/office/officeart/2005/8/layout/vList4#1"/>
    <dgm:cxn modelId="{CCC004BB-615C-437B-A4FA-F1970942DDCD}" type="presParOf" srcId="{77D6D4B6-E17B-44FA-A6E3-D63A76BD2B44}" destId="{28B4D671-3C9C-4703-B0E0-672372D07225}" srcOrd="2" destOrd="0" presId="urn:microsoft.com/office/officeart/2005/8/layout/vList4#1"/>
    <dgm:cxn modelId="{9426D5B5-AB08-4C59-B41A-9676A5661062}" type="presParOf" srcId="{F123CD5C-C289-4EB6-9EE5-0E38F4DA1D79}" destId="{08E3D40E-7A3F-45F3-91F4-D4B323320A0F}" srcOrd="1" destOrd="0" presId="urn:microsoft.com/office/officeart/2005/8/layout/vList4#1"/>
    <dgm:cxn modelId="{6C0D1DB1-BAA4-4A5B-B532-172EE804FACC}" type="presParOf" srcId="{F123CD5C-C289-4EB6-9EE5-0E38F4DA1D79}" destId="{4E379739-6CCB-42FC-A48F-C52D7D85010A}" srcOrd="2" destOrd="0" presId="urn:microsoft.com/office/officeart/2005/8/layout/vList4#1"/>
    <dgm:cxn modelId="{2542F668-4042-4705-9329-8761E3EA9A1B}" type="presParOf" srcId="{4E379739-6CCB-42FC-A48F-C52D7D85010A}" destId="{DAC30B9A-ABAD-4B88-BCCF-4F94FEF0B89B}" srcOrd="0" destOrd="0" presId="urn:microsoft.com/office/officeart/2005/8/layout/vList4#1"/>
    <dgm:cxn modelId="{6442220E-8BE5-458F-B1A5-AFC02D2E5C63}" type="presParOf" srcId="{4E379739-6CCB-42FC-A48F-C52D7D85010A}" destId="{A5364AFF-D3B6-4651-80FF-E6B7502752F4}" srcOrd="1" destOrd="0" presId="urn:microsoft.com/office/officeart/2005/8/layout/vList4#1"/>
    <dgm:cxn modelId="{5F5A3601-9E7C-40A2-989D-15A6187B7D8D}" type="presParOf" srcId="{4E379739-6CCB-42FC-A48F-C52D7D85010A}" destId="{72B3662C-C80A-4176-B97C-F086E872647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2F43CE-3B16-4B5B-AA0A-F18B35164F89}" type="doc">
      <dgm:prSet loTypeId="urn:microsoft.com/office/officeart/2005/8/layout/vList3#1" loCatId="list" qsTypeId="urn:microsoft.com/office/officeart/2005/8/quickstyle/simple1" qsCatId="simple" csTypeId="urn:microsoft.com/office/officeart/2005/8/colors/accent0_2" csCatId="mainScheme" phldr="1"/>
      <dgm:spPr/>
    </dgm:pt>
    <dgm:pt modelId="{989DEEC7-CDD0-4521-8482-DDB656208268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ФГБУН «Федеральный исследовательский центр комплексного изучения Арктики имени академика Н.П. Лаверова РАН» </a:t>
          </a:r>
          <a:endParaRPr lang="ru-RU" sz="1800" b="1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gm:t>
    </dgm:pt>
    <dgm:pt modelId="{89C92BC1-A4C8-4AB7-8C5F-0DB72B5138B7}" type="parTrans" cxnId="{4EB25CF1-0326-4A53-A925-59FBB4BBCB47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F52CDED2-7777-46FB-939C-00D837482CE5}" type="sibTrans" cxnId="{4EB25CF1-0326-4A53-A925-59FBB4BBCB47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9EC8F958-4FF7-4C26-90BA-92C9190FB702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Московский физико-технический институт (государственный университет) (МФТИ)</a:t>
          </a:r>
          <a:endParaRPr lang="ru-RU" sz="1800" b="1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gm:t>
    </dgm:pt>
    <dgm:pt modelId="{C0A87D45-3C73-4168-8D3C-160B0DEF6998}" type="parTrans" cxnId="{3B7A42B7-FC90-498C-B018-CDA17BBE07DA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D0EDEA3F-30E5-452F-9478-A0DD4AD95916}" type="sibTrans" cxnId="{3B7A42B7-FC90-498C-B018-CDA17BBE07DA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3602ED21-4C15-437A-8B7B-2476FFE7D793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Национальный исследовательский ядерный университет «МИФИ»</a:t>
          </a:r>
          <a:endParaRPr lang="ru-RU" sz="1800" b="1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gm:t>
    </dgm:pt>
    <dgm:pt modelId="{BBF91708-F8E2-48C1-822D-7501C873703E}" type="parTrans" cxnId="{25C3D9E5-A450-4A77-8473-A885D43ACD51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D60C6E32-A4FA-4C97-8C89-385B55F37C9A}" type="sibTrans" cxnId="{25C3D9E5-A450-4A77-8473-A885D43ACD51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863AD0A6-B94E-4CFE-A1A9-08075C38A2CC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Северный государственный медицинский университет (СГМУ)</a:t>
          </a:r>
          <a:endParaRPr lang="ru-RU" sz="1800" b="1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gm:t>
    </dgm:pt>
    <dgm:pt modelId="{E4A75C9A-B999-40F5-9520-D10DDB538290}" type="parTrans" cxnId="{C189C30C-5154-45E0-8D30-1303B3CB3AF8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7814AF99-7DBF-44E9-B008-655DFC485734}" type="sibTrans" cxnId="{C189C30C-5154-45E0-8D30-1303B3CB3AF8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664BF1C4-C9E1-4EA3-8F37-BC8177D0F96E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Северный (Арктический) Федеральный Университет (САФУ)</a:t>
          </a:r>
          <a:endParaRPr lang="ru-RU" sz="1800" b="1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gm:t>
    </dgm:pt>
    <dgm:pt modelId="{F63C64A1-1F43-4635-9D52-F1E62DE1034D}" type="parTrans" cxnId="{9591434F-271A-4814-A40C-367B3F3654ED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F7C44E2C-C8CE-4B33-A02A-679D97AACB41}" type="sibTrans" cxnId="{9591434F-271A-4814-A40C-367B3F3654ED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6D8A5699-6B1B-4CA5-B737-D0D3FA28A04A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Национальный исследовательский университет Высшая школа экономики (НИУ ВШЭ)</a:t>
          </a:r>
          <a:endParaRPr lang="ru-RU" sz="1800" b="1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gm:t>
    </dgm:pt>
    <dgm:pt modelId="{7D02B5D9-A71E-45DB-93E7-ACBEB02F9C03}" type="parTrans" cxnId="{B2591A09-3A96-415B-9720-4D9F99B1C7B3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43CCDAA0-2033-4EFE-8480-1BF0D2BD3D68}" type="sibTrans" cxnId="{B2591A09-3A96-415B-9720-4D9F99B1C7B3}">
      <dgm:prSet/>
      <dgm:spPr/>
      <dgm:t>
        <a:bodyPr/>
        <a:lstStyle/>
        <a:p>
          <a:endParaRPr lang="ru-RU" sz="1800" b="1">
            <a:solidFill>
              <a:srgbClr val="1F5480"/>
            </a:solidFill>
            <a:latin typeface="Century Gothic" panose="020B0502020202020204" pitchFamily="34" charset="0"/>
          </a:endParaRPr>
        </a:p>
      </dgm:t>
    </dgm:pt>
    <dgm:pt modelId="{30769CB1-2B6D-4F3D-8315-93E4B0E5133C}" type="pres">
      <dgm:prSet presAssocID="{D32F43CE-3B16-4B5B-AA0A-F18B35164F89}" presName="linearFlow" presStyleCnt="0">
        <dgm:presLayoutVars>
          <dgm:dir/>
          <dgm:resizeHandles val="exact"/>
        </dgm:presLayoutVars>
      </dgm:prSet>
      <dgm:spPr/>
    </dgm:pt>
    <dgm:pt modelId="{9F03B0B1-8F6E-4125-AE00-79EDB18EC2A3}" type="pres">
      <dgm:prSet presAssocID="{989DEEC7-CDD0-4521-8482-DDB656208268}" presName="composite" presStyleCnt="0"/>
      <dgm:spPr/>
    </dgm:pt>
    <dgm:pt modelId="{4DA86ADF-02F6-40C0-B987-AB2ACC7E4807}" type="pres">
      <dgm:prSet presAssocID="{989DEEC7-CDD0-4521-8482-DDB656208268}" presName="imgShp" presStyleLbl="fgImgPlace1" presStyleIdx="0" presStyleCnt="6" custLinFactX="-70602" custLinFactNeighborX="-100000" custLinFactNeighborY="848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96E7538-9F81-48E9-9552-9EA1D56249BA}" type="pres">
      <dgm:prSet presAssocID="{989DEEC7-CDD0-4521-8482-DDB656208268}" presName="txShp" presStyleLbl="node1" presStyleIdx="0" presStyleCnt="6" custScaleX="127291" custScaleY="95873" custLinFactNeighborX="1016" custLinFactNeighborY="8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40350-019B-4E26-B3AF-4A4936CA36A3}" type="pres">
      <dgm:prSet presAssocID="{F52CDED2-7777-46FB-939C-00D837482CE5}" presName="spacing" presStyleCnt="0"/>
      <dgm:spPr/>
    </dgm:pt>
    <dgm:pt modelId="{C0A9EF96-5B1D-488A-89F6-81164DB5BB52}" type="pres">
      <dgm:prSet presAssocID="{9EC8F958-4FF7-4C26-90BA-92C9190FB702}" presName="composite" presStyleCnt="0"/>
      <dgm:spPr/>
    </dgm:pt>
    <dgm:pt modelId="{0E3A157F-7334-472D-B958-34D788020EB2}" type="pres">
      <dgm:prSet presAssocID="{9EC8F958-4FF7-4C26-90BA-92C9190FB702}" presName="imgShp" presStyleLbl="fgImgPlace1" presStyleIdx="1" presStyleCnt="6" custAng="0" custLinFactX="-70602" custLinFactNeighborX="-100000" custLinFactNeighborY="-706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81749947-36AE-4913-8AB8-9184AD1150D6}" type="pres">
      <dgm:prSet presAssocID="{9EC8F958-4FF7-4C26-90BA-92C9190FB702}" presName="txShp" presStyleLbl="node1" presStyleIdx="1" presStyleCnt="6" custScaleX="128334" custLinFactNeighborX="686" custLinFactNeighborY="-5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CB0CC1-4970-40F0-987F-A648DEC4797A}" type="pres">
      <dgm:prSet presAssocID="{D0EDEA3F-30E5-452F-9478-A0DD4AD95916}" presName="spacing" presStyleCnt="0"/>
      <dgm:spPr/>
    </dgm:pt>
    <dgm:pt modelId="{97FEEE75-BEE7-4F03-9D9A-44334EC77A8A}" type="pres">
      <dgm:prSet presAssocID="{3602ED21-4C15-437A-8B7B-2476FFE7D793}" presName="composite" presStyleCnt="0"/>
      <dgm:spPr/>
    </dgm:pt>
    <dgm:pt modelId="{AD59F44C-6E3D-42AE-8901-EC81BE2ABFE3}" type="pres">
      <dgm:prSet presAssocID="{3602ED21-4C15-437A-8B7B-2476FFE7D793}" presName="imgShp" presStyleLbl="fgImgPlace1" presStyleIdx="2" presStyleCnt="6" custLinFactX="-70602" custLinFactNeighborX="-100000" custLinFactNeighborY="-1272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3F6F3F21-F519-42B6-81F9-5AF4E6100FF4}" type="pres">
      <dgm:prSet presAssocID="{3602ED21-4C15-437A-8B7B-2476FFE7D793}" presName="txShp" presStyleLbl="node1" presStyleIdx="2" presStyleCnt="6" custScaleX="128420" custLinFactNeighborX="643" custLinFactNeighborY="-16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E76A4-3DCD-4B1C-B4D3-BE31B51CC813}" type="pres">
      <dgm:prSet presAssocID="{D60C6E32-A4FA-4C97-8C89-385B55F37C9A}" presName="spacing" presStyleCnt="0"/>
      <dgm:spPr/>
    </dgm:pt>
    <dgm:pt modelId="{88317AF7-3B94-43A5-B86A-273595BCADDB}" type="pres">
      <dgm:prSet presAssocID="{6D8A5699-6B1B-4CA5-B737-D0D3FA28A04A}" presName="composite" presStyleCnt="0"/>
      <dgm:spPr/>
    </dgm:pt>
    <dgm:pt modelId="{40D3CEEB-2914-4A33-8F37-908CCEA6CF7A}" type="pres">
      <dgm:prSet presAssocID="{6D8A5699-6B1B-4CA5-B737-D0D3FA28A04A}" presName="imgShp" presStyleLbl="fgImgPlace1" presStyleIdx="3" presStyleCnt="6" custLinFactX="-70602" custLinFactNeighborX="-100000" custLinFactNeighborY="-2544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F6E09D3-2AA8-4C1F-A405-0F30B64DB816}" type="pres">
      <dgm:prSet presAssocID="{6D8A5699-6B1B-4CA5-B737-D0D3FA28A04A}" presName="txShp" presStyleLbl="node1" presStyleIdx="3" presStyleCnt="6" custScaleX="128158" custLinFactNeighborX="965" custLinFactNeighborY="-21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8D1CFA-9535-46BF-AB38-DF4E9344A2E4}" type="pres">
      <dgm:prSet presAssocID="{43CCDAA0-2033-4EFE-8480-1BF0D2BD3D68}" presName="spacing" presStyleCnt="0"/>
      <dgm:spPr/>
    </dgm:pt>
    <dgm:pt modelId="{D8F05913-C13A-495F-ACA7-E7EE35C42133}" type="pres">
      <dgm:prSet presAssocID="{863AD0A6-B94E-4CFE-A1A9-08075C38A2CC}" presName="composite" presStyleCnt="0"/>
      <dgm:spPr/>
    </dgm:pt>
    <dgm:pt modelId="{A37F84B6-A9A2-43B8-87C5-D712A46E5E06}" type="pres">
      <dgm:prSet presAssocID="{863AD0A6-B94E-4CFE-A1A9-08075C38A2CC}" presName="imgShp" presStyleLbl="fgImgPlace1" presStyleIdx="4" presStyleCnt="6" custLinFactX="-70602" custLinFactNeighborX="-100000" custLinFactNeighborY="-29541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CADA008-9DC4-49FA-9A99-4D175D191FAB}" type="pres">
      <dgm:prSet presAssocID="{863AD0A6-B94E-4CFE-A1A9-08075C38A2CC}" presName="txShp" presStyleLbl="node1" presStyleIdx="4" presStyleCnt="6" custScaleX="129246" custLinFactNeighborX="613" custLinFactNeighborY="-335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37B94-3EA3-429A-B3E5-8515DFF6F5D4}" type="pres">
      <dgm:prSet presAssocID="{7814AF99-7DBF-44E9-B008-655DFC485734}" presName="spacing" presStyleCnt="0"/>
      <dgm:spPr/>
    </dgm:pt>
    <dgm:pt modelId="{1C6A7BCF-72F8-46B4-8BCA-6D214D37949D}" type="pres">
      <dgm:prSet presAssocID="{664BF1C4-C9E1-4EA3-8F37-BC8177D0F96E}" presName="composite" presStyleCnt="0"/>
      <dgm:spPr/>
    </dgm:pt>
    <dgm:pt modelId="{E2043C0A-23E5-4EDE-8996-C2A587AFE266}" type="pres">
      <dgm:prSet presAssocID="{664BF1C4-C9E1-4EA3-8F37-BC8177D0F96E}" presName="imgShp" presStyleLbl="fgImgPlace1" presStyleIdx="5" presStyleCnt="6" custScaleX="100380" custScaleY="94344" custLinFactX="-70602" custLinFactNeighborX="-100000" custLinFactNeighborY="-3218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7CA9333-E6E3-4D06-98A2-65E0DC27B7D3}" type="pres">
      <dgm:prSet presAssocID="{664BF1C4-C9E1-4EA3-8F37-BC8177D0F96E}" presName="txShp" presStyleLbl="node1" presStyleIdx="5" presStyleCnt="6" custScaleX="129568" custLinFactNeighborX="643" custLinFactNeighborY="-36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89C30C-5154-45E0-8D30-1303B3CB3AF8}" srcId="{D32F43CE-3B16-4B5B-AA0A-F18B35164F89}" destId="{863AD0A6-B94E-4CFE-A1A9-08075C38A2CC}" srcOrd="4" destOrd="0" parTransId="{E4A75C9A-B999-40F5-9520-D10DDB538290}" sibTransId="{7814AF99-7DBF-44E9-B008-655DFC485734}"/>
    <dgm:cxn modelId="{22BFFB39-0C6E-49AA-B441-2DD403CC6D95}" type="presOf" srcId="{9EC8F958-4FF7-4C26-90BA-92C9190FB702}" destId="{81749947-36AE-4913-8AB8-9184AD1150D6}" srcOrd="0" destOrd="0" presId="urn:microsoft.com/office/officeart/2005/8/layout/vList3#1"/>
    <dgm:cxn modelId="{B14D7C1C-188D-4B71-B46E-9C52D91807A9}" type="presOf" srcId="{863AD0A6-B94E-4CFE-A1A9-08075C38A2CC}" destId="{ACADA008-9DC4-49FA-9A99-4D175D191FAB}" srcOrd="0" destOrd="0" presId="urn:microsoft.com/office/officeart/2005/8/layout/vList3#1"/>
    <dgm:cxn modelId="{B2591A09-3A96-415B-9720-4D9F99B1C7B3}" srcId="{D32F43CE-3B16-4B5B-AA0A-F18B35164F89}" destId="{6D8A5699-6B1B-4CA5-B737-D0D3FA28A04A}" srcOrd="3" destOrd="0" parTransId="{7D02B5D9-A71E-45DB-93E7-ACBEB02F9C03}" sibTransId="{43CCDAA0-2033-4EFE-8480-1BF0D2BD3D68}"/>
    <dgm:cxn modelId="{B16F5BD7-4103-4A47-8F48-1403D5E18130}" type="presOf" srcId="{3602ED21-4C15-437A-8B7B-2476FFE7D793}" destId="{3F6F3F21-F519-42B6-81F9-5AF4E6100FF4}" srcOrd="0" destOrd="0" presId="urn:microsoft.com/office/officeart/2005/8/layout/vList3#1"/>
    <dgm:cxn modelId="{D102D7D3-859C-4228-BEED-A1CB9CDB6294}" type="presOf" srcId="{D32F43CE-3B16-4B5B-AA0A-F18B35164F89}" destId="{30769CB1-2B6D-4F3D-8315-93E4B0E5133C}" srcOrd="0" destOrd="0" presId="urn:microsoft.com/office/officeart/2005/8/layout/vList3#1"/>
    <dgm:cxn modelId="{4EB25CF1-0326-4A53-A925-59FBB4BBCB47}" srcId="{D32F43CE-3B16-4B5B-AA0A-F18B35164F89}" destId="{989DEEC7-CDD0-4521-8482-DDB656208268}" srcOrd="0" destOrd="0" parTransId="{89C92BC1-A4C8-4AB7-8C5F-0DB72B5138B7}" sibTransId="{F52CDED2-7777-46FB-939C-00D837482CE5}"/>
    <dgm:cxn modelId="{558506DE-8EC0-411B-BE90-113481559823}" type="presOf" srcId="{6D8A5699-6B1B-4CA5-B737-D0D3FA28A04A}" destId="{FF6E09D3-2AA8-4C1F-A405-0F30B64DB816}" srcOrd="0" destOrd="0" presId="urn:microsoft.com/office/officeart/2005/8/layout/vList3#1"/>
    <dgm:cxn modelId="{25C3D9E5-A450-4A77-8473-A885D43ACD51}" srcId="{D32F43CE-3B16-4B5B-AA0A-F18B35164F89}" destId="{3602ED21-4C15-437A-8B7B-2476FFE7D793}" srcOrd="2" destOrd="0" parTransId="{BBF91708-F8E2-48C1-822D-7501C873703E}" sibTransId="{D60C6E32-A4FA-4C97-8C89-385B55F37C9A}"/>
    <dgm:cxn modelId="{9591434F-271A-4814-A40C-367B3F3654ED}" srcId="{D32F43CE-3B16-4B5B-AA0A-F18B35164F89}" destId="{664BF1C4-C9E1-4EA3-8F37-BC8177D0F96E}" srcOrd="5" destOrd="0" parTransId="{F63C64A1-1F43-4635-9D52-F1E62DE1034D}" sibTransId="{F7C44E2C-C8CE-4B33-A02A-679D97AACB41}"/>
    <dgm:cxn modelId="{0F0C9301-C0E6-4A00-80B9-5EE5CD274903}" type="presOf" srcId="{989DEEC7-CDD0-4521-8482-DDB656208268}" destId="{B96E7538-9F81-48E9-9552-9EA1D56249BA}" srcOrd="0" destOrd="0" presId="urn:microsoft.com/office/officeart/2005/8/layout/vList3#1"/>
    <dgm:cxn modelId="{3B7A42B7-FC90-498C-B018-CDA17BBE07DA}" srcId="{D32F43CE-3B16-4B5B-AA0A-F18B35164F89}" destId="{9EC8F958-4FF7-4C26-90BA-92C9190FB702}" srcOrd="1" destOrd="0" parTransId="{C0A87D45-3C73-4168-8D3C-160B0DEF6998}" sibTransId="{D0EDEA3F-30E5-452F-9478-A0DD4AD95916}"/>
    <dgm:cxn modelId="{45DDC63C-B8C4-4DD5-8081-30ED4BC763DC}" type="presOf" srcId="{664BF1C4-C9E1-4EA3-8F37-BC8177D0F96E}" destId="{E7CA9333-E6E3-4D06-98A2-65E0DC27B7D3}" srcOrd="0" destOrd="0" presId="urn:microsoft.com/office/officeart/2005/8/layout/vList3#1"/>
    <dgm:cxn modelId="{638868E4-2A09-4183-84E0-882B95C7491A}" type="presParOf" srcId="{30769CB1-2B6D-4F3D-8315-93E4B0E5133C}" destId="{9F03B0B1-8F6E-4125-AE00-79EDB18EC2A3}" srcOrd="0" destOrd="0" presId="urn:microsoft.com/office/officeart/2005/8/layout/vList3#1"/>
    <dgm:cxn modelId="{77641DC2-3E93-43B8-963C-BCC09EEF1018}" type="presParOf" srcId="{9F03B0B1-8F6E-4125-AE00-79EDB18EC2A3}" destId="{4DA86ADF-02F6-40C0-B987-AB2ACC7E4807}" srcOrd="0" destOrd="0" presId="urn:microsoft.com/office/officeart/2005/8/layout/vList3#1"/>
    <dgm:cxn modelId="{3E4A8034-5041-4252-AD7F-6B0C43BDDD4B}" type="presParOf" srcId="{9F03B0B1-8F6E-4125-AE00-79EDB18EC2A3}" destId="{B96E7538-9F81-48E9-9552-9EA1D56249BA}" srcOrd="1" destOrd="0" presId="urn:microsoft.com/office/officeart/2005/8/layout/vList3#1"/>
    <dgm:cxn modelId="{6741D742-13CE-47E4-9516-E7AB5FEB293B}" type="presParOf" srcId="{30769CB1-2B6D-4F3D-8315-93E4B0E5133C}" destId="{4C640350-019B-4E26-B3AF-4A4936CA36A3}" srcOrd="1" destOrd="0" presId="urn:microsoft.com/office/officeart/2005/8/layout/vList3#1"/>
    <dgm:cxn modelId="{5034B9B9-0AA4-49F8-88FA-234BA4B69C25}" type="presParOf" srcId="{30769CB1-2B6D-4F3D-8315-93E4B0E5133C}" destId="{C0A9EF96-5B1D-488A-89F6-81164DB5BB52}" srcOrd="2" destOrd="0" presId="urn:microsoft.com/office/officeart/2005/8/layout/vList3#1"/>
    <dgm:cxn modelId="{4085EFEA-BD06-46E0-90D1-D5B003614906}" type="presParOf" srcId="{C0A9EF96-5B1D-488A-89F6-81164DB5BB52}" destId="{0E3A157F-7334-472D-B958-34D788020EB2}" srcOrd="0" destOrd="0" presId="urn:microsoft.com/office/officeart/2005/8/layout/vList3#1"/>
    <dgm:cxn modelId="{1BF75510-67B5-4D4F-A693-244C077C190F}" type="presParOf" srcId="{C0A9EF96-5B1D-488A-89F6-81164DB5BB52}" destId="{81749947-36AE-4913-8AB8-9184AD1150D6}" srcOrd="1" destOrd="0" presId="urn:microsoft.com/office/officeart/2005/8/layout/vList3#1"/>
    <dgm:cxn modelId="{CB50F452-7253-4AEE-BB04-BCE6BCA35C92}" type="presParOf" srcId="{30769CB1-2B6D-4F3D-8315-93E4B0E5133C}" destId="{07CB0CC1-4970-40F0-987F-A648DEC4797A}" srcOrd="3" destOrd="0" presId="urn:microsoft.com/office/officeart/2005/8/layout/vList3#1"/>
    <dgm:cxn modelId="{A2998B4F-C437-4013-9419-420290DE3E9D}" type="presParOf" srcId="{30769CB1-2B6D-4F3D-8315-93E4B0E5133C}" destId="{97FEEE75-BEE7-4F03-9D9A-44334EC77A8A}" srcOrd="4" destOrd="0" presId="urn:microsoft.com/office/officeart/2005/8/layout/vList3#1"/>
    <dgm:cxn modelId="{A4921DD6-949B-49D4-850F-D2FB34350E85}" type="presParOf" srcId="{97FEEE75-BEE7-4F03-9D9A-44334EC77A8A}" destId="{AD59F44C-6E3D-42AE-8901-EC81BE2ABFE3}" srcOrd="0" destOrd="0" presId="urn:microsoft.com/office/officeart/2005/8/layout/vList3#1"/>
    <dgm:cxn modelId="{7147AD32-8588-4E46-A5A2-1F2012F22810}" type="presParOf" srcId="{97FEEE75-BEE7-4F03-9D9A-44334EC77A8A}" destId="{3F6F3F21-F519-42B6-81F9-5AF4E6100FF4}" srcOrd="1" destOrd="0" presId="urn:microsoft.com/office/officeart/2005/8/layout/vList3#1"/>
    <dgm:cxn modelId="{AACC3E78-083A-4B34-849A-9397026F7E3D}" type="presParOf" srcId="{30769CB1-2B6D-4F3D-8315-93E4B0E5133C}" destId="{B8EE76A4-3DCD-4B1C-B4D3-BE31B51CC813}" srcOrd="5" destOrd="0" presId="urn:microsoft.com/office/officeart/2005/8/layout/vList3#1"/>
    <dgm:cxn modelId="{F016E524-8EB6-4F3B-8CD5-7D5C7494BF09}" type="presParOf" srcId="{30769CB1-2B6D-4F3D-8315-93E4B0E5133C}" destId="{88317AF7-3B94-43A5-B86A-273595BCADDB}" srcOrd="6" destOrd="0" presId="urn:microsoft.com/office/officeart/2005/8/layout/vList3#1"/>
    <dgm:cxn modelId="{232AE1DE-CBE3-47E5-BFB6-C91EB88993D4}" type="presParOf" srcId="{88317AF7-3B94-43A5-B86A-273595BCADDB}" destId="{40D3CEEB-2914-4A33-8F37-908CCEA6CF7A}" srcOrd="0" destOrd="0" presId="urn:microsoft.com/office/officeart/2005/8/layout/vList3#1"/>
    <dgm:cxn modelId="{CA96EA32-2215-4A9C-AD67-6765DC284A7E}" type="presParOf" srcId="{88317AF7-3B94-43A5-B86A-273595BCADDB}" destId="{FF6E09D3-2AA8-4C1F-A405-0F30B64DB816}" srcOrd="1" destOrd="0" presId="urn:microsoft.com/office/officeart/2005/8/layout/vList3#1"/>
    <dgm:cxn modelId="{6685B22E-A1AA-4CFC-AE75-FFB45F42C1CA}" type="presParOf" srcId="{30769CB1-2B6D-4F3D-8315-93E4B0E5133C}" destId="{F28D1CFA-9535-46BF-AB38-DF4E9344A2E4}" srcOrd="7" destOrd="0" presId="urn:microsoft.com/office/officeart/2005/8/layout/vList3#1"/>
    <dgm:cxn modelId="{9AEEC4A9-8586-4207-99F6-D349A797B1E0}" type="presParOf" srcId="{30769CB1-2B6D-4F3D-8315-93E4B0E5133C}" destId="{D8F05913-C13A-495F-ACA7-E7EE35C42133}" srcOrd="8" destOrd="0" presId="urn:microsoft.com/office/officeart/2005/8/layout/vList3#1"/>
    <dgm:cxn modelId="{76721251-5693-44D5-A918-659CC8E4EA8E}" type="presParOf" srcId="{D8F05913-C13A-495F-ACA7-E7EE35C42133}" destId="{A37F84B6-A9A2-43B8-87C5-D712A46E5E06}" srcOrd="0" destOrd="0" presId="urn:microsoft.com/office/officeart/2005/8/layout/vList3#1"/>
    <dgm:cxn modelId="{236F9086-4D5B-4CB3-93AD-967FFB03F58A}" type="presParOf" srcId="{D8F05913-C13A-495F-ACA7-E7EE35C42133}" destId="{ACADA008-9DC4-49FA-9A99-4D175D191FAB}" srcOrd="1" destOrd="0" presId="urn:microsoft.com/office/officeart/2005/8/layout/vList3#1"/>
    <dgm:cxn modelId="{C8FB0F50-299A-4D33-B9FD-AFD0DB271790}" type="presParOf" srcId="{30769CB1-2B6D-4F3D-8315-93E4B0E5133C}" destId="{6E537B94-3EA3-429A-B3E5-8515DFF6F5D4}" srcOrd="9" destOrd="0" presId="urn:microsoft.com/office/officeart/2005/8/layout/vList3#1"/>
    <dgm:cxn modelId="{972C9545-5071-4F36-89B9-E0ABBB843CC9}" type="presParOf" srcId="{30769CB1-2B6D-4F3D-8315-93E4B0E5133C}" destId="{1C6A7BCF-72F8-46B4-8BCA-6D214D37949D}" srcOrd="10" destOrd="0" presId="urn:microsoft.com/office/officeart/2005/8/layout/vList3#1"/>
    <dgm:cxn modelId="{61FC5028-4180-4FA5-A4F7-A44AB2139166}" type="presParOf" srcId="{1C6A7BCF-72F8-46B4-8BCA-6D214D37949D}" destId="{E2043C0A-23E5-4EDE-8996-C2A587AFE266}" srcOrd="0" destOrd="0" presId="urn:microsoft.com/office/officeart/2005/8/layout/vList3#1"/>
    <dgm:cxn modelId="{ADD43F25-73BD-414F-B0DC-26947EDC26F5}" type="presParOf" srcId="{1C6A7BCF-72F8-46B4-8BCA-6D214D37949D}" destId="{E7CA9333-E6E3-4D06-98A2-65E0DC27B7D3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113F6-E4C3-4FD7-A8E0-15B353E1C63B}">
      <dsp:nvSpPr>
        <dsp:cNvPr id="0" name=""/>
        <dsp:cNvSpPr/>
      </dsp:nvSpPr>
      <dsp:spPr>
        <a:xfrm>
          <a:off x="0" y="0"/>
          <a:ext cx="8118766" cy="22548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4625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271463" algn="l"/>
            </a:tabLst>
          </a:pPr>
          <a:r>
            <a:rPr lang="ru-RU" sz="2400" b="1" kern="1200" dirty="0">
              <a:latin typeface="Roboto Condensed" pitchFamily="2" charset="0"/>
              <a:ea typeface="Roboto Condensed" pitchFamily="2" charset="0"/>
            </a:rPr>
            <a:t>Основное общее образование</a:t>
          </a:r>
        </a:p>
        <a:p>
          <a:pPr marL="17462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271463" algn="l"/>
            </a:tabLst>
          </a:pPr>
          <a:r>
            <a:rPr lang="ru-RU" sz="1800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в 5-9 классах - углубленное изучение математики</a:t>
          </a:r>
          <a:endParaRPr lang="ru-RU" sz="1800" kern="1200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  <a:p>
          <a:pPr marL="271463" lvl="1" indent="-96838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271463" algn="l"/>
            </a:tabLst>
          </a:pPr>
          <a:r>
            <a:rPr lang="ru-RU" sz="1800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в 5-6 классах - пропедевтические курсы: физика, информатика, наглядная геометрия;</a:t>
          </a:r>
        </a:p>
        <a:p>
          <a:pPr marL="17462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271463" algn="l"/>
            </a:tabLst>
          </a:pPr>
          <a:r>
            <a:rPr lang="ru-RU" sz="1800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в 8-9 классах - расширенный курс физики;</a:t>
          </a:r>
        </a:p>
        <a:p>
          <a:pPr marL="17462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271463" algn="l"/>
            </a:tabLst>
          </a:pPr>
          <a:r>
            <a:rPr lang="ru-RU" sz="1800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в 9 классе - элективный предмет «Физический практикум»</a:t>
          </a:r>
        </a:p>
      </dsp:txBody>
      <dsp:txXfrm>
        <a:off x="1802467" y="0"/>
        <a:ext cx="6316298" cy="2254850"/>
      </dsp:txXfrm>
    </dsp:sp>
    <dsp:sp modelId="{B3F0195E-A6E9-44CB-8C7A-D83146B22866}">
      <dsp:nvSpPr>
        <dsp:cNvPr id="0" name=""/>
        <dsp:cNvSpPr/>
      </dsp:nvSpPr>
      <dsp:spPr>
        <a:xfrm>
          <a:off x="178713" y="412569"/>
          <a:ext cx="1623753" cy="1429710"/>
        </a:xfrm>
        <a:prstGeom prst="roundRect">
          <a:avLst>
            <a:gd name="adj" fmla="val 10000"/>
          </a:avLst>
        </a:prstGeom>
        <a:noFill/>
        <a:ln>
          <a:noFill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DAC30B9A-ABAD-4B88-BCCF-4F94FEF0B89B}">
      <dsp:nvSpPr>
        <dsp:cNvPr id="0" name=""/>
        <dsp:cNvSpPr/>
      </dsp:nvSpPr>
      <dsp:spPr>
        <a:xfrm>
          <a:off x="0" y="2433898"/>
          <a:ext cx="8118766" cy="25936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71463" lvl="0" indent="-9683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Roboto Condensed" pitchFamily="2" charset="0"/>
              <a:ea typeface="Roboto Condensed" pitchFamily="2" charset="0"/>
            </a:rPr>
            <a:t>Среднее общее образование </a:t>
          </a:r>
        </a:p>
        <a:p>
          <a:pPr marL="271463" lvl="0" indent="-9683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10 классы - ФГОС, 11 класс - БУП 2004 год</a:t>
          </a:r>
          <a:endParaRPr lang="ru-RU" sz="2400" b="1" kern="1200" dirty="0">
            <a:latin typeface="Roboto Condensed" pitchFamily="2" charset="0"/>
            <a:ea typeface="Roboto Condensed" pitchFamily="2" charset="0"/>
          </a:endParaRPr>
        </a:p>
        <a:p>
          <a:pPr marL="271463" lvl="1" indent="-96838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Технологический профиль (математика, физика, информатика), </a:t>
          </a:r>
        </a:p>
        <a:p>
          <a:pPr marL="271463" lvl="1" indent="-96838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естественно-научный профиль (математика, физика, химия, биология),</a:t>
          </a:r>
        </a:p>
        <a:p>
          <a:pPr marL="271463" lvl="1" indent="-96838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Arial" pitchFamily="34" charset="0"/>
            </a:rPr>
            <a:t>социально-экономический профиль (математика, история, география, право)</a:t>
          </a:r>
        </a:p>
      </dsp:txBody>
      <dsp:txXfrm>
        <a:off x="1802467" y="2433898"/>
        <a:ext cx="6316298" cy="2593655"/>
      </dsp:txXfrm>
    </dsp:sp>
    <dsp:sp modelId="{A5364AFF-D3B6-4651-80FF-E6B7502752F4}">
      <dsp:nvSpPr>
        <dsp:cNvPr id="0" name=""/>
        <dsp:cNvSpPr/>
      </dsp:nvSpPr>
      <dsp:spPr>
        <a:xfrm>
          <a:off x="178713" y="3015536"/>
          <a:ext cx="1623753" cy="1429710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E7538-9F81-48E9-9552-9EA1D56249BA}">
      <dsp:nvSpPr>
        <dsp:cNvPr id="0" name=""/>
        <dsp:cNvSpPr/>
      </dsp:nvSpPr>
      <dsp:spPr>
        <a:xfrm rot="10800000">
          <a:off x="714283" y="64901"/>
          <a:ext cx="7239879" cy="59486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61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ФГБУН «Федеральный исследовательский центр комплексного изучения Арктики имени академика Н.П. Лаверова РАН» </a:t>
          </a:r>
          <a:endParaRPr lang="ru-RU" sz="1800" b="1" kern="1200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sp:txBody>
      <dsp:txXfrm rot="10800000">
        <a:off x="862998" y="64901"/>
        <a:ext cx="7091164" cy="594862"/>
      </dsp:txXfrm>
    </dsp:sp>
    <dsp:sp modelId="{4DA86ADF-02F6-40C0-B987-AB2ACC7E4807}">
      <dsp:nvSpPr>
        <dsp:cNvPr id="0" name=""/>
        <dsp:cNvSpPr/>
      </dsp:nvSpPr>
      <dsp:spPr>
        <a:xfrm>
          <a:off x="63837" y="54641"/>
          <a:ext cx="620469" cy="62046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49947-36AE-4913-8AB8-9184AD1150D6}">
      <dsp:nvSpPr>
        <dsp:cNvPr id="0" name=""/>
        <dsp:cNvSpPr/>
      </dsp:nvSpPr>
      <dsp:spPr>
        <a:xfrm rot="10800000">
          <a:off x="665852" y="772610"/>
          <a:ext cx="7299202" cy="62046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61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Московский физико-технический институт (государственный университет) (МФТИ)</a:t>
          </a:r>
          <a:endParaRPr lang="ru-RU" sz="1800" b="1" kern="1200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sp:txBody>
      <dsp:txXfrm rot="10800000">
        <a:off x="820969" y="772610"/>
        <a:ext cx="7144085" cy="620469"/>
      </dsp:txXfrm>
    </dsp:sp>
    <dsp:sp modelId="{0E3A157F-7334-472D-B958-34D788020EB2}">
      <dsp:nvSpPr>
        <dsp:cNvPr id="0" name=""/>
        <dsp:cNvSpPr/>
      </dsp:nvSpPr>
      <dsp:spPr>
        <a:xfrm>
          <a:off x="63837" y="763837"/>
          <a:ext cx="620469" cy="62046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F3F21-F519-42B6-81F9-5AF4E6100FF4}">
      <dsp:nvSpPr>
        <dsp:cNvPr id="0" name=""/>
        <dsp:cNvSpPr/>
      </dsp:nvSpPr>
      <dsp:spPr>
        <a:xfrm rot="10800000">
          <a:off x="660961" y="1512636"/>
          <a:ext cx="7304093" cy="62046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61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Национальный исследовательский ядерный университет «МИФИ»</a:t>
          </a:r>
          <a:endParaRPr lang="ru-RU" sz="1800" b="1" kern="1200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sp:txBody>
      <dsp:txXfrm rot="10800000">
        <a:off x="816078" y="1512636"/>
        <a:ext cx="7148976" cy="620469"/>
      </dsp:txXfrm>
    </dsp:sp>
    <dsp:sp modelId="{AD59F44C-6E3D-42AE-8901-EC81BE2ABFE3}">
      <dsp:nvSpPr>
        <dsp:cNvPr id="0" name=""/>
        <dsp:cNvSpPr/>
      </dsp:nvSpPr>
      <dsp:spPr>
        <a:xfrm>
          <a:off x="63837" y="1534433"/>
          <a:ext cx="620469" cy="62046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E09D3-2AA8-4C1F-A405-0F30B64DB816}">
      <dsp:nvSpPr>
        <dsp:cNvPr id="0" name=""/>
        <dsp:cNvSpPr/>
      </dsp:nvSpPr>
      <dsp:spPr>
        <a:xfrm rot="10800000">
          <a:off x="686726" y="2285051"/>
          <a:ext cx="7289192" cy="62046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61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Национальный исследовательский университет Высшая школа экономики (НИУ ВШЭ)</a:t>
          </a:r>
          <a:endParaRPr lang="ru-RU" sz="1800" b="1" kern="1200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sp:txBody>
      <dsp:txXfrm rot="10800000">
        <a:off x="841843" y="2285051"/>
        <a:ext cx="7134075" cy="620469"/>
      </dsp:txXfrm>
    </dsp:sp>
    <dsp:sp modelId="{40D3CEEB-2914-4A33-8F37-908CCEA6CF7A}">
      <dsp:nvSpPr>
        <dsp:cNvPr id="0" name=""/>
        <dsp:cNvSpPr/>
      </dsp:nvSpPr>
      <dsp:spPr>
        <a:xfrm>
          <a:off x="63837" y="2261169"/>
          <a:ext cx="620469" cy="62046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DA008-9DC4-49FA-9A99-4D175D191FAB}">
      <dsp:nvSpPr>
        <dsp:cNvPr id="0" name=""/>
        <dsp:cNvSpPr/>
      </dsp:nvSpPr>
      <dsp:spPr>
        <a:xfrm rot="10800000">
          <a:off x="635764" y="3016335"/>
          <a:ext cx="7351073" cy="62046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61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Северный государственный медицинский университет (СГМУ)</a:t>
          </a:r>
          <a:endParaRPr lang="ru-RU" sz="1800" b="1" kern="1200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sp:txBody>
      <dsp:txXfrm rot="10800000">
        <a:off x="790881" y="3016335"/>
        <a:ext cx="7195956" cy="620469"/>
      </dsp:txXfrm>
    </dsp:sp>
    <dsp:sp modelId="{A37F84B6-A9A2-43B8-87C5-D712A46E5E06}">
      <dsp:nvSpPr>
        <dsp:cNvPr id="0" name=""/>
        <dsp:cNvSpPr/>
      </dsp:nvSpPr>
      <dsp:spPr>
        <a:xfrm>
          <a:off x="63837" y="3041458"/>
          <a:ext cx="620469" cy="620469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CA9333-E6E3-4D06-98A2-65E0DC27B7D3}">
      <dsp:nvSpPr>
        <dsp:cNvPr id="0" name=""/>
        <dsp:cNvSpPr/>
      </dsp:nvSpPr>
      <dsp:spPr>
        <a:xfrm rot="10800000">
          <a:off x="628314" y="3802450"/>
          <a:ext cx="7369388" cy="62046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61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rPr>
            <a:t>Северный (Арктический) Федеральный Университет (САФУ)</a:t>
          </a:r>
          <a:endParaRPr lang="ru-RU" sz="1800" b="1" kern="1200" dirty="0">
            <a:solidFill>
              <a:srgbClr val="1F5480"/>
            </a:solidFill>
            <a:latin typeface="Roboto Condensed" pitchFamily="2" charset="0"/>
            <a:ea typeface="Roboto Condensed" pitchFamily="2" charset="0"/>
          </a:endParaRPr>
        </a:p>
      </dsp:txBody>
      <dsp:txXfrm rot="10800000">
        <a:off x="783431" y="3802450"/>
        <a:ext cx="7214271" cy="620469"/>
      </dsp:txXfrm>
    </dsp:sp>
    <dsp:sp modelId="{E2043C0A-23E5-4EDE-8996-C2A587AFE266}">
      <dsp:nvSpPr>
        <dsp:cNvPr id="0" name=""/>
        <dsp:cNvSpPr/>
      </dsp:nvSpPr>
      <dsp:spPr>
        <a:xfrm>
          <a:off x="62659" y="3848284"/>
          <a:ext cx="622827" cy="585375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210EA-69C3-483C-9DE6-6110D0BF1735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54857-85AA-464D-92B7-7EB64607B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13530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A2342-7AC0-4B28-87AE-3DACB8036767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91134-3750-4837-9085-5E9ADDBD5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51511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07D4-35CA-4719-B81A-EAA40129FC25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096A-22E5-444B-AB49-60DEA1ABEDC4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E120-55F1-45A0-AD8A-49ECDDA084B1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BD9E9-5DA7-4D72-95D0-316D854B4EB0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C832-3468-4A4C-8EA0-966B28503E5D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F84C-7627-48AE-8B42-1780311F1799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0891-A0EB-4799-B378-4945865EDC8C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A746F-E4D5-499B-98B0-6937B311EFAD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A211-C22D-4813-A78B-705DACD67365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018EA-82A3-49EE-A3AA-3F3D6601882D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4314-E41F-4B28-B6E9-B69972ABE799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C2A56-AAA1-4914-8020-4160FB4649E0}" type="datetime1">
              <a:rPr lang="en-US" smtClean="0"/>
              <a:pPr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МБОУ «ЛИЦЕЙ № 17» - 2019 год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66165" y="383056"/>
            <a:ext cx="8220635" cy="6116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26.png"/><Relationship Id="rId4" Type="http://schemas.openxmlformats.org/officeDocument/2006/relationships/oleObject" Target="../embeddings/_____Microsoft_Excel_97-20031.xls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27.png"/><Relationship Id="rId4" Type="http://schemas.openxmlformats.org/officeDocument/2006/relationships/oleObject" Target="../embeddings/_____Microsoft_Excel_97-20032.xls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hyperlink" Target="http://www.lyceum17.ru/" TargetMode="External"/><Relationship Id="rId4" Type="http://schemas.openxmlformats.org/officeDocument/2006/relationships/hyperlink" Target="mailto:lyceum17@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196399"/>
            <a:ext cx="5643417" cy="3932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1672" y="156173"/>
            <a:ext cx="8654474" cy="1311565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ru-RU" sz="26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МУНИЦИПАЛЬНОЕ </a:t>
            </a:r>
            <a:r>
              <a:rPr lang="ru-RU" sz="26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АВТОНОМНОЕ </a:t>
            </a:r>
            <a:br>
              <a:rPr lang="ru-RU" sz="26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26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ОБЩЕОБРАЗОВАТЕЛЬНОЕ </a:t>
            </a:r>
            <a:r>
              <a:rPr lang="ru-RU" sz="26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УЧРЕЖДЕНИЕ </a:t>
            </a:r>
            <a:br>
              <a:rPr lang="ru-RU" sz="26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26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«ЛИЦЕЙ № 17»</a:t>
            </a:r>
            <a:endParaRPr lang="en-US" sz="26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601925" y="1568679"/>
            <a:ext cx="2968589" cy="971702"/>
          </a:xfrm>
          <a:prstGeom prst="snip2DiagRect">
            <a:avLst/>
          </a:prstGeom>
          <a:ln w="38100">
            <a:solidFill>
              <a:srgbClr val="26C0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01927" y="1648224"/>
            <a:ext cx="353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Основано</a:t>
            </a:r>
          </a:p>
          <a:p>
            <a:r>
              <a:rPr lang="ru-RU" sz="2400" b="1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1 сентября 1965 года</a:t>
            </a:r>
          </a:p>
        </p:txBody>
      </p:sp>
      <p:sp>
        <p:nvSpPr>
          <p:cNvPr id="16" name="Прямоугольник с двумя усеченными противолежащими углами 15"/>
          <p:cNvSpPr/>
          <p:nvPr/>
        </p:nvSpPr>
        <p:spPr>
          <a:xfrm>
            <a:off x="601924" y="2820808"/>
            <a:ext cx="2478734" cy="971702"/>
          </a:xfrm>
          <a:prstGeom prst="snip2DiagRect">
            <a:avLst/>
          </a:prstGeom>
          <a:ln w="38100">
            <a:solidFill>
              <a:srgbClr val="26C0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Сегодня в лицее </a:t>
            </a:r>
          </a:p>
          <a:p>
            <a:r>
              <a:rPr lang="ru-RU" sz="2400" b="1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25 классов</a:t>
            </a:r>
          </a:p>
        </p:txBody>
      </p:sp>
      <p:sp>
        <p:nvSpPr>
          <p:cNvPr id="17" name="Прямоугольник с двумя усеченными противолежащими углами 16"/>
          <p:cNvSpPr/>
          <p:nvPr/>
        </p:nvSpPr>
        <p:spPr>
          <a:xfrm>
            <a:off x="601926" y="4074934"/>
            <a:ext cx="3023018" cy="971702"/>
          </a:xfrm>
          <a:prstGeom prst="snip2DiagRect">
            <a:avLst/>
          </a:prstGeom>
          <a:ln w="38100">
            <a:solidFill>
              <a:srgbClr val="26C0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усеченными противолежащими углами 18"/>
          <p:cNvSpPr/>
          <p:nvPr/>
        </p:nvSpPr>
        <p:spPr>
          <a:xfrm>
            <a:off x="601923" y="5290552"/>
            <a:ext cx="3023020" cy="971702"/>
          </a:xfrm>
          <a:prstGeom prst="snip2DiagRect">
            <a:avLst/>
          </a:prstGeom>
          <a:ln w="38100">
            <a:solidFill>
              <a:srgbClr val="26C0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01923" y="4172842"/>
            <a:ext cx="3452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Сегодня в лицее </a:t>
            </a:r>
          </a:p>
          <a:p>
            <a:r>
              <a:rPr lang="ru-RU" sz="2400" b="1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744 обучающихся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1923" y="5356629"/>
            <a:ext cx="34528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Сегодня в лицее </a:t>
            </a:r>
          </a:p>
          <a:p>
            <a:r>
              <a:rPr lang="ru-RU" sz="2400" b="1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54 </a:t>
            </a:r>
            <a:r>
              <a:rPr lang="ru-RU" sz="2400" b="1" dirty="0" err="1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пед</a:t>
            </a:r>
            <a:r>
              <a:rPr lang="ru-RU" sz="2400" b="1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. работника</a:t>
            </a:r>
          </a:p>
        </p:txBody>
      </p:sp>
      <p:sp>
        <p:nvSpPr>
          <p:cNvPr id="27" name="Прямоугольник с двумя усеченными противолежащими углами 26"/>
          <p:cNvSpPr/>
          <p:nvPr/>
        </p:nvSpPr>
        <p:spPr>
          <a:xfrm>
            <a:off x="4054792" y="5290552"/>
            <a:ext cx="4895244" cy="971702"/>
          </a:xfrm>
          <a:prstGeom prst="snip2DiagRect">
            <a:avLst/>
          </a:prstGeom>
          <a:ln w="38100">
            <a:solidFill>
              <a:srgbClr val="006F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137891" y="5266343"/>
            <a:ext cx="4721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Лицей -  базовая школа РАН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9" y="5666851"/>
            <a:ext cx="2660073" cy="556953"/>
          </a:xfrm>
          <a:prstGeom prst="rect">
            <a:avLst/>
          </a:prstGeom>
        </p:spPr>
      </p:pic>
      <p:sp>
        <p:nvSpPr>
          <p:cNvPr id="31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18" name="Рисунок 17" descr="эмблема Лицей 2020.jpg"/>
          <p:cNvPicPr>
            <a:picLocks noChangeAspect="1"/>
          </p:cNvPicPr>
          <p:nvPr/>
        </p:nvPicPr>
        <p:blipFill>
          <a:blip r:embed="rId5"/>
          <a:srcRect b="16496"/>
          <a:stretch>
            <a:fillRect/>
          </a:stretch>
        </p:blipFill>
        <p:spPr>
          <a:xfrm>
            <a:off x="6923314" y="1436911"/>
            <a:ext cx="1143000" cy="932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7658" y="252865"/>
            <a:ext cx="6477000" cy="83570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Выбор ЕГЭ 2019 года </a:t>
            </a:r>
            <a:endParaRPr lang="ru-RU" sz="28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036303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 descr="эмблема Лицей 2020.jpg"/>
          <p:cNvPicPr>
            <a:picLocks noChangeAspect="1"/>
          </p:cNvPicPr>
          <p:nvPr/>
        </p:nvPicPr>
        <p:blipFill>
          <a:blip r:embed="rId3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  <p:sp>
        <p:nvSpPr>
          <p:cNvPr id="5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199" y="307295"/>
            <a:ext cx="6803572" cy="7921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Результаты ЕГЭ 2019 года </a:t>
            </a:r>
            <a:endParaRPr lang="ru-RU" sz="28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262307"/>
              </p:ext>
            </p:extLst>
          </p:nvPr>
        </p:nvGraphicFramePr>
        <p:xfrm>
          <a:off x="457200" y="1228300"/>
          <a:ext cx="8229600" cy="489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эмблема Лицей 2020.jpg"/>
          <p:cNvPicPr>
            <a:picLocks noChangeAspect="1"/>
          </p:cNvPicPr>
          <p:nvPr/>
        </p:nvPicPr>
        <p:blipFill>
          <a:blip r:embed="rId3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  <p:sp>
        <p:nvSpPr>
          <p:cNvPr id="6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57" y="329067"/>
            <a:ext cx="5366657" cy="7921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Результаты ЕГЭ 2019 года </a:t>
            </a:r>
            <a:endParaRPr lang="ru-RU" sz="28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2390232"/>
              </p:ext>
            </p:extLst>
          </p:nvPr>
        </p:nvGraphicFramePr>
        <p:xfrm>
          <a:off x="328612" y="1333500"/>
          <a:ext cx="8458200" cy="4972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эмблема Лицей 2020.jpg"/>
          <p:cNvPicPr>
            <a:picLocks noChangeAspect="1"/>
          </p:cNvPicPr>
          <p:nvPr/>
        </p:nvPicPr>
        <p:blipFill>
          <a:blip r:embed="rId3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  <p:sp>
        <p:nvSpPr>
          <p:cNvPr id="6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742" y="241980"/>
            <a:ext cx="6520543" cy="8683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Поступление выпускников 2019 года</a:t>
            </a:r>
            <a:endParaRPr lang="ru-RU" sz="28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4" name="Group 8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621558"/>
              </p:ext>
            </p:extLst>
          </p:nvPr>
        </p:nvGraphicFramePr>
        <p:xfrm>
          <a:off x="740228" y="1677227"/>
          <a:ext cx="7815944" cy="439402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53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51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67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41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52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Класс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Всего выпускников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Поступили в ВУЗы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В том числе на бюджетной основе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86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11А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29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28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25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11Б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30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30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26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11В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29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27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26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5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11Г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24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24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20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2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112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109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0" kern="120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97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450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%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0" kern="120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97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0" kern="120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86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5" name="Рисунок 4" descr="эмблема Лицей 2020.jpg"/>
          <p:cNvPicPr>
            <a:picLocks noChangeAspect="1"/>
          </p:cNvPicPr>
          <p:nvPr/>
        </p:nvPicPr>
        <p:blipFill>
          <a:blip r:embed="rId2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  <p:sp>
        <p:nvSpPr>
          <p:cNvPr id="6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7030" y="329067"/>
            <a:ext cx="6422571" cy="8683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Поступление выпускников 2019 года</a:t>
            </a:r>
            <a:b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11А (углубленное изучение математики)</a:t>
            </a:r>
            <a:endParaRPr lang="ru-RU" sz="28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6" name="Group 8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565745"/>
              </p:ext>
            </p:extLst>
          </p:nvPr>
        </p:nvGraphicFramePr>
        <p:xfrm>
          <a:off x="533399" y="1458685"/>
          <a:ext cx="8088086" cy="457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130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46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703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164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Всего выпускников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ВУЗ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Факультет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0593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29</a:t>
                      </a:r>
                    </a:p>
                    <a:p>
                      <a:pPr algn="ctr"/>
                      <a:r>
                        <a:rPr kumimoji="0" lang="ru-RU" sz="24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(28)</a:t>
                      </a:r>
                      <a:endParaRPr kumimoji="0" lang="ru-RU" sz="24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МГУ (2 чел.);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400" b="0" kern="1200" dirty="0" err="1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СПбГУТ</a:t>
                      </a: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 им. Бонч-Бруевича (4 чел.);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-СПбГУ (4 чел.);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-ВШЭ (2 чел.);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400" b="0" kern="1200" dirty="0" err="1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СпбПУ</a:t>
                      </a: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 ( (4 чел.);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-ИТМО, МИФИ, ГУАП</a:t>
                      </a: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4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информационные системы и технологии;</a:t>
                      </a:r>
                    </a:p>
                    <a:p>
                      <a:pPr algn="l"/>
                      <a:r>
                        <a:rPr lang="ru-RU" sz="24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-информационная безопасность;</a:t>
                      </a:r>
                    </a:p>
                    <a:p>
                      <a:pPr algn="l"/>
                      <a:r>
                        <a:rPr lang="ru-RU" sz="24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-прикладная математика и информатика;</a:t>
                      </a:r>
                    </a:p>
                    <a:p>
                      <a:pPr algn="l"/>
                      <a:r>
                        <a:rPr lang="ru-RU" sz="24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-физика;</a:t>
                      </a:r>
                    </a:p>
                    <a:p>
                      <a:pPr algn="l"/>
                      <a:r>
                        <a:rPr lang="ru-RU" sz="24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400" b="0" dirty="0" err="1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нефтегаз</a:t>
                      </a:r>
                      <a:r>
                        <a:rPr lang="ru-RU" sz="24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l"/>
                      <a:r>
                        <a:rPr lang="ru-RU" sz="24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-международные отношения.</a:t>
                      </a: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Рисунок 3" descr="эмблема Лицей 2020.jpg"/>
          <p:cNvPicPr>
            <a:picLocks noChangeAspect="1"/>
          </p:cNvPicPr>
          <p:nvPr/>
        </p:nvPicPr>
        <p:blipFill>
          <a:blip r:embed="rId2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  <p:sp>
        <p:nvSpPr>
          <p:cNvPr id="5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5" y="274638"/>
            <a:ext cx="6803570" cy="8683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Поступление выпускников 2019 года</a:t>
            </a:r>
            <a:b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11Б (углубленное изучение физики)</a:t>
            </a:r>
            <a:endParaRPr lang="ru-RU" sz="28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6" name="Group 8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565745"/>
              </p:ext>
            </p:extLst>
          </p:nvPr>
        </p:nvGraphicFramePr>
        <p:xfrm>
          <a:off x="500743" y="1404258"/>
          <a:ext cx="8007824" cy="503973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269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996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124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Всего выпускников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ВУЗ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Факультет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6773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30</a:t>
                      </a:r>
                    </a:p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(30)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-Горный университет (3 чел.) 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-ГУМРФ им.Адмирала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С.О. Макарова (2 чел.);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400" b="0" kern="1200" dirty="0" err="1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СПбГУТ</a:t>
                      </a: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 им. Бонч-Бруевича;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-САФУ (5 чел.);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-ИТМО, ЛЭТИ, финансовый университет при правительстве РФ, МГТУ им.Баумана</a:t>
                      </a: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физическая и квантовая электроника;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-информационная безопасность;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-прикладная математика и информатика;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-кораблестроение;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-приборостроение;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-нефтегазовый;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-энергетический.</a:t>
                      </a: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Рисунок 3" descr="эмблема Лицей 2020.jpg"/>
          <p:cNvPicPr>
            <a:picLocks noChangeAspect="1"/>
          </p:cNvPicPr>
          <p:nvPr/>
        </p:nvPicPr>
        <p:blipFill>
          <a:blip r:embed="rId2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  <p:sp>
        <p:nvSpPr>
          <p:cNvPr id="5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43" y="185545"/>
            <a:ext cx="7097485" cy="131018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Поступление выпускников 2019 года</a:t>
            </a:r>
            <a:b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11В (информационно-технологический </a:t>
            </a:r>
            <a:b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и социально-экономический профиль)</a:t>
            </a:r>
            <a:endParaRPr lang="ru-RU" sz="28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6" name="Group 8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565745"/>
              </p:ext>
            </p:extLst>
          </p:nvPr>
        </p:nvGraphicFramePr>
        <p:xfrm>
          <a:off x="446314" y="1580865"/>
          <a:ext cx="8284192" cy="471902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267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943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631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2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Всего выпускников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ВУЗ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Факультет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6063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29</a:t>
                      </a:r>
                    </a:p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(27)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ГУАП, </a:t>
                      </a:r>
                    </a:p>
                    <a:p>
                      <a:pPr algn="l"/>
                      <a:r>
                        <a:rPr lang="ru-RU" sz="22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ГУМРФ им.Адмирала С.О.Макарова, </a:t>
                      </a:r>
                    </a:p>
                    <a:p>
                      <a:pPr algn="l"/>
                      <a:r>
                        <a:rPr lang="ru-RU" sz="2200" b="0" dirty="0" err="1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СПбГУТ</a:t>
                      </a:r>
                      <a:r>
                        <a:rPr lang="ru-RU" sz="22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 им. Бонч-Бруевича;</a:t>
                      </a:r>
                    </a:p>
                    <a:p>
                      <a:pPr algn="l"/>
                      <a:r>
                        <a:rPr lang="ru-RU" sz="22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САФУ;</a:t>
                      </a:r>
                    </a:p>
                    <a:p>
                      <a:pPr algn="l"/>
                      <a:r>
                        <a:rPr lang="ru-RU" sz="22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ЛГУ им.Пушкина,</a:t>
                      </a:r>
                    </a:p>
                    <a:p>
                      <a:pPr algn="l"/>
                      <a:r>
                        <a:rPr lang="ru-RU" sz="2200" b="0" baseline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ВШЭ,СГУ, </a:t>
                      </a:r>
                    </a:p>
                    <a:p>
                      <a:pPr algn="l"/>
                      <a:r>
                        <a:rPr lang="ru-RU" sz="2200" b="0" baseline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финансовый университет при правительстве РФ, ИТМО</a:t>
                      </a: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информационные системы и</a:t>
                      </a:r>
                      <a:r>
                        <a:rPr lang="ru-RU" sz="2000" b="0" baseline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 технологии</a:t>
                      </a:r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-информатика и вычислительная техника;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-машиностроение;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-история</a:t>
                      </a:r>
                      <a:r>
                        <a:rPr lang="ru-RU" sz="2000" b="0" baseline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 и социальные науки;</a:t>
                      </a:r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-юриспруденция;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-гостиничное дело;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-международные отношения.</a:t>
                      </a: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Рисунок 3" descr="эмблема Лицей 2020.jpg"/>
          <p:cNvPicPr>
            <a:picLocks noChangeAspect="1"/>
          </p:cNvPicPr>
          <p:nvPr/>
        </p:nvPicPr>
        <p:blipFill>
          <a:blip r:embed="rId2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  <p:sp>
        <p:nvSpPr>
          <p:cNvPr id="5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9685" y="131117"/>
            <a:ext cx="6487886" cy="131018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Поступление выпускников 2019 года</a:t>
            </a:r>
            <a:b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11Г (химико-биологический профиль)</a:t>
            </a:r>
            <a:endParaRPr lang="ru-RU" sz="28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6" name="Group 8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565745"/>
              </p:ext>
            </p:extLst>
          </p:nvPr>
        </p:nvGraphicFramePr>
        <p:xfrm>
          <a:off x="457200" y="1733265"/>
          <a:ext cx="8284192" cy="424445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553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732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555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43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Всего выпускников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ВУЗ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Факультет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0593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2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(24)</a:t>
                      </a:r>
                      <a:endParaRPr lang="ru-RU" sz="2800" b="0" dirty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 СГМУ,</a:t>
                      </a:r>
                    </a:p>
                    <a:p>
                      <a:pPr algn="l"/>
                      <a:r>
                        <a:rPr lang="ru-RU" sz="24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400" b="0" baseline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МГУ, </a:t>
                      </a:r>
                    </a:p>
                    <a:p>
                      <a:pPr algn="l"/>
                      <a:r>
                        <a:rPr lang="ru-RU" sz="2400" b="0" baseline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 САФУ, </a:t>
                      </a:r>
                    </a:p>
                    <a:p>
                      <a:pPr algn="l">
                        <a:buFontTx/>
                        <a:buNone/>
                      </a:pPr>
                      <a:r>
                        <a:rPr lang="ru-RU" sz="2400" b="0" baseline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 НИМУ им.Пирогова, </a:t>
                      </a:r>
                    </a:p>
                    <a:p>
                      <a:pPr algn="l">
                        <a:buFontTx/>
                        <a:buNone/>
                      </a:pPr>
                      <a:r>
                        <a:rPr lang="ru-RU" sz="2400" b="0" baseline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2400" b="0" baseline="0" dirty="0" err="1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СПбГТУ</a:t>
                      </a:r>
                      <a:r>
                        <a:rPr lang="ru-RU" sz="2400" b="0" baseline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l"/>
                      <a:r>
                        <a:rPr lang="ru-RU" sz="2400" b="0" baseline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 РХТУ им. Менделеева.</a:t>
                      </a:r>
                    </a:p>
                  </a:txBody>
                  <a:tcPr marL="68580" marR="6858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педиатрия;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-стоматология;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-лечебный;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-химический</a:t>
                      </a:r>
                      <a:r>
                        <a:rPr lang="ru-RU" sz="2000" b="0" baseline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;</a:t>
                      </a:r>
                      <a:endParaRPr lang="ru-RU" sz="2000" b="0" dirty="0" smtClean="0">
                        <a:latin typeface="Roboto Condensed" pitchFamily="2" charset="0"/>
                        <a:ea typeface="Roboto Condensed" pitchFamily="2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-химическая технология;</a:t>
                      </a:r>
                    </a:p>
                    <a:p>
                      <a:pPr algn="l"/>
                      <a:r>
                        <a:rPr lang="ru-RU" sz="2000" b="0" dirty="0" smtClean="0">
                          <a:latin typeface="Roboto Condensed" pitchFamily="2" charset="0"/>
                          <a:ea typeface="Roboto Condensed" pitchFamily="2" charset="0"/>
                          <a:cs typeface="Times New Roman" pitchFamily="18" charset="0"/>
                        </a:rPr>
                        <a:t>-медицинская биохимия.</a:t>
                      </a:r>
                    </a:p>
                  </a:txBody>
                  <a:tcPr marL="68580" marR="6858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Рисунок 3" descr="эмблема Лицей 2020.jpg"/>
          <p:cNvPicPr>
            <a:picLocks noChangeAspect="1"/>
          </p:cNvPicPr>
          <p:nvPr/>
        </p:nvPicPr>
        <p:blipFill>
          <a:blip r:embed="rId2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  <p:sp>
        <p:nvSpPr>
          <p:cNvPr id="5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565104"/>
            <a:ext cx="8066315" cy="4748609"/>
          </a:xfrm>
        </p:spPr>
        <p:txBody>
          <a:bodyPr>
            <a:noAutofit/>
          </a:bodyPr>
          <a:lstStyle/>
          <a:p>
            <a:r>
              <a:rPr lang="ru-RU" sz="19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Многопрофильная </a:t>
            </a:r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инженерная олимпиада «Звезда» (по 16 направлениям);</a:t>
            </a:r>
          </a:p>
          <a:p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Многопрофильная международная олимпиада «Будущее Арктики» </a:t>
            </a:r>
            <a:endParaRPr lang="ru-RU" sz="1900" dirty="0" smtClean="0">
              <a:latin typeface="Roboto Condensed" pitchFamily="2" charset="0"/>
              <a:ea typeface="Roboto Condensed" pitchFamily="2" charset="0"/>
              <a:cs typeface="Times New Roman" pitchFamily="18" charset="0"/>
            </a:endParaRPr>
          </a:p>
          <a:p>
            <a:pPr>
              <a:buNone/>
            </a:pPr>
            <a:r>
              <a:rPr lang="ru-RU" sz="19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	(по 10 направлениям);</a:t>
            </a:r>
            <a:endParaRPr lang="ru-RU" sz="1900" dirty="0">
              <a:latin typeface="Roboto Condensed" pitchFamily="2" charset="0"/>
              <a:ea typeface="Roboto Condensed" pitchFamily="2" charset="0"/>
              <a:cs typeface="Times New Roman" pitchFamily="18" charset="0"/>
            </a:endParaRPr>
          </a:p>
          <a:p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Олимпиада школьников «Высшая проба»;</a:t>
            </a:r>
          </a:p>
          <a:p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Олимпиада школьников «ФИЗТЕХ»;</a:t>
            </a:r>
          </a:p>
          <a:p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Городская учебно-исследовательская конференция «Юность Северодвинска»;</a:t>
            </a:r>
          </a:p>
          <a:p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Региональная учебно-исследовательская конференция «Юность Поморья»;</a:t>
            </a:r>
          </a:p>
          <a:p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Международные предметные чемпионаты (по 12 направлениям);</a:t>
            </a:r>
          </a:p>
          <a:p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Международные игры «Кенгуру», «Медвежонок», «Британский бульдог», «</a:t>
            </a:r>
            <a:r>
              <a:rPr lang="ru-RU" sz="1900" dirty="0" err="1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ЧиП</a:t>
            </a:r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» и др.</a:t>
            </a:r>
          </a:p>
          <a:p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Турниры по </a:t>
            </a:r>
            <a:r>
              <a:rPr lang="ru-RU" sz="19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робототехнике </a:t>
            </a:r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</a:t>
            </a:r>
            <a:r>
              <a:rPr lang="ru-RU" sz="1900" dirty="0" err="1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РобоНорд</a:t>
            </a:r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», «</a:t>
            </a:r>
            <a:r>
              <a:rPr lang="ru-RU" sz="1900" dirty="0" err="1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РобоФест</a:t>
            </a:r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», «</a:t>
            </a:r>
            <a:r>
              <a:rPr lang="ru-RU" sz="1900" dirty="0" err="1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РобоФинист</a:t>
            </a:r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» и др.</a:t>
            </a:r>
          </a:p>
          <a:p>
            <a:r>
              <a:rPr lang="ru-RU" sz="19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И другие конкурсы и олимпиады.</a:t>
            </a:r>
          </a:p>
          <a:p>
            <a:endParaRPr lang="ru-RU" sz="1900" dirty="0">
              <a:latin typeface="Roboto Condensed" pitchFamily="2" charset="0"/>
              <a:ea typeface="Roboto Condensed" pitchFamily="2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91343" y="286278"/>
            <a:ext cx="7135006" cy="900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  <a:cs typeface="+mj-cs"/>
              </a:rPr>
              <a:t>Мероприятия программы «Одаренные дети»:</a:t>
            </a:r>
            <a:endParaRPr lang="ru-RU" sz="28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  <a:cs typeface="+mj-cs"/>
            </a:endParaRPr>
          </a:p>
        </p:txBody>
      </p:sp>
      <p:pic>
        <p:nvPicPr>
          <p:cNvPr id="5" name="Рисунок 4" descr="эмблема Лицей 2020.jpg"/>
          <p:cNvPicPr>
            <a:picLocks noChangeAspect="1"/>
          </p:cNvPicPr>
          <p:nvPr/>
        </p:nvPicPr>
        <p:blipFill>
          <a:blip r:embed="rId2"/>
          <a:srcRect b="16496"/>
          <a:stretch>
            <a:fillRect/>
          </a:stretch>
        </p:blipFill>
        <p:spPr>
          <a:xfrm>
            <a:off x="239486" y="239482"/>
            <a:ext cx="1143000" cy="932085"/>
          </a:xfrm>
          <a:prstGeom prst="rect">
            <a:avLst/>
          </a:prstGeom>
        </p:spPr>
      </p:pic>
      <p:sp>
        <p:nvSpPr>
          <p:cNvPr id="7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6658" y="232456"/>
            <a:ext cx="6607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  <a:cs typeface="+mj-cs"/>
              </a:rPr>
              <a:t>Победители муниципального этапа Всероссийской олимпиады школьников</a:t>
            </a:r>
          </a:p>
        </p:txBody>
      </p:sp>
      <p:graphicFrame>
        <p:nvGraphicFramePr>
          <p:cNvPr id="33796" name="Объект 4"/>
          <p:cNvGraphicFramePr>
            <a:graphicFrameLocks/>
          </p:cNvGraphicFramePr>
          <p:nvPr/>
        </p:nvGraphicFramePr>
        <p:xfrm>
          <a:off x="532947" y="1600200"/>
          <a:ext cx="8088539" cy="4429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4" imgW="8785097" imgH="4657748" progId="Excel.Chart.8">
                  <p:embed/>
                </p:oleObj>
              </mc:Choice>
              <mc:Fallback>
                <p:oleObj r:id="rId4" imgW="8785097" imgH="4657748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47" y="1600200"/>
                        <a:ext cx="8088539" cy="44295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 descr="эмблема Лицей 2020.jpg"/>
          <p:cNvPicPr>
            <a:picLocks noChangeAspect="1"/>
          </p:cNvPicPr>
          <p:nvPr/>
        </p:nvPicPr>
        <p:blipFill>
          <a:blip r:embed="rId6"/>
          <a:srcRect b="16496"/>
          <a:stretch>
            <a:fillRect/>
          </a:stretch>
        </p:blipFill>
        <p:spPr>
          <a:xfrm>
            <a:off x="239486" y="239482"/>
            <a:ext cx="1143000" cy="932085"/>
          </a:xfrm>
          <a:prstGeom prst="rect">
            <a:avLst/>
          </a:prstGeom>
        </p:spPr>
      </p:pic>
      <p:sp>
        <p:nvSpPr>
          <p:cNvPr id="6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6508" y="173229"/>
            <a:ext cx="6132947" cy="108498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Образовательное </a:t>
            </a:r>
            <a:b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пространство лицея</a:t>
            </a:r>
          </a:p>
        </p:txBody>
      </p:sp>
      <p:sp>
        <p:nvSpPr>
          <p:cNvPr id="6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50482035"/>
              </p:ext>
            </p:extLst>
          </p:nvPr>
        </p:nvGraphicFramePr>
        <p:xfrm>
          <a:off x="498762" y="1393057"/>
          <a:ext cx="8118766" cy="502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3"/>
          <a:stretch/>
        </p:blipFill>
        <p:spPr>
          <a:xfrm>
            <a:off x="604405" y="1856653"/>
            <a:ext cx="1720985" cy="1512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r="4560"/>
          <a:stretch/>
        </p:blipFill>
        <p:spPr>
          <a:xfrm>
            <a:off x="604405" y="4414982"/>
            <a:ext cx="1727334" cy="1516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эмблема Лицей 2020.jpg"/>
          <p:cNvPicPr>
            <a:picLocks noChangeAspect="1"/>
          </p:cNvPicPr>
          <p:nvPr/>
        </p:nvPicPr>
        <p:blipFill>
          <a:blip r:embed="rId9"/>
          <a:srcRect b="16496"/>
          <a:stretch>
            <a:fillRect/>
          </a:stretch>
        </p:blipFill>
        <p:spPr>
          <a:xfrm>
            <a:off x="402772" y="261254"/>
            <a:ext cx="1143000" cy="9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7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5999" y="243342"/>
            <a:ext cx="6389687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  <a:cs typeface="+mj-cs"/>
              </a:rPr>
              <a:t>Призеры муниципального этапа Всероссийской олимпиады школьников</a:t>
            </a:r>
          </a:p>
        </p:txBody>
      </p:sp>
      <p:graphicFrame>
        <p:nvGraphicFramePr>
          <p:cNvPr id="34820" name="Объект 3"/>
          <p:cNvGraphicFramePr>
            <a:graphicFrameLocks/>
          </p:cNvGraphicFramePr>
          <p:nvPr/>
        </p:nvGraphicFramePr>
        <p:xfrm>
          <a:off x="455159" y="1611085"/>
          <a:ext cx="8275183" cy="448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4" imgW="8779001" imgH="4749196" progId="Excel.Chart.8">
                  <p:embed/>
                </p:oleObj>
              </mc:Choice>
              <mc:Fallback>
                <p:oleObj r:id="rId4" imgW="8779001" imgH="4749196" progId="Excel.Char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59" y="1611085"/>
                        <a:ext cx="8275183" cy="448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эмблема Лицей 2020.jpg"/>
          <p:cNvPicPr>
            <a:picLocks noChangeAspect="1"/>
          </p:cNvPicPr>
          <p:nvPr/>
        </p:nvPicPr>
        <p:blipFill>
          <a:blip r:embed="rId6"/>
          <a:srcRect b="16496"/>
          <a:stretch>
            <a:fillRect/>
          </a:stretch>
        </p:blipFill>
        <p:spPr>
          <a:xfrm>
            <a:off x="239486" y="239482"/>
            <a:ext cx="1143000" cy="932085"/>
          </a:xfrm>
          <a:prstGeom prst="rect">
            <a:avLst/>
          </a:prstGeom>
        </p:spPr>
      </p:pic>
      <p:sp>
        <p:nvSpPr>
          <p:cNvPr id="7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671515" y="1654635"/>
          <a:ext cx="7928199" cy="4541100"/>
        </p:xfrm>
        <a:graphic>
          <a:graphicData uri="http://schemas.openxmlformats.org/drawingml/2006/table">
            <a:tbl>
              <a:tblPr/>
              <a:tblGrid>
                <a:gridCol w="1615763"/>
                <a:gridCol w="1347448"/>
                <a:gridCol w="2185444"/>
                <a:gridCol w="753235"/>
                <a:gridCol w="2026309"/>
              </a:tblGrid>
              <a:tr h="458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Предмет</a:t>
                      </a:r>
                      <a:endParaRPr lang="ru-RU" sz="1600" dirty="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Статус участника</a:t>
                      </a:r>
                      <a:endParaRPr lang="ru-RU" sz="1600" dirty="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Фамилия</a:t>
                      </a:r>
                      <a:endParaRPr lang="ru-RU" sz="1600" dirty="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Класс</a:t>
                      </a:r>
                      <a:endParaRPr lang="ru-RU" sz="1600" dirty="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Наставник</a:t>
                      </a:r>
                      <a:endParaRPr lang="ru-RU" sz="1600" dirty="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Биология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Призер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Гайворонская Юлия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10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Фаркова В.А</a:t>
                      </a:r>
                      <a:endParaRPr lang="ru-RU" sz="1600" dirty="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География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Победитель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Попов Борис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9</a:t>
                      </a:r>
                      <a:endParaRPr lang="ru-RU" sz="1600" dirty="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Моренко Н.И.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Математика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Призер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Федоровская Ирина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9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Личутина Н.В.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Обществознание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Призер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Некрасова Дарья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11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Аввакумова О.Л.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Физика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Призер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Грицыв Владимир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9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Коренев А.Е.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Физика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Призер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Веселов Владислав 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7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Первышина Н.В.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Физика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Победитель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Воронин Андрей 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7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Первышина Н.В.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Физика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Призер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Обыночная Софья 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7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Первышина Н.В.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Химия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Победитель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Никитин Владислав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11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Репина Г.Е.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Экология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Призер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Гайворонская Юлия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10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Фаркова В.А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Экология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Призер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Кириленко Диана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9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Шапошникова Т.С.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6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Экология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Призер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Махлонова Дарья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9</a:t>
                      </a:r>
                      <a:endParaRPr lang="ru-RU" sz="160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Roboto Condensed" pitchFamily="2" charset="0"/>
                          <a:ea typeface="Roboto Condensed" pitchFamily="2" charset="0"/>
                          <a:cs typeface="Times New Roman"/>
                        </a:rPr>
                        <a:t>Шапошникова Т.С.</a:t>
                      </a:r>
                      <a:endParaRPr lang="ru-RU" sz="1600" dirty="0">
                        <a:latin typeface="Roboto Condensed" pitchFamily="2" charset="0"/>
                        <a:ea typeface="Roboto Condensed" pitchFamily="2" charset="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556656" y="416153"/>
            <a:ext cx="7164841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  <a:cs typeface="+mj-cs"/>
              </a:rPr>
              <a:t>Результаты регионального этапа всероссийской олимпиады школьников в 2018-2019 году</a:t>
            </a:r>
          </a:p>
        </p:txBody>
      </p:sp>
      <p:pic>
        <p:nvPicPr>
          <p:cNvPr id="8" name="Рисунок 7" descr="эмблема Лицей 2020.jpg"/>
          <p:cNvPicPr>
            <a:picLocks noChangeAspect="1"/>
          </p:cNvPicPr>
          <p:nvPr/>
        </p:nvPicPr>
        <p:blipFill>
          <a:blip r:embed="rId2"/>
          <a:srcRect b="16496"/>
          <a:stretch>
            <a:fillRect/>
          </a:stretch>
        </p:blipFill>
        <p:spPr>
          <a:xfrm>
            <a:off x="239486" y="239482"/>
            <a:ext cx="1143000" cy="932085"/>
          </a:xfrm>
          <a:prstGeom prst="rect">
            <a:avLst/>
          </a:prstGeom>
        </p:spPr>
      </p:pic>
      <p:sp>
        <p:nvSpPr>
          <p:cNvPr id="9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273" y="67928"/>
            <a:ext cx="6862618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Традиции Лицея</a:t>
            </a:r>
            <a:endParaRPr lang="ru-RU" sz="28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9" name="Рисунок 8" descr="m434-xDyDQY.jpg"/>
          <p:cNvPicPr>
            <a:picLocks noChangeAspect="1"/>
          </p:cNvPicPr>
          <p:nvPr/>
        </p:nvPicPr>
        <p:blipFill>
          <a:blip r:embed="rId2" cstate="print"/>
          <a:srcRect l="37143" t="30574" r="13452" b="380"/>
          <a:stretch>
            <a:fillRect/>
          </a:stretch>
        </p:blipFill>
        <p:spPr>
          <a:xfrm>
            <a:off x="6095800" y="838200"/>
            <a:ext cx="2362399" cy="1861457"/>
          </a:xfrm>
          <a:prstGeom prst="snip2DiagRect">
            <a:avLst>
              <a:gd name="adj1" fmla="val 1223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zvezdnaya-para.jpg"/>
          <p:cNvPicPr>
            <a:picLocks noChangeAspect="1"/>
          </p:cNvPicPr>
          <p:nvPr/>
        </p:nvPicPr>
        <p:blipFill>
          <a:blip r:embed="rId3" cstate="print"/>
          <a:srcRect t="2940" b="30775"/>
          <a:stretch>
            <a:fillRect/>
          </a:stretch>
        </p:blipFill>
        <p:spPr>
          <a:xfrm>
            <a:off x="3399855" y="1240970"/>
            <a:ext cx="2565517" cy="2525486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_9934.JPG"/>
          <p:cNvPicPr>
            <a:picLocks noChangeAspect="1"/>
          </p:cNvPicPr>
          <p:nvPr/>
        </p:nvPicPr>
        <p:blipFill>
          <a:blip r:embed="rId4"/>
          <a:srcRect l="26667" t="25536" r="33690" b="33750"/>
          <a:stretch>
            <a:fillRect/>
          </a:stretch>
        </p:blipFill>
        <p:spPr>
          <a:xfrm>
            <a:off x="5725888" y="2960916"/>
            <a:ext cx="2988988" cy="20465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5"/>
          <a:srcRect l="32069" t="24217" r="34580" b="12820"/>
          <a:stretch>
            <a:fillRect/>
          </a:stretch>
        </p:blipFill>
        <p:spPr bwMode="auto">
          <a:xfrm>
            <a:off x="729341" y="3537857"/>
            <a:ext cx="2645229" cy="2590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/>
          <p:nvPr/>
        </p:nvPicPr>
        <p:blipFill>
          <a:blip r:embed="rId6"/>
          <a:srcRect l="24051" t="25071" r="33137" b="21368"/>
          <a:stretch>
            <a:fillRect/>
          </a:stretch>
        </p:blipFill>
        <p:spPr bwMode="auto">
          <a:xfrm>
            <a:off x="3189514" y="4071257"/>
            <a:ext cx="3701143" cy="23730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/>
          <p:nvPr/>
        </p:nvPicPr>
        <p:blipFill>
          <a:blip r:embed="rId7" cstate="print"/>
          <a:srcRect l="30465" t="15100" r="33618" b="14815"/>
          <a:stretch>
            <a:fillRect/>
          </a:stretch>
        </p:blipFill>
        <p:spPr bwMode="auto">
          <a:xfrm>
            <a:off x="6825342" y="5312228"/>
            <a:ext cx="1034143" cy="10341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991760" y="4005943"/>
            <a:ext cx="3062184" cy="59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D5D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+mj-cs"/>
              </a:rPr>
              <a:t>Юный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73D5D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+mj-cs"/>
              </a:rPr>
              <a:t>Ломоносовец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173D5D"/>
              </a:solidFill>
              <a:effectLst/>
              <a:uLnTx/>
              <a:uFillTx/>
              <a:latin typeface="Roboto Condensed" pitchFamily="2" charset="0"/>
              <a:ea typeface="Roboto Condensed" pitchFamily="2" charset="0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63502" y="3396343"/>
            <a:ext cx="3062184" cy="59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+mj-cs"/>
              </a:rPr>
              <a:t>Лицеисточка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Condensed" pitchFamily="2" charset="0"/>
              <a:ea typeface="Roboto Condensed" pitchFamily="2" charset="0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136245" y="2100942"/>
            <a:ext cx="2300183" cy="59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+mj-cs"/>
              </a:rPr>
              <a:t>Клуб интеллектуалов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Condensed" pitchFamily="2" charset="0"/>
              <a:ea typeface="Roboto Condensed" pitchFamily="2" charset="0"/>
              <a:cs typeface="+mj-cs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842331" y="2852058"/>
            <a:ext cx="2757382" cy="620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D5D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+mj-cs"/>
              </a:rPr>
              <a:t>Лицей нам крылья подарил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73D5D"/>
              </a:solidFill>
              <a:effectLst/>
              <a:uLnTx/>
              <a:uFillTx/>
              <a:latin typeface="Roboto Condensed" pitchFamily="2" charset="0"/>
              <a:ea typeface="Roboto Condensed" pitchFamily="2" charset="0"/>
              <a:cs typeface="+mj-cs"/>
            </a:endParaRPr>
          </a:p>
        </p:txBody>
      </p:sp>
      <p:pic>
        <p:nvPicPr>
          <p:cNvPr id="20" name="Рисунок 19" descr="2018_05_19_Парад звезд-004.jpg"/>
          <p:cNvPicPr>
            <a:picLocks noChangeAspect="1"/>
          </p:cNvPicPr>
          <p:nvPr/>
        </p:nvPicPr>
        <p:blipFill>
          <a:blip r:embed="rId8"/>
          <a:srcRect l="35175" t="18104" r="1482" b="5975"/>
          <a:stretch>
            <a:fillRect/>
          </a:stretch>
        </p:blipFill>
        <p:spPr>
          <a:xfrm>
            <a:off x="413658" y="1502228"/>
            <a:ext cx="3142427" cy="18832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486559" y="2677886"/>
            <a:ext cx="1864754" cy="59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D5D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+mj-cs"/>
              </a:rPr>
              <a:t>Парад звезд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173D5D"/>
              </a:solidFill>
              <a:effectLst/>
              <a:uLnTx/>
              <a:uFillTx/>
              <a:latin typeface="Roboto Condensed" pitchFamily="2" charset="0"/>
              <a:ea typeface="Roboto Condensed" pitchFamily="2" charset="0"/>
              <a:cs typeface="+mj-cs"/>
            </a:endParaRPr>
          </a:p>
        </p:txBody>
      </p:sp>
      <p:pic>
        <p:nvPicPr>
          <p:cNvPr id="21" name="Рисунок 20" descr="эмблема Лицей 2020.jpg"/>
          <p:cNvPicPr>
            <a:picLocks noChangeAspect="1"/>
          </p:cNvPicPr>
          <p:nvPr/>
        </p:nvPicPr>
        <p:blipFill>
          <a:blip r:embed="rId9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464" y="1072453"/>
            <a:ext cx="7163480" cy="739775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Педагогический коллектив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53141" y="1728110"/>
            <a:ext cx="7964941" cy="14178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54 педагогических работника, из них:</a:t>
            </a:r>
          </a:p>
          <a:p>
            <a:pPr>
              <a:buNone/>
            </a:pPr>
            <a:r>
              <a:rPr lang="ru-RU" sz="24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31 педагог имеет высшую квалификационную категорию</a:t>
            </a:r>
          </a:p>
          <a:p>
            <a:pPr>
              <a:buNone/>
            </a:pPr>
            <a:r>
              <a:rPr lang="ru-RU" sz="24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15 педагогов – первую квалификационную категорию</a:t>
            </a:r>
            <a:endParaRPr lang="ru-RU" sz="2400" dirty="0">
              <a:latin typeface="Roboto Condensed" pitchFamily="2" charset="0"/>
              <a:ea typeface="Roboto Condensed" pitchFamily="2" charset="0"/>
              <a:cs typeface="Times New Roman" pitchFamily="18" charset="0"/>
            </a:endParaRP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 cstate="print"/>
          <a:srcRect l="1875" t="3622" r="2812" b="24136"/>
          <a:stretch>
            <a:fillRect/>
          </a:stretch>
        </p:blipFill>
        <p:spPr>
          <a:xfrm>
            <a:off x="685800" y="3276600"/>
            <a:ext cx="7843837" cy="3219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62807" y="190710"/>
            <a:ext cx="7163480" cy="739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+mj-cs"/>
              </a:rPr>
              <a:t>Главная ценность - люди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Roboto Condensed" pitchFamily="2" charset="0"/>
              <a:ea typeface="Roboto Condensed" pitchFamily="2" charset="0"/>
              <a:cs typeface="+mj-cs"/>
            </a:endParaRPr>
          </a:p>
        </p:txBody>
      </p:sp>
      <p:pic>
        <p:nvPicPr>
          <p:cNvPr id="7" name="Рисунок 6" descr="эмблема Лицей 2020.jpg"/>
          <p:cNvPicPr>
            <a:picLocks noChangeAspect="1"/>
          </p:cNvPicPr>
          <p:nvPr/>
        </p:nvPicPr>
        <p:blipFill>
          <a:blip r:embed="rId3"/>
          <a:srcRect b="16496"/>
          <a:stretch>
            <a:fillRect/>
          </a:stretch>
        </p:blipFill>
        <p:spPr>
          <a:xfrm>
            <a:off x="304800" y="206825"/>
            <a:ext cx="1143000" cy="932085"/>
          </a:xfrm>
          <a:prstGeom prst="rect">
            <a:avLst/>
          </a:prstGeom>
        </p:spPr>
      </p:pic>
      <p:sp>
        <p:nvSpPr>
          <p:cNvPr id="8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1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1393371"/>
            <a:ext cx="8063226" cy="506673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Среди </a:t>
            </a:r>
            <a:r>
              <a:rPr lang="ru-RU" sz="2800" b="1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педагогов </a:t>
            </a:r>
            <a:r>
              <a:rPr lang="ru-RU" sz="2800" b="1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лицея</a:t>
            </a:r>
            <a:br>
              <a:rPr lang="ru-RU" sz="2800" b="1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</a:b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 </a:t>
            </a:r>
            <a:b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</a:b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3   Заслуженных учителя </a:t>
            </a:r>
            <a:r>
              <a:rPr lang="ru-RU" sz="28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РФ, </a:t>
            </a: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</a:b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2   педагога </a:t>
            </a:r>
            <a:r>
              <a:rPr lang="ru-RU" sz="28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награждены знаком «Отличник </a:t>
            </a: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</a:b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     народного </a:t>
            </a:r>
            <a:r>
              <a:rPr lang="ru-RU" sz="28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просвещения», </a:t>
            </a: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</a:b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5   педагогов имеют </a:t>
            </a:r>
            <a:r>
              <a:rPr lang="ru-RU" sz="28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звание «Почетный </a:t>
            </a: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работник</a:t>
            </a:r>
            <a:b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</a:b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     общего </a:t>
            </a:r>
            <a:r>
              <a:rPr lang="ru-RU" sz="28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образования РФ», </a:t>
            </a: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</a:b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9   лауреатов </a:t>
            </a:r>
            <a:r>
              <a:rPr lang="ru-RU" sz="28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фонда «Династия» </a:t>
            </a: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в номинации</a:t>
            </a:r>
            <a:b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</a:b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     «</a:t>
            </a:r>
            <a:r>
              <a:rPr lang="ru-RU" sz="28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Наставник будущих ученых», </a:t>
            </a: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</a:b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19 победителей </a:t>
            </a:r>
            <a:r>
              <a:rPr lang="ru-RU" sz="28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конкурса лучших учителей </a:t>
            </a: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</a:b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      Российской </a:t>
            </a:r>
            <a:r>
              <a:rPr lang="ru-RU" sz="28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Федерации в рамках национального </a:t>
            </a: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</a:br>
            <a:r>
              <a:rPr lang="ru-RU" sz="2800" dirty="0" smtClean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      проекта </a:t>
            </a:r>
            <a:r>
              <a:rPr lang="ru-RU" sz="2800" dirty="0"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«Образование». </a:t>
            </a:r>
          </a:p>
        </p:txBody>
      </p:sp>
      <p:pic>
        <p:nvPicPr>
          <p:cNvPr id="3" name="Рисунок 2" descr="эмблема Лицей 2020.jpg"/>
          <p:cNvPicPr>
            <a:picLocks noChangeAspect="1"/>
          </p:cNvPicPr>
          <p:nvPr/>
        </p:nvPicPr>
        <p:blipFill>
          <a:blip r:embed="rId2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62807" y="190710"/>
            <a:ext cx="7163480" cy="739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+mj-cs"/>
              </a:rPr>
              <a:t>Главная ценность - люди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Roboto Condensed" pitchFamily="2" charset="0"/>
              <a:ea typeface="Roboto Condensed" pitchFamily="2" charset="0"/>
              <a:cs typeface="+mj-cs"/>
            </a:endParaRPr>
          </a:p>
        </p:txBody>
      </p:sp>
      <p:sp>
        <p:nvSpPr>
          <p:cNvPr id="5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1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2"/>
          <p:cNvGrpSpPr>
            <a:grpSpLocks/>
          </p:cNvGrpSpPr>
          <p:nvPr/>
        </p:nvGrpSpPr>
        <p:grpSpPr bwMode="auto">
          <a:xfrm>
            <a:off x="655644" y="4175287"/>
            <a:ext cx="7964078" cy="809718"/>
            <a:chOff x="1238" y="1273"/>
            <a:chExt cx="7926" cy="550"/>
          </a:xfrm>
        </p:grpSpPr>
        <p:sp>
          <p:nvSpPr>
            <p:cNvPr id="82" name="Line 3"/>
            <p:cNvSpPr>
              <a:spLocks noChangeShapeType="1"/>
            </p:cNvSpPr>
            <p:nvPr/>
          </p:nvSpPr>
          <p:spPr bwMode="gray">
            <a:xfrm>
              <a:off x="1721" y="1806"/>
              <a:ext cx="7443" cy="17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4"/>
            <p:cNvSpPr>
              <a:spLocks noChangeArrowheads="1"/>
            </p:cNvSpPr>
            <p:nvPr/>
          </p:nvSpPr>
          <p:spPr bwMode="gray">
            <a:xfrm rot="3419336">
              <a:off x="1314" y="1343"/>
              <a:ext cx="302" cy="454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Text Box 5"/>
            <p:cNvSpPr txBox="1">
              <a:spLocks noChangeArrowheads="1"/>
            </p:cNvSpPr>
            <p:nvPr/>
          </p:nvSpPr>
          <p:spPr bwMode="gray">
            <a:xfrm>
              <a:off x="2032" y="1273"/>
              <a:ext cx="7052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100" dirty="0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Муниципальный ресурсный центр по направлению «Робототехника»</a:t>
              </a:r>
              <a:endParaRPr lang="en-US" sz="21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endParaRPr>
            </a:p>
          </p:txBody>
        </p:sp>
        <p:sp>
          <p:nvSpPr>
            <p:cNvPr id="85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6" name="Group 7"/>
          <p:cNvGrpSpPr>
            <a:grpSpLocks/>
          </p:cNvGrpSpPr>
          <p:nvPr/>
        </p:nvGrpSpPr>
        <p:grpSpPr bwMode="auto">
          <a:xfrm>
            <a:off x="639358" y="1802748"/>
            <a:ext cx="8504641" cy="1354110"/>
            <a:chOff x="1252" y="1741"/>
            <a:chExt cx="5027" cy="1105"/>
          </a:xfrm>
        </p:grpSpPr>
        <p:sp>
          <p:nvSpPr>
            <p:cNvPr id="88" name="Rectangle 9"/>
            <p:cNvSpPr>
              <a:spLocks noChangeArrowheads="1"/>
            </p:cNvSpPr>
            <p:nvPr/>
          </p:nvSpPr>
          <p:spPr bwMode="gray">
            <a:xfrm rot="3419336">
              <a:off x="1250" y="2104"/>
              <a:ext cx="302" cy="29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Text Box 10"/>
            <p:cNvSpPr txBox="1">
              <a:spLocks noChangeArrowheads="1"/>
            </p:cNvSpPr>
            <p:nvPr/>
          </p:nvSpPr>
          <p:spPr bwMode="gray">
            <a:xfrm>
              <a:off x="1756" y="1741"/>
              <a:ext cx="4523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100" i="0" u="none" strike="noStrike" kern="1200" cap="none" spc="0" normalizeH="0" baseline="0" noProof="0" dirty="0">
                  <a:ln>
                    <a:noFill/>
                  </a:ln>
                  <a:solidFill>
                    <a:srgbClr val="1F5480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Базовая инновационная площадка АО ИОО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100" i="0" u="none" strike="noStrike" kern="1200" cap="none" spc="0" normalizeH="0" baseline="0" noProof="0" dirty="0">
                  <a:ln>
                    <a:noFill/>
                  </a:ln>
                  <a:solidFill>
                    <a:srgbClr val="1F5480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в реализации инновационного проекта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100" i="0" u="none" strike="noStrike" kern="1200" cap="none" spc="0" normalizeH="0" baseline="0" noProof="0" dirty="0">
                  <a:ln>
                    <a:noFill/>
                  </a:ln>
                  <a:solidFill>
                    <a:srgbClr val="1F5480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«Организация работы с одаренными детьми </a:t>
              </a:r>
              <a:endParaRPr kumimoji="0" lang="ru-RU" sz="2100" i="0" u="none" strike="noStrike" kern="1200" cap="none" spc="0" normalizeH="0" baseline="0" noProof="0" dirty="0" smtClean="0">
                <a:ln>
                  <a:noFill/>
                </a:ln>
                <a:solidFill>
                  <a:srgbClr val="1F548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1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5480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в </a:t>
              </a:r>
              <a:r>
                <a:rPr kumimoji="0" lang="ru-RU" sz="2100" i="0" u="none" strike="noStrike" kern="1200" cap="none" spc="0" normalizeH="0" baseline="0" noProof="0" dirty="0">
                  <a:ln>
                    <a:noFill/>
                  </a:ln>
                  <a:solidFill>
                    <a:srgbClr val="1F5480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образовательной организации»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548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91" name="Group 12"/>
          <p:cNvGrpSpPr>
            <a:grpSpLocks/>
          </p:cNvGrpSpPr>
          <p:nvPr/>
        </p:nvGrpSpPr>
        <p:grpSpPr bwMode="auto">
          <a:xfrm>
            <a:off x="641531" y="5758834"/>
            <a:ext cx="7978191" cy="738188"/>
            <a:chOff x="1238" y="2542"/>
            <a:chExt cx="3226" cy="465"/>
          </a:xfrm>
        </p:grpSpPr>
        <p:sp>
          <p:nvSpPr>
            <p:cNvPr id="92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14"/>
            <p:cNvSpPr>
              <a:spLocks noChangeArrowheads="1"/>
            </p:cNvSpPr>
            <p:nvPr/>
          </p:nvSpPr>
          <p:spPr bwMode="gray">
            <a:xfrm rot="3419336">
              <a:off x="1188" y="2679"/>
              <a:ext cx="294" cy="193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Text Box 15"/>
            <p:cNvSpPr txBox="1">
              <a:spLocks noChangeArrowheads="1"/>
            </p:cNvSpPr>
            <p:nvPr/>
          </p:nvSpPr>
          <p:spPr bwMode="gray">
            <a:xfrm>
              <a:off x="1572" y="2542"/>
              <a:ext cx="2821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100" dirty="0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Региональная площадка заключительного этапа олимпиады ФИЗТЕХ, ГУАП и др.</a:t>
              </a:r>
              <a:endParaRPr lang="en-US" sz="21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endParaRPr>
            </a:p>
          </p:txBody>
        </p:sp>
      </p:grpSp>
      <p:grpSp>
        <p:nvGrpSpPr>
          <p:cNvPr id="96" name="Group 17"/>
          <p:cNvGrpSpPr>
            <a:grpSpLocks/>
          </p:cNvGrpSpPr>
          <p:nvPr/>
        </p:nvGrpSpPr>
        <p:grpSpPr bwMode="auto">
          <a:xfrm>
            <a:off x="600285" y="3189833"/>
            <a:ext cx="7952115" cy="956204"/>
            <a:chOff x="1265" y="3136"/>
            <a:chExt cx="3243" cy="508"/>
          </a:xfrm>
        </p:grpSpPr>
        <p:sp>
          <p:nvSpPr>
            <p:cNvPr id="97" name="Line 18"/>
            <p:cNvSpPr>
              <a:spLocks noChangeShapeType="1"/>
            </p:cNvSpPr>
            <p:nvPr/>
          </p:nvSpPr>
          <p:spPr bwMode="gray">
            <a:xfrm>
              <a:off x="1480" y="3643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19"/>
            <p:cNvSpPr>
              <a:spLocks noChangeArrowheads="1"/>
            </p:cNvSpPr>
            <p:nvPr/>
          </p:nvSpPr>
          <p:spPr bwMode="gray">
            <a:xfrm rot="3419336">
              <a:off x="1237" y="3294"/>
              <a:ext cx="255" cy="200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Text Box 20"/>
            <p:cNvSpPr txBox="1">
              <a:spLocks noChangeArrowheads="1"/>
            </p:cNvSpPr>
            <p:nvPr/>
          </p:nvSpPr>
          <p:spPr bwMode="gray">
            <a:xfrm>
              <a:off x="1613" y="3195"/>
              <a:ext cx="2747" cy="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100" dirty="0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Ресурсный центр АО ИОО в направлении «Основы робототехники в образовании»</a:t>
              </a:r>
              <a:endParaRPr lang="en-US" sz="21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endParaRPr>
            </a:p>
          </p:txBody>
        </p:sp>
        <p:sp>
          <p:nvSpPr>
            <p:cNvPr id="31" name="Line 18"/>
            <p:cNvSpPr>
              <a:spLocks noChangeShapeType="1"/>
            </p:cNvSpPr>
            <p:nvPr/>
          </p:nvSpPr>
          <p:spPr bwMode="gray">
            <a:xfrm>
              <a:off x="1485" y="3136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22"/>
          <p:cNvGrpSpPr>
            <a:grpSpLocks/>
          </p:cNvGrpSpPr>
          <p:nvPr/>
        </p:nvGrpSpPr>
        <p:grpSpPr bwMode="auto">
          <a:xfrm>
            <a:off x="660352" y="4987462"/>
            <a:ext cx="8049539" cy="841376"/>
            <a:chOff x="1237" y="3069"/>
            <a:chExt cx="6321" cy="530"/>
          </a:xfrm>
        </p:grpSpPr>
        <p:sp>
          <p:nvSpPr>
            <p:cNvPr id="102" name="Line 23"/>
            <p:cNvSpPr>
              <a:spLocks noChangeShapeType="1"/>
            </p:cNvSpPr>
            <p:nvPr/>
          </p:nvSpPr>
          <p:spPr bwMode="gray">
            <a:xfrm flipV="1">
              <a:off x="1603" y="3579"/>
              <a:ext cx="5895" cy="2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Rectangle 24"/>
            <p:cNvSpPr>
              <a:spLocks noChangeArrowheads="1"/>
            </p:cNvSpPr>
            <p:nvPr/>
          </p:nvSpPr>
          <p:spPr bwMode="gray">
            <a:xfrm rot="3419336">
              <a:off x="1274" y="3151"/>
              <a:ext cx="293" cy="367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Text Box 25"/>
            <p:cNvSpPr txBox="1">
              <a:spLocks noChangeArrowheads="1"/>
            </p:cNvSpPr>
            <p:nvPr/>
          </p:nvSpPr>
          <p:spPr bwMode="gray">
            <a:xfrm>
              <a:off x="1881" y="3069"/>
              <a:ext cx="5677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100" dirty="0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Организатор регионального турнира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100" dirty="0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по робототехнике «</a:t>
              </a:r>
              <a:r>
                <a:rPr lang="ru-RU" sz="2100" dirty="0" err="1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РобоНорд</a:t>
              </a:r>
              <a:r>
                <a:rPr lang="ru-RU" sz="2100" dirty="0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»</a:t>
              </a:r>
              <a:endParaRPr lang="en-US" sz="21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endParaRPr>
            </a:p>
          </p:txBody>
        </p:sp>
        <p:sp>
          <p:nvSpPr>
            <p:cNvPr id="105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Заголовок 1"/>
          <p:cNvSpPr txBox="1">
            <a:spLocks/>
          </p:cNvSpPr>
          <p:nvPr/>
        </p:nvSpPr>
        <p:spPr>
          <a:xfrm>
            <a:off x="1847273" y="212930"/>
            <a:ext cx="6862618" cy="773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</a:rPr>
              <a:t>Лицей сегодня</a:t>
            </a:r>
          </a:p>
        </p:txBody>
      </p:sp>
      <p:sp>
        <p:nvSpPr>
          <p:cNvPr id="32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548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F548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548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</a:rPr>
              <a:t>2020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F548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</a:rPr>
              <a:t>год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5480"/>
              </a:solidFill>
              <a:effectLst/>
              <a:uLnTx/>
              <a:uFillTx/>
              <a:latin typeface="Roboto Condensed" pitchFamily="2" charset="0"/>
              <a:ea typeface="Roboto Condensed" pitchFamily="2" charset="0"/>
            </a:endParaRPr>
          </a:p>
        </p:txBody>
      </p:sp>
      <p:grpSp>
        <p:nvGrpSpPr>
          <p:cNvPr id="27" name="Group 12">
            <a:extLst>
              <a:ext uri="{FF2B5EF4-FFF2-40B4-BE49-F238E27FC236}">
                <a16:creationId xmlns:a16="http://schemas.microsoft.com/office/drawing/2014/main" xmlns="" id="{B6729309-65B0-4BD6-91CA-251B83C659F7}"/>
              </a:ext>
            </a:extLst>
          </p:cNvPr>
          <p:cNvGrpSpPr>
            <a:grpSpLocks/>
          </p:cNvGrpSpPr>
          <p:nvPr/>
        </p:nvGrpSpPr>
        <p:grpSpPr bwMode="auto">
          <a:xfrm>
            <a:off x="621270" y="1292703"/>
            <a:ext cx="7997976" cy="573088"/>
            <a:chOff x="1230" y="2629"/>
            <a:chExt cx="3234" cy="361"/>
          </a:xfrm>
        </p:grpSpPr>
        <p:sp>
          <p:nvSpPr>
            <p:cNvPr id="29" name="Line 13">
              <a:extLst>
                <a:ext uri="{FF2B5EF4-FFF2-40B4-BE49-F238E27FC236}">
                  <a16:creationId xmlns:a16="http://schemas.microsoft.com/office/drawing/2014/main" xmlns="" id="{FF46E5EE-DBC7-4F0E-86A1-2444EF15E45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xmlns="" id="{DD33A3D5-826F-4693-92CE-49017B82417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180" y="2679"/>
              <a:ext cx="294" cy="193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 Box 15">
              <a:extLst>
                <a:ext uri="{FF2B5EF4-FFF2-40B4-BE49-F238E27FC236}">
                  <a16:creationId xmlns:a16="http://schemas.microsoft.com/office/drawing/2014/main" xmlns="" id="{5C9C41D9-2F9C-4674-BF55-0F21FD32C7B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572" y="2641"/>
              <a:ext cx="2821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i="0" u="none" strike="noStrike" kern="1200" cap="none" spc="0" normalizeH="0" baseline="0" noProof="0" dirty="0">
                  <a:ln>
                    <a:noFill/>
                  </a:ln>
                  <a:solidFill>
                    <a:srgbClr val="1F5480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Базовая школа РАН</a:t>
              </a:r>
              <a:endPara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1F548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Times New Roman" pitchFamily="18" charset="0"/>
              </a:endParaRPr>
            </a:p>
          </p:txBody>
        </p:sp>
      </p:grpSp>
      <p:pic>
        <p:nvPicPr>
          <p:cNvPr id="35" name="Рисунок 34" descr="эмблема Лицей 2020.jpg"/>
          <p:cNvPicPr>
            <a:picLocks noChangeAspect="1"/>
          </p:cNvPicPr>
          <p:nvPr/>
        </p:nvPicPr>
        <p:blipFill>
          <a:blip r:embed="rId2"/>
          <a:srcRect b="16496"/>
          <a:stretch>
            <a:fillRect/>
          </a:stretch>
        </p:blipFill>
        <p:spPr>
          <a:xfrm>
            <a:off x="468086" y="141511"/>
            <a:ext cx="1143000" cy="9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34873" y="10064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5084117" y="951998"/>
            <a:ext cx="37333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Победитель приоритетного </a:t>
            </a:r>
          </a:p>
          <a:p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национального проекта</a:t>
            </a:r>
          </a:p>
          <a:p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«Образование», 2006 год</a:t>
            </a:r>
          </a:p>
          <a:p>
            <a:endParaRPr lang="ru-RU" sz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«Лучшая школа России – 2006»</a:t>
            </a:r>
          </a:p>
          <a:p>
            <a:endParaRPr lang="ru-RU" sz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По результатам ЕГЭ и участию </a:t>
            </a:r>
          </a:p>
          <a:p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во всероссийских олимпиадах входит в рейтинг 500 лучших школ России </a:t>
            </a: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2013,2014,2015</a:t>
            </a:r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, 2016</a:t>
            </a:r>
          </a:p>
          <a:p>
            <a:endParaRPr lang="ru-RU" sz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«Бренд Северодвинска», </a:t>
            </a:r>
          </a:p>
          <a:p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2013 год</a:t>
            </a:r>
          </a:p>
          <a:p>
            <a:endParaRPr lang="ru-RU" sz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Лауреат региональной общественной награды «Достояние Севера» , 2013 год</a:t>
            </a:r>
          </a:p>
          <a:p>
            <a:endParaRPr lang="ru-RU" sz="12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ТОП 300 лучших школ России, 2018 год</a:t>
            </a:r>
          </a:p>
        </p:txBody>
      </p:sp>
      <p:pic>
        <p:nvPicPr>
          <p:cNvPr id="78" name="Объект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0" y="1006426"/>
            <a:ext cx="4659427" cy="3246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0" name="Title 1"/>
          <p:cNvSpPr txBox="1">
            <a:spLocks/>
          </p:cNvSpPr>
          <p:nvPr/>
        </p:nvSpPr>
        <p:spPr>
          <a:xfrm>
            <a:off x="1556657" y="134402"/>
            <a:ext cx="7188860" cy="850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</a:pPr>
            <a:r>
              <a:rPr lang="ru-RU" sz="20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МУНИЦИПАЛЬНОЕ </a:t>
            </a:r>
            <a:r>
              <a:rPr lang="ru-RU" sz="20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АВТОНОМНОЕ </a:t>
            </a:r>
            <a:endParaRPr lang="ru-RU" sz="20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  <a:p>
            <a:pPr defTabSz="457200">
              <a:lnSpc>
                <a:spcPct val="100000"/>
              </a:lnSpc>
            </a:pPr>
            <a:r>
              <a:rPr lang="ru-RU" sz="20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ОБЩЕОБРАЗОВАТЕЛЬНОЕ УЧРЕЖДЕНИЕ «ЛИЦЕЙ № 17»</a:t>
            </a:r>
            <a:endParaRPr lang="en-US" sz="20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1818" y="4344769"/>
            <a:ext cx="468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53753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Директор – </a:t>
            </a:r>
            <a:r>
              <a:rPr lang="ru-RU" dirty="0" err="1">
                <a:solidFill>
                  <a:srgbClr val="153753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Первышина</a:t>
            </a:r>
            <a:r>
              <a:rPr lang="ru-RU" dirty="0">
                <a:solidFill>
                  <a:srgbClr val="153753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 Надежда Валерьевна, </a:t>
            </a:r>
          </a:p>
          <a:p>
            <a:r>
              <a:rPr lang="ru-RU" dirty="0">
                <a:solidFill>
                  <a:srgbClr val="153753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кандидат педагогических наук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61817" y="5325108"/>
            <a:ext cx="44981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164504, Архангельская область, </a:t>
            </a:r>
          </a:p>
          <a:p>
            <a:r>
              <a:rPr lang="ru-RU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г.</a:t>
            </a:r>
            <a:r>
              <a:rPr lang="en-US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Северодвинск, улица Капитана Воронина, 24.</a:t>
            </a:r>
          </a:p>
          <a:p>
            <a:r>
              <a:rPr lang="ru-RU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Тел.</a:t>
            </a:r>
            <a:r>
              <a:rPr lang="en-US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/</a:t>
            </a:r>
            <a:r>
              <a:rPr lang="ru-RU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факс: 8(8184) 58-31-64</a:t>
            </a:r>
          </a:p>
          <a:p>
            <a:r>
              <a:rPr lang="en-US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E-mail</a:t>
            </a:r>
            <a:r>
              <a:rPr lang="ru-RU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: </a:t>
            </a:r>
            <a:r>
              <a:rPr lang="en-US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  <a:hlinkClick r:id="rId4"/>
              </a:rPr>
              <a:t>lyceum17@mail.ru</a:t>
            </a:r>
            <a:endParaRPr lang="en-US" sz="1400" dirty="0">
              <a:solidFill>
                <a:srgbClr val="173D5D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Сайт </a:t>
            </a:r>
            <a:r>
              <a:rPr lang="en-US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  <a:hlinkClick r:id="rId5"/>
              </a:rPr>
              <a:t>www.lyceum17.ru</a:t>
            </a:r>
            <a:r>
              <a:rPr lang="ru-RU" sz="14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 descr="эмблема Лицей 2020.jpg"/>
          <p:cNvPicPr>
            <a:picLocks noChangeAspect="1"/>
          </p:cNvPicPr>
          <p:nvPr/>
        </p:nvPicPr>
        <p:blipFill>
          <a:blip r:embed="rId6" cstate="print"/>
          <a:srcRect b="16496"/>
          <a:stretch>
            <a:fillRect/>
          </a:stretch>
        </p:blipFill>
        <p:spPr>
          <a:xfrm>
            <a:off x="381000" y="163283"/>
            <a:ext cx="914400" cy="7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3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6057" y="1318737"/>
            <a:ext cx="7870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В программе внеурочной деятельности основного общего образования представлены курсы </a:t>
            </a:r>
            <a:r>
              <a:rPr lang="ru-RU" sz="2000" b="1" dirty="0" err="1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общеинтеллектуального</a:t>
            </a:r>
            <a:r>
              <a:rPr lang="ru-RU" sz="2000" b="1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 направления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20485" y="2362200"/>
            <a:ext cx="4169229" cy="360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«Занимательная математика», 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	«Робототехника» в 5 и 6 классах, 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«Решение задач ЗФТШ при МФТИ» 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	в 8 и 9 классах,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«Экспериментальная география» и «Математический практикум» в 7-9 классах, 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«Проектная деятельность» в 5 и 6 классах, 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«Финансовая грамотность» в 6-8 классах.</a:t>
            </a:r>
            <a:endParaRPr lang="ru-RU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  <a:cs typeface="Times New Roman" pitchFamily="18" charset="0"/>
            </a:endParaRPr>
          </a:p>
        </p:txBody>
      </p:sp>
      <p:pic>
        <p:nvPicPr>
          <p:cNvPr id="8" name="Picture 4" descr="https://3.downloader.disk.yandex.ru/preview/0ffcd38b2ab24fb85a4ed15c3ef901641e0d9d570bed9d3cb2dddb73451e1fd7/5d6ecc25/uDea8HaPafLpf_V17AI-KX9w6kjBzXB3a7eyluaYKHnnG1e8vcnfJMrGxboDaESwSyvGRNSnEafNyAh1oPCT2w%3D%3D?uid=0&amp;filename=2019_02_08_%D0%94%D0%B5%D0%BD%D1%8C%20%D0%BD%D0%B0%D1%83%D0%BA%D0%B8-118.jpg&amp;disposition=inline&amp;hash=&amp;limit=0&amp;content_type=image%2Fjpeg&amp;owner_uid=0&amp;tknv=v2&amp;size=1280x636"/>
          <p:cNvPicPr>
            <a:picLocks noChangeAspect="1" noChangeArrowheads="1"/>
          </p:cNvPicPr>
          <p:nvPr/>
        </p:nvPicPr>
        <p:blipFill>
          <a:blip r:embed="rId2"/>
          <a:srcRect l="7512" t="11766" r="11775" b="3957"/>
          <a:stretch>
            <a:fillRect/>
          </a:stretch>
        </p:blipFill>
        <p:spPr bwMode="auto">
          <a:xfrm>
            <a:off x="5627914" y="1977279"/>
            <a:ext cx="2730659" cy="190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s://2.downloader.disk.yandex.ru/preview/a05e42d341805814226d14b670a9be82f2e18bcf2774bdcf142054f9d180d458/5d6ecf36/vTGmNXUhADq1Y-EUzO10xXOkD6flWA8w93JzVACNqhLZaR-bVsmj0UrtNMWMefhJJ1a3eav7nJCynw8ItShyKQ%3D%3D?uid=0&amp;filename=2019_04_21_%D0%A0%D0%BE%D0%B1%D0%BE%D0%BD%D0%BE%D1%80%D0%B4-2019-189.jpg&amp;disposition=inline&amp;hash=&amp;limit=0&amp;content_type=image%2Fjpeg&amp;owner_uid=0&amp;tknv=v2&amp;size=1280x636"/>
          <p:cNvPicPr>
            <a:picLocks noChangeAspect="1" noChangeArrowheads="1"/>
          </p:cNvPicPr>
          <p:nvPr/>
        </p:nvPicPr>
        <p:blipFill>
          <a:blip r:embed="rId3"/>
          <a:srcRect l="27219" t="7484" r="33997" b="12133"/>
          <a:stretch>
            <a:fillRect/>
          </a:stretch>
        </p:blipFill>
        <p:spPr bwMode="auto">
          <a:xfrm>
            <a:off x="4764728" y="3559629"/>
            <a:ext cx="2115360" cy="292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856508" y="173229"/>
            <a:ext cx="6132947" cy="108498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Образовательное </a:t>
            </a:r>
            <a:b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пространство лицея</a:t>
            </a:r>
          </a:p>
        </p:txBody>
      </p:sp>
      <p:pic>
        <p:nvPicPr>
          <p:cNvPr id="12" name="Рисунок 11" descr="эмблема Лицей 2020.jpg"/>
          <p:cNvPicPr>
            <a:picLocks noChangeAspect="1"/>
          </p:cNvPicPr>
          <p:nvPr/>
        </p:nvPicPr>
        <p:blipFill>
          <a:blip r:embed="rId4"/>
          <a:srcRect b="16496"/>
          <a:stretch>
            <a:fillRect/>
          </a:stretch>
        </p:blipFill>
        <p:spPr>
          <a:xfrm>
            <a:off x="402772" y="261254"/>
            <a:ext cx="1143000" cy="932085"/>
          </a:xfrm>
          <a:prstGeom prst="rect">
            <a:avLst/>
          </a:prstGeom>
        </p:spPr>
      </p:pic>
      <p:sp>
        <p:nvSpPr>
          <p:cNvPr id="13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Admin\Application Data\Desktop\фото РАН\20191207_111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0572" y="4261700"/>
            <a:ext cx="3091543" cy="2318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15687" y="1329622"/>
            <a:ext cx="7870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Профильное и углубленное изучение отдельных предметов поддерживается ведением элективных учебных предметов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09600" y="2460173"/>
            <a:ext cx="4582886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«Математический практикум»</a:t>
            </a:r>
          </a:p>
          <a:p>
            <a:pPr marL="271463" indent="-271463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«Информационный практикум» </a:t>
            </a:r>
          </a:p>
          <a:p>
            <a:pPr marL="271463" indent="-271463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«Физический практикум»</a:t>
            </a:r>
          </a:p>
          <a:p>
            <a:pPr marL="271463" indent="-271463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«Химический практикум»</a:t>
            </a:r>
          </a:p>
          <a:p>
            <a:pPr marL="271463" indent="-271463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«Биологический практикум»</a:t>
            </a:r>
          </a:p>
          <a:p>
            <a:pPr marL="271463" indent="-271463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«Практикум по обществознанию»</a:t>
            </a:r>
          </a:p>
          <a:p>
            <a:pPr marL="271463" indent="-271463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«Методология научных исследований»</a:t>
            </a:r>
          </a:p>
          <a:p>
            <a:pPr marL="271463" indent="-271463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«Практикум по русскому языку»</a:t>
            </a:r>
          </a:p>
        </p:txBody>
      </p:sp>
      <p:pic>
        <p:nvPicPr>
          <p:cNvPr id="10" name="Picture 2" descr="C:\Users\Admin\Application Data\Desktop\фото РАН\20191207_1201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4846" y="2144486"/>
            <a:ext cx="3263897" cy="244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856508" y="173229"/>
            <a:ext cx="6132947" cy="1084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+mj-cs"/>
              </a:rPr>
              <a:t>Образовательное </a:t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+mj-cs"/>
              </a:rPr>
            </a:b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  <a:cs typeface="+mj-cs"/>
              </a:rPr>
              <a:t>пространство лицея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Roboto Condensed" pitchFamily="2" charset="0"/>
              <a:ea typeface="Roboto Condensed" pitchFamily="2" charset="0"/>
              <a:cs typeface="+mj-cs"/>
            </a:endParaRPr>
          </a:p>
        </p:txBody>
      </p:sp>
      <p:pic>
        <p:nvPicPr>
          <p:cNvPr id="13" name="Рисунок 12" descr="эмблема Лицей 2020.jpg"/>
          <p:cNvPicPr>
            <a:picLocks noChangeAspect="1"/>
          </p:cNvPicPr>
          <p:nvPr/>
        </p:nvPicPr>
        <p:blipFill>
          <a:blip r:embed="rId4"/>
          <a:srcRect b="16496"/>
          <a:stretch>
            <a:fillRect/>
          </a:stretch>
        </p:blipFill>
        <p:spPr>
          <a:xfrm>
            <a:off x="402772" y="261254"/>
            <a:ext cx="1143000" cy="932085"/>
          </a:xfrm>
          <a:prstGeom prst="rect">
            <a:avLst/>
          </a:prstGeom>
        </p:spPr>
      </p:pic>
      <p:sp>
        <p:nvSpPr>
          <p:cNvPr id="14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124" y="67928"/>
            <a:ext cx="7046767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Ключ успеха – в инновациях</a:t>
            </a:r>
          </a:p>
        </p:txBody>
      </p:sp>
      <p:sp>
        <p:nvSpPr>
          <p:cNvPr id="4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92" y="3565954"/>
            <a:ext cx="3914244" cy="26897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474" y="1146927"/>
            <a:ext cx="2993568" cy="21765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417" y="2450223"/>
            <a:ext cx="3046277" cy="2592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8" name="Группа 17"/>
          <p:cNvGrpSpPr/>
          <p:nvPr/>
        </p:nvGrpSpPr>
        <p:grpSpPr>
          <a:xfrm>
            <a:off x="6423391" y="3653807"/>
            <a:ext cx="2415809" cy="620469"/>
            <a:chOff x="288447" y="772610"/>
            <a:chExt cx="8658655" cy="620469"/>
          </a:xfrm>
        </p:grpSpPr>
        <p:sp>
          <p:nvSpPr>
            <p:cNvPr id="19" name="Пятиугольник 18"/>
            <p:cNvSpPr/>
            <p:nvPr/>
          </p:nvSpPr>
          <p:spPr>
            <a:xfrm rot="10800000">
              <a:off x="288447" y="772610"/>
              <a:ext cx="8054011" cy="620469"/>
            </a:xfrm>
            <a:prstGeom prst="homePlate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ятиугольник 4"/>
            <p:cNvSpPr txBox="1"/>
            <p:nvPr/>
          </p:nvSpPr>
          <p:spPr>
            <a:xfrm>
              <a:off x="481834" y="772610"/>
              <a:ext cx="8465268" cy="620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3610" tIns="68580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робототехника</a:t>
              </a:r>
              <a:endParaRPr lang="ru-RU" sz="1800" b="1" kern="12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949809" y="4557971"/>
            <a:ext cx="2954706" cy="620469"/>
            <a:chOff x="288447" y="772610"/>
            <a:chExt cx="8647906" cy="620469"/>
          </a:xfrm>
        </p:grpSpPr>
        <p:sp>
          <p:nvSpPr>
            <p:cNvPr id="22" name="Пятиугольник 21"/>
            <p:cNvSpPr/>
            <p:nvPr/>
          </p:nvSpPr>
          <p:spPr>
            <a:xfrm rot="10800000">
              <a:off x="288447" y="772610"/>
              <a:ext cx="8054011" cy="620469"/>
            </a:xfrm>
            <a:prstGeom prst="homePlate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ятиугольник 4"/>
            <p:cNvSpPr txBox="1"/>
            <p:nvPr/>
          </p:nvSpPr>
          <p:spPr>
            <a:xfrm>
              <a:off x="471085" y="772610"/>
              <a:ext cx="8465268" cy="620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3610" tIns="68580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микроэлектроника</a:t>
              </a:r>
              <a:endParaRPr lang="ru-RU" sz="1800" b="1" kern="12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876800" y="5344888"/>
            <a:ext cx="4114800" cy="666728"/>
            <a:chOff x="288447" y="772610"/>
            <a:chExt cx="8880063" cy="620469"/>
          </a:xfrm>
        </p:grpSpPr>
        <p:sp>
          <p:nvSpPr>
            <p:cNvPr id="25" name="Пятиугольник 24"/>
            <p:cNvSpPr/>
            <p:nvPr/>
          </p:nvSpPr>
          <p:spPr>
            <a:xfrm rot="10800000">
              <a:off x="288447" y="772610"/>
              <a:ext cx="8054011" cy="620469"/>
            </a:xfrm>
            <a:prstGeom prst="homePlate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ятиугольник 4"/>
            <p:cNvSpPr txBox="1"/>
            <p:nvPr/>
          </p:nvSpPr>
          <p:spPr>
            <a:xfrm>
              <a:off x="703242" y="772610"/>
              <a:ext cx="8465268" cy="620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3610" tIns="68580" rIns="128016" bIns="6858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3</a:t>
              </a:r>
              <a:r>
                <a:rPr lang="en-US" b="1" dirty="0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D</a:t>
              </a:r>
              <a:r>
                <a:rPr lang="ru-RU" b="1" dirty="0">
                  <a:solidFill>
                    <a:srgbClr val="1F5480"/>
                  </a:solidFill>
                  <a:latin typeface="Roboto Condensed" pitchFamily="2" charset="0"/>
                  <a:ea typeface="Roboto Condensed" pitchFamily="2" charset="0"/>
                  <a:cs typeface="Times New Roman" pitchFamily="18" charset="0"/>
                </a:rPr>
                <a:t>- моделирование</a:t>
              </a:r>
            </a:p>
          </p:txBody>
        </p:sp>
      </p:grpSp>
      <p:sp>
        <p:nvSpPr>
          <p:cNvPr id="27" name="Прямоугольник с двумя усеченными противолежащими углами 26"/>
          <p:cNvSpPr/>
          <p:nvPr/>
        </p:nvSpPr>
        <p:spPr>
          <a:xfrm>
            <a:off x="490517" y="1503218"/>
            <a:ext cx="3602181" cy="1463964"/>
          </a:xfrm>
          <a:prstGeom prst="snip2DiagRect">
            <a:avLst/>
          </a:prstGeom>
          <a:ln w="38100">
            <a:solidFill>
              <a:srgbClr val="26C0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Лицей - ресурсный центр ГАОУ АО ИОО </a:t>
            </a:r>
          </a:p>
          <a:p>
            <a:pPr algn="ctr"/>
            <a:r>
              <a:rPr lang="ru-RU" b="1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в направлении </a:t>
            </a:r>
          </a:p>
          <a:p>
            <a:pPr algn="ctr"/>
            <a:r>
              <a:rPr lang="ru-RU" b="1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  <a:cs typeface="Times New Roman" pitchFamily="18" charset="0"/>
              </a:rPr>
              <a:t>«Основы робототехники в образовании»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78" y="5393256"/>
            <a:ext cx="763605" cy="572704"/>
          </a:xfrm>
          <a:prstGeom prst="rect">
            <a:avLst/>
          </a:prstGeom>
        </p:spPr>
      </p:pic>
      <p:pic>
        <p:nvPicPr>
          <p:cNvPr id="29" name="Рисунок 28" descr="эмблема Лицей 2020.jpg"/>
          <p:cNvPicPr>
            <a:picLocks noChangeAspect="1"/>
          </p:cNvPicPr>
          <p:nvPr/>
        </p:nvPicPr>
        <p:blipFill>
          <a:blip r:embed="rId6"/>
          <a:srcRect b="16496"/>
          <a:stretch>
            <a:fillRect/>
          </a:stretch>
        </p:blipFill>
        <p:spPr>
          <a:xfrm>
            <a:off x="337457" y="250369"/>
            <a:ext cx="1143000" cy="9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124" y="67928"/>
            <a:ext cx="7046767" cy="1325563"/>
          </a:xfrm>
        </p:spPr>
        <p:txBody>
          <a:bodyPr>
            <a:normAutofit/>
          </a:bodyPr>
          <a:lstStyle/>
          <a:p>
            <a:pPr lvl="0" fontAlgn="base">
              <a:spcAft>
                <a:spcPts val="1000"/>
              </a:spcAft>
            </a:pPr>
            <a: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Наука – важная сфера </a:t>
            </a:r>
            <a:b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</a:br>
            <a: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деятельности лицея</a:t>
            </a:r>
          </a:p>
        </p:txBody>
      </p:sp>
      <p:sp>
        <p:nvSpPr>
          <p:cNvPr id="4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61910388"/>
              </p:ext>
            </p:extLst>
          </p:nvPr>
        </p:nvGraphicFramePr>
        <p:xfrm>
          <a:off x="591127" y="1985818"/>
          <a:ext cx="8552873" cy="4652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574470" y="1208313"/>
            <a:ext cx="6982691" cy="637309"/>
          </a:xfrm>
          <a:prstGeom prst="snip2DiagRect">
            <a:avLst/>
          </a:prstGeom>
          <a:ln w="38100">
            <a:solidFill>
              <a:srgbClr val="006F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r="10721" b="-6799"/>
          <a:stretch/>
        </p:blipFill>
        <p:spPr>
          <a:xfrm>
            <a:off x="1663124" y="1328310"/>
            <a:ext cx="1607127" cy="4949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69326" y="1307020"/>
            <a:ext cx="481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Лицей -  базовая школа РАН</a:t>
            </a:r>
          </a:p>
        </p:txBody>
      </p:sp>
      <p:pic>
        <p:nvPicPr>
          <p:cNvPr id="10" name="Рисунок 9" descr="эмблема Лицей 2020.jpg"/>
          <p:cNvPicPr>
            <a:picLocks noChangeAspect="1"/>
          </p:cNvPicPr>
          <p:nvPr/>
        </p:nvPicPr>
        <p:blipFill>
          <a:blip r:embed="rId8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8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8" descr="Z:\Для Юли фотографии\робототехника 2013\5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1" t="1569" r="1311" b="3441"/>
          <a:stretch/>
        </p:blipFill>
        <p:spPr bwMode="auto">
          <a:xfrm>
            <a:off x="646948" y="3429415"/>
            <a:ext cx="2273876" cy="1413802"/>
          </a:xfrm>
          <a:prstGeom prst="snip2DiagRect">
            <a:avLst>
              <a:gd name="adj1" fmla="val 15659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1847273" y="67928"/>
            <a:ext cx="6862618" cy="1173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Важное направление – развитие личности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657600" y="963997"/>
            <a:ext cx="4856185" cy="8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ru-RU" b="1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  <a:cs typeface="Arial" pitchFamily="34" charset="0"/>
              </a:rPr>
              <a:t>Творческая жизнь лицеистов наполнена яркими, неповторимыми событиями и впечатлениями! </a:t>
            </a:r>
            <a:endParaRPr lang="ru-RU" b="1" dirty="0">
              <a:solidFill>
                <a:srgbClr val="173D5D"/>
              </a:solidFill>
              <a:latin typeface="Roboto Condensed" pitchFamily="2" charset="0"/>
              <a:ea typeface="Roboto Condensed" pitchFamily="2" charset="0"/>
            </a:endParaRPr>
          </a:p>
          <a:p>
            <a:pPr algn="ctr"/>
            <a:endParaRPr lang="ru-RU" dirty="0">
              <a:solidFill>
                <a:srgbClr val="1F548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dirty="0">
                <a:solidFill>
                  <a:srgbClr val="1F5480"/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7180" y="6074596"/>
            <a:ext cx="8706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На базе лицея работают 44 объединения дополнительного образования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646948" y="4984488"/>
            <a:ext cx="3953920" cy="88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lang="ru-RU" sz="16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  <a:cs typeface="Arial" pitchFamily="34" charset="0"/>
              </a:rPr>
              <a:t>Пройдут годы, но приятного волнения от игры на сцене и участия в конкурсах и фестивалях лицеисты не забудут никогда!</a:t>
            </a:r>
          </a:p>
          <a:p>
            <a:r>
              <a:rPr lang="ru-RU" dirty="0">
                <a:solidFill>
                  <a:srgbClr val="1F5480"/>
                </a:solidFill>
                <a:latin typeface="Century Gothic" panose="020B0502020202020204" pitchFamily="34" charset="0"/>
              </a:rPr>
              <a:t> </a:t>
            </a:r>
          </a:p>
          <a:p>
            <a:r>
              <a:rPr lang="ru-RU" dirty="0">
                <a:solidFill>
                  <a:srgbClr val="1F5480"/>
                </a:solidFill>
                <a:latin typeface="Century Gothic" panose="020B0502020202020204" pitchFamily="34" charset="0"/>
              </a:rPr>
              <a:t> </a:t>
            </a:r>
          </a:p>
          <a:p>
            <a:pPr algn="ctr"/>
            <a:endParaRPr lang="ru-RU" dirty="0">
              <a:solidFill>
                <a:srgbClr val="1F548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dirty="0">
                <a:solidFill>
                  <a:srgbClr val="1F5480"/>
                </a:solidFill>
                <a:latin typeface="Century Gothic" panose="020B0502020202020204" pitchFamily="34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48" y="1574899"/>
            <a:ext cx="2374947" cy="1582187"/>
          </a:xfrm>
          <a:prstGeom prst="snip2DiagRect">
            <a:avLst>
              <a:gd name="adj1" fmla="val 0"/>
              <a:gd name="adj2" fmla="val 1642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509" y="1840245"/>
            <a:ext cx="2383743" cy="2878897"/>
          </a:xfrm>
          <a:prstGeom prst="rect">
            <a:avLst/>
          </a:prstGeom>
        </p:spPr>
      </p:pic>
      <p:sp>
        <p:nvSpPr>
          <p:cNvPr id="33" name="Пятиугольник 32"/>
          <p:cNvSpPr/>
          <p:nvPr/>
        </p:nvSpPr>
        <p:spPr>
          <a:xfrm flipH="1">
            <a:off x="4600863" y="1752600"/>
            <a:ext cx="3933533" cy="435629"/>
          </a:xfrm>
          <a:prstGeom prst="homePlate">
            <a:avLst>
              <a:gd name="adj" fmla="val 65404"/>
            </a:avLst>
          </a:prstGeom>
          <a:gradFill>
            <a:gsLst>
              <a:gs pos="0">
                <a:srgbClr val="CBF1F5"/>
              </a:gs>
              <a:gs pos="37000">
                <a:srgbClr val="FFFFFF"/>
              </a:gs>
              <a:gs pos="69000">
                <a:srgbClr val="DDEBF7"/>
              </a:gs>
              <a:gs pos="100000">
                <a:srgbClr val="FFFFF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спортивно-оздоровительное</a:t>
            </a:r>
          </a:p>
        </p:txBody>
      </p:sp>
      <p:sp>
        <p:nvSpPr>
          <p:cNvPr id="36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1" name="Пятиугольник 40"/>
          <p:cNvSpPr/>
          <p:nvPr/>
        </p:nvSpPr>
        <p:spPr>
          <a:xfrm flipH="1">
            <a:off x="4988794" y="2256257"/>
            <a:ext cx="3556492" cy="406466"/>
          </a:xfrm>
          <a:prstGeom prst="homePlate">
            <a:avLst>
              <a:gd name="adj" fmla="val 65404"/>
            </a:avLst>
          </a:prstGeom>
          <a:gradFill>
            <a:gsLst>
              <a:gs pos="0">
                <a:srgbClr val="CBF1F5"/>
              </a:gs>
              <a:gs pos="37000">
                <a:srgbClr val="FFFFFF"/>
              </a:gs>
              <a:gs pos="69000">
                <a:srgbClr val="DDEBF7"/>
              </a:gs>
              <a:gs pos="100000">
                <a:srgbClr val="FFFFF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духовно-нравственное</a:t>
            </a:r>
          </a:p>
        </p:txBody>
      </p:sp>
      <p:sp>
        <p:nvSpPr>
          <p:cNvPr id="42" name="Пятиугольник 41"/>
          <p:cNvSpPr/>
          <p:nvPr/>
        </p:nvSpPr>
        <p:spPr>
          <a:xfrm flipH="1">
            <a:off x="5206820" y="2748945"/>
            <a:ext cx="3349349" cy="407912"/>
          </a:xfrm>
          <a:prstGeom prst="homePlate">
            <a:avLst>
              <a:gd name="adj" fmla="val 65404"/>
            </a:avLst>
          </a:prstGeom>
          <a:gradFill>
            <a:gsLst>
              <a:gs pos="0">
                <a:srgbClr val="CBF1F5"/>
              </a:gs>
              <a:gs pos="37000">
                <a:srgbClr val="FFFFFF"/>
              </a:gs>
              <a:gs pos="69000">
                <a:srgbClr val="DDEBF7"/>
              </a:gs>
              <a:gs pos="100000">
                <a:srgbClr val="FFFFF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социальное</a:t>
            </a:r>
          </a:p>
        </p:txBody>
      </p:sp>
      <p:sp>
        <p:nvSpPr>
          <p:cNvPr id="43" name="Пятиугольник 42"/>
          <p:cNvSpPr/>
          <p:nvPr/>
        </p:nvSpPr>
        <p:spPr>
          <a:xfrm flipH="1">
            <a:off x="5167378" y="3225603"/>
            <a:ext cx="3377908" cy="410225"/>
          </a:xfrm>
          <a:prstGeom prst="homePlate">
            <a:avLst>
              <a:gd name="adj" fmla="val 65404"/>
            </a:avLst>
          </a:prstGeom>
          <a:gradFill>
            <a:gsLst>
              <a:gs pos="0">
                <a:srgbClr val="CBF1F5"/>
              </a:gs>
              <a:gs pos="37000">
                <a:srgbClr val="FFFFFF"/>
              </a:gs>
              <a:gs pos="69000">
                <a:srgbClr val="DDEBF7"/>
              </a:gs>
              <a:gs pos="100000">
                <a:srgbClr val="FFFFF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общеинтеллектуальное</a:t>
            </a:r>
            <a:endParaRPr lang="ru-RU" dirty="0">
              <a:solidFill>
                <a:srgbClr val="173D5D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4" name="Пятиугольник 43"/>
          <p:cNvSpPr/>
          <p:nvPr/>
        </p:nvSpPr>
        <p:spPr>
          <a:xfrm flipH="1">
            <a:off x="5105399" y="3722273"/>
            <a:ext cx="3450771" cy="406522"/>
          </a:xfrm>
          <a:prstGeom prst="homePlate">
            <a:avLst>
              <a:gd name="adj" fmla="val 65404"/>
            </a:avLst>
          </a:prstGeom>
          <a:gradFill>
            <a:gsLst>
              <a:gs pos="0">
                <a:srgbClr val="CBF1F5"/>
              </a:gs>
              <a:gs pos="37000">
                <a:srgbClr val="FFFFFF"/>
              </a:gs>
              <a:gs pos="69000">
                <a:srgbClr val="DDEBF7"/>
              </a:gs>
              <a:gs pos="100000">
                <a:srgbClr val="FFFFFF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общекультурное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0" b="8500"/>
          <a:stretch/>
        </p:blipFill>
        <p:spPr>
          <a:xfrm>
            <a:off x="4600868" y="4294789"/>
            <a:ext cx="4269611" cy="1733391"/>
          </a:xfrm>
          <a:prstGeom prst="snip2DiagRect">
            <a:avLst>
              <a:gd name="adj1" fmla="val 1429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эмблема Лицей 2020.jpg"/>
          <p:cNvPicPr>
            <a:picLocks noChangeAspect="1"/>
          </p:cNvPicPr>
          <p:nvPr/>
        </p:nvPicPr>
        <p:blipFill>
          <a:blip r:embed="rId7"/>
          <a:srcRect b="16496"/>
          <a:stretch>
            <a:fillRect/>
          </a:stretch>
        </p:blipFill>
        <p:spPr>
          <a:xfrm>
            <a:off x="402771" y="272140"/>
            <a:ext cx="1143000" cy="9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273" y="67928"/>
            <a:ext cx="6862618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Главное направление - развитие</a:t>
            </a:r>
          </a:p>
        </p:txBody>
      </p:sp>
      <p:sp>
        <p:nvSpPr>
          <p:cNvPr id="4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720" y="1579340"/>
            <a:ext cx="81520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Программа «Одаренные дети»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Программа развития инженерно-технических способностей обучающихся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Программа экологического образования и воспитания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Программа гражданско-правового воспитания и образования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Программа духовно-нравственного развития и воспитания обучающихся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Программа по антикоррупционному воспитанию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Программа противодействия идеологии терроризма и экстремизма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Программа </a:t>
            </a:r>
            <a:r>
              <a:rPr lang="ru-RU" sz="2000" dirty="0" err="1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профориентационной</a:t>
            </a: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 деятельности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Программа психолого-педагогического сопровождения образовательного процесса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Программа развития кадрового потенциала «Педагогический олимп»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Программа развития информационно-библиотечного центра</a:t>
            </a:r>
          </a:p>
        </p:txBody>
      </p:sp>
      <p:pic>
        <p:nvPicPr>
          <p:cNvPr id="7" name="Рисунок 6" descr="эмблема Лицей 2020.jpg"/>
          <p:cNvPicPr>
            <a:picLocks noChangeAspect="1"/>
          </p:cNvPicPr>
          <p:nvPr/>
        </p:nvPicPr>
        <p:blipFill>
          <a:blip r:embed="rId2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915" y="299812"/>
            <a:ext cx="6436178" cy="103913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60000"/>
                </a:solidFill>
                <a:latin typeface="Roboto Condensed" pitchFamily="2" charset="0"/>
                <a:ea typeface="Roboto Condensed" pitchFamily="2" charset="0"/>
              </a:rPr>
              <a:t>Результат образовательной деятельности Лицея:</a:t>
            </a:r>
            <a:endParaRPr lang="ru-RU" sz="2800" b="1" dirty="0">
              <a:solidFill>
                <a:srgbClr val="96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Нижний колонтитул 29"/>
          <p:cNvSpPr txBox="1">
            <a:spLocks/>
          </p:cNvSpPr>
          <p:nvPr/>
        </p:nvSpPr>
        <p:spPr>
          <a:xfrm>
            <a:off x="5606474" y="6419475"/>
            <a:ext cx="3537526" cy="438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МАОУ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«ЛИЦЕЙ № 17» - </a:t>
            </a:r>
            <a:r>
              <a:rPr lang="ru-RU" sz="1600" dirty="0" smtClean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2020 </a:t>
            </a:r>
            <a:r>
              <a:rPr lang="ru-RU" sz="1600" dirty="0">
                <a:solidFill>
                  <a:srgbClr val="1F5480"/>
                </a:solidFill>
                <a:latin typeface="Roboto Condensed" pitchFamily="2" charset="0"/>
                <a:ea typeface="Roboto Condensed" pitchFamily="2" charset="0"/>
              </a:rPr>
              <a:t>год</a:t>
            </a:r>
            <a:endParaRPr lang="en-US" sz="1600" dirty="0">
              <a:solidFill>
                <a:srgbClr val="1F548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4914" y="1578429"/>
            <a:ext cx="78050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Создание среды, способствующей развитию интеллектуального, творческого и учебно-познавательного потенциала школьников. 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Высокие результаты участия обучающихся лицея в различных интеллектуальных состязаниях, олимпиадах, конференциях и т.п. 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13 лицеистам присуждена премия для поддержки талантливой молодежи в рамках национального проекта «Образование»</a:t>
            </a:r>
          </a:p>
          <a:p>
            <a:pPr marL="266700" indent="-2667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173D5D"/>
                </a:solidFill>
                <a:latin typeface="Roboto Condensed" pitchFamily="2" charset="0"/>
                <a:ea typeface="Roboto Condensed" pitchFamily="2" charset="0"/>
              </a:rPr>
              <a:t>19 лицеистов по результатам ЕГЭ показали наивысший результат - 100 баллов - по математике, физике, русскому языку, химии и информатике.</a:t>
            </a:r>
            <a:endParaRPr lang="ru-RU" sz="2400" dirty="0">
              <a:solidFill>
                <a:srgbClr val="173D5D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5" name="Рисунок 4" descr="эмблема Лицей 2020.jpg"/>
          <p:cNvPicPr>
            <a:picLocks noChangeAspect="1"/>
          </p:cNvPicPr>
          <p:nvPr/>
        </p:nvPicPr>
        <p:blipFill>
          <a:blip r:embed="rId2"/>
          <a:srcRect b="16496"/>
          <a:stretch>
            <a:fillRect/>
          </a:stretch>
        </p:blipFill>
        <p:spPr>
          <a:xfrm>
            <a:off x="283029" y="261254"/>
            <a:ext cx="1143000" cy="932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</TotalTime>
  <Words>1385</Words>
  <Application>Microsoft Office PowerPoint</Application>
  <PresentationFormat>Экран (4:3)</PresentationFormat>
  <Paragraphs>347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Office Theme</vt:lpstr>
      <vt:lpstr>Диаграмма Microsoft Excel</vt:lpstr>
      <vt:lpstr>МУНИЦИПАЛЬНОЕ АВТОНОМНОЕ  ОБЩЕОБРАЗОВАТЕЛЬНОЕ УЧРЕЖДЕНИЕ  «ЛИЦЕЙ № 17»</vt:lpstr>
      <vt:lpstr>Образовательное  пространство лицея</vt:lpstr>
      <vt:lpstr>Образовательное  пространство лицея</vt:lpstr>
      <vt:lpstr>Презентация PowerPoint</vt:lpstr>
      <vt:lpstr>Ключ успеха – в инновациях</vt:lpstr>
      <vt:lpstr>Наука – важная сфера  деятельности лицея</vt:lpstr>
      <vt:lpstr>Презентация PowerPoint</vt:lpstr>
      <vt:lpstr>Главное направление - развитие</vt:lpstr>
      <vt:lpstr>Результат образовательной деятельности Лицея:</vt:lpstr>
      <vt:lpstr>Выбор ЕГЭ 2019 года </vt:lpstr>
      <vt:lpstr>Результаты ЕГЭ 2019 года </vt:lpstr>
      <vt:lpstr>Результаты ЕГЭ 2019 года </vt:lpstr>
      <vt:lpstr>Поступление выпускников 2019 года</vt:lpstr>
      <vt:lpstr>Поступление выпускников 2019 года 11А (углубленное изучение математики)</vt:lpstr>
      <vt:lpstr>Поступление выпускников 2019 года 11Б (углубленное изучение физики)</vt:lpstr>
      <vt:lpstr>Поступление выпускников 2019 года 11В (информационно-технологический  и социально-экономический профиль)</vt:lpstr>
      <vt:lpstr>Поступление выпускников 2019 года 11Г (химико-биологический профиль)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Традиции Лицея</vt:lpstr>
      <vt:lpstr>Педагогический коллектив </vt:lpstr>
      <vt:lpstr>Среди педагогов лицея   3   Заслуженных учителя РФ,  2   педагога награждены знаком «Отличник       народного просвещения»,  5   педагогов имеют звание «Почетный работник      общего образования РФ»,  9   лауреатов фонда «Династия» в номинации      «Наставник будущих ученых»,  19 победителей конкурса лучших учителей        Российской Федерации в рамках национального        проекта «Образование».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teachers</cp:lastModifiedBy>
  <cp:revision>101</cp:revision>
  <dcterms:created xsi:type="dcterms:W3CDTF">2018-09-04T12:10:47Z</dcterms:created>
  <dcterms:modified xsi:type="dcterms:W3CDTF">2021-04-23T06:54:06Z</dcterms:modified>
</cp:coreProperties>
</file>