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89" r:id="rId4"/>
    <p:sldId id="288" r:id="rId5"/>
    <p:sldId id="286" r:id="rId6"/>
    <p:sldId id="269" r:id="rId7"/>
    <p:sldId id="260" r:id="rId8"/>
    <p:sldId id="263" r:id="rId9"/>
    <p:sldId id="264" r:id="rId10"/>
    <p:sldId id="267" r:id="rId11"/>
    <p:sldId id="25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CC66"/>
    <a:srgbClr val="FFFFFF"/>
    <a:srgbClr val="009900"/>
    <a:srgbClr val="8E9D03"/>
    <a:srgbClr val="FF3300"/>
    <a:srgbClr val="2599A9"/>
    <a:srgbClr val="BEB764"/>
    <a:srgbClr val="BEB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9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79FF7-A068-419B-9D72-5902A686FB23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46C85-D6F2-4A48-B082-39A5235E07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263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46C85-D6F2-4A48-B082-39A5235E071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085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F31A-92AF-4AF8-9A90-5B573502D79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E2FF-3CAD-4CA5-8454-68064A9FC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F31A-92AF-4AF8-9A90-5B573502D79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E2FF-3CAD-4CA5-8454-68064A9FC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F31A-92AF-4AF8-9A90-5B573502D79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E2FF-3CAD-4CA5-8454-68064A9FC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F31A-92AF-4AF8-9A90-5B573502D79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E2FF-3CAD-4CA5-8454-68064A9FC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F31A-92AF-4AF8-9A90-5B573502D79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E2FF-3CAD-4CA5-8454-68064A9FC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F31A-92AF-4AF8-9A90-5B573502D79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E2FF-3CAD-4CA5-8454-68064A9FC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F31A-92AF-4AF8-9A90-5B573502D79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E2FF-3CAD-4CA5-8454-68064A9FC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F31A-92AF-4AF8-9A90-5B573502D79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E2FF-3CAD-4CA5-8454-68064A9FC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F31A-92AF-4AF8-9A90-5B573502D79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E2FF-3CAD-4CA5-8454-68064A9FC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F31A-92AF-4AF8-9A90-5B573502D79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E2FF-3CAD-4CA5-8454-68064A9FC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0F31A-92AF-4AF8-9A90-5B573502D79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E2FF-3CAD-4CA5-8454-68064A9FC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0F31A-92AF-4AF8-9A90-5B573502D796}" type="datetimeFigureOut">
              <a:rPr lang="ru-RU" smtClean="0"/>
              <a:pPr/>
              <a:t>01.10.2025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E2FF-3CAD-4CA5-8454-68064A9FCB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jpe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55776" y="3807799"/>
            <a:ext cx="6524546" cy="29238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ФГБУ «Заповедный Крым»</a:t>
            </a:r>
          </a:p>
          <a:p>
            <a:pPr algn="ctr"/>
            <a:r>
              <a:rPr lang="ru-RU" sz="36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Добровольцы</a:t>
            </a:r>
          </a:p>
          <a:p>
            <a:pPr algn="ctr"/>
            <a:r>
              <a:rPr lang="ru-RU" sz="36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«Заповедного Крыма»:</a:t>
            </a:r>
          </a:p>
          <a:p>
            <a:pPr algn="ctr"/>
            <a:r>
              <a:rPr lang="ru-RU" sz="48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Кто они?</a:t>
            </a:r>
            <a:endParaRPr lang="ru-RU" sz="4000" b="1" dirty="0" smtClean="0">
              <a:ln w="9525">
                <a:solidFill>
                  <a:schemeClr val="tx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2" descr="D:\Work\Za_prirodu\крым\итог брендбук\ОТПРАВИТЬ\Новая папка\евробукл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3503157"/>
          </a:xfrm>
          <a:prstGeom prst="rect">
            <a:avLst/>
          </a:prstGeom>
          <a:noFill/>
        </p:spPr>
      </p:pic>
      <p:pic>
        <p:nvPicPr>
          <p:cNvPr id="3" name="Picture 3" descr="D:\Work\Za_prirodu\крым\итог брендбук\ОТПРАВИТЬ\Новая папка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86190"/>
            <a:ext cx="1881187" cy="238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360" y="5513657"/>
            <a:ext cx="777879" cy="102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4" name="Прямоугольник 3"/>
          <p:cNvSpPr>
            <a:spLocks noChangeArrowheads="1"/>
          </p:cNvSpPr>
          <p:nvPr/>
        </p:nvSpPr>
        <p:spPr bwMode="auto">
          <a:xfrm>
            <a:off x="357158" y="214290"/>
            <a:ext cx="84296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ГОСУДАРСТВЕННЫЕ ПРИРОДНЫЕ ЗАКАЗНИКИ</a:t>
            </a:r>
            <a:endParaRPr lang="ru-RU" sz="2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76" name="Picture 2" descr="D:\Work\Za_prirodu\крым\итог брендбук\ОТПРАВИТЬ\Новая папка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72138"/>
            <a:ext cx="914400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6"/>
          <p:cNvSpPr>
            <a:spLocks noChangeArrowheads="1"/>
          </p:cNvSpPr>
          <p:nvPr/>
        </p:nvSpPr>
        <p:spPr bwMode="auto">
          <a:xfrm>
            <a:off x="948990" y="599665"/>
            <a:ext cx="781524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Кто нам особенно нужен:</a:t>
            </a:r>
          </a:p>
          <a:p>
            <a:pPr algn="ctr"/>
            <a:endParaRPr lang="ru-RU" sz="2000" b="1" u="sng" dirty="0" smtClean="0">
              <a:ln w="10160">
                <a:solidFill>
                  <a:schemeClr val="accent5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Дизайнеры, графические </a:t>
            </a:r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дизайнеры, </a:t>
            </a:r>
            <a:r>
              <a:rPr lang="ru-RU" sz="24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видеографы, </a:t>
            </a:r>
            <a:r>
              <a:rPr lang="en-US" sz="24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IT-</a:t>
            </a:r>
            <a:r>
              <a:rPr lang="ru-RU" sz="24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специалисты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Краеведы, биологи, географы</a:t>
            </a:r>
            <a:r>
              <a:rPr lang="ru-RU" sz="2400" b="1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зоологи, </a:t>
            </a:r>
            <a:r>
              <a:rPr lang="ru-RU" sz="24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филологи, переводчики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Креативные мастера и мастерицы прикладного искусства(мягкая игрушка, валяние и др.) для воплощения идей по сувенирной продукции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Мультипликаторы, режиссёры, операторы видеороликов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АУ, добровольцы!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4626" r="1524" b="20319"/>
          <a:stretch/>
        </p:blipFill>
        <p:spPr>
          <a:xfrm>
            <a:off x="3325009" y="4550612"/>
            <a:ext cx="2794290" cy="19925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929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Work\Za_prirodu\крым\итог брендбук\ОТПРАВИТЬ\Новая папка\евробуклет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2054225" cy="155098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50033" y="344181"/>
            <a:ext cx="288032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8000" b="1" i="1" spc="600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8000" b="1" i="1" spc="60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аш</a:t>
            </a:r>
            <a:r>
              <a:rPr lang="ru-RU" sz="4400" i="1" spc="60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400" i="1" spc="600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667620"/>
            <a:ext cx="6341045" cy="4755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721" y="520638"/>
            <a:ext cx="8874279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2599A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ФГБУ «Заповедный Крым» основан 30 ноября 2019 г. Работа с добровольцами стартовала в мае 2020 г</a:t>
            </a:r>
            <a:r>
              <a:rPr lang="ru-RU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2599A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ru-RU" sz="2000" b="1" i="1" u="sng" dirty="0" smtClean="0">
              <a:ln w="9525">
                <a:solidFill>
                  <a:schemeClr val="tx1"/>
                </a:solidFill>
                <a:prstDash val="solid"/>
              </a:ln>
              <a:solidFill>
                <a:srgbClr val="2599A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ru-RU" sz="1600" b="1" i="1" dirty="0" smtClean="0">
              <a:ln/>
              <a:solidFill>
                <a:schemeClr val="accent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5786" y="1500174"/>
            <a:ext cx="184731" cy="3331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endParaRPr lang="ru-RU" sz="2000" dirty="0"/>
          </a:p>
        </p:txBody>
      </p:sp>
      <p:pic>
        <p:nvPicPr>
          <p:cNvPr id="2" name="Picture 2" descr="D:\Work\Za_prirodu\крым\итог брендбук\ОТПРАВИТЬ\Новая папк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672036"/>
            <a:ext cx="9144001" cy="13288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432" y="-34678"/>
            <a:ext cx="914400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Волонтёры  Заповедного Крыма</a:t>
            </a:r>
            <a:endParaRPr lang="ru-RU" sz="3200" b="1" i="1" dirty="0">
              <a:ln>
                <a:solidFill>
                  <a:schemeClr val="tx1"/>
                </a:solidFill>
              </a:ln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506793" y="1171096"/>
            <a:ext cx="8400134" cy="1296144"/>
          </a:xfrm>
        </p:spPr>
        <p:txBody>
          <a:bodyPr>
            <a:noAutofit/>
          </a:bodyPr>
          <a:lstStyle/>
          <a:p>
            <a:pPr algn="ctr"/>
            <a:r>
              <a:rPr lang="ru-RU" sz="2400" cap="none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2599A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Основы  волонтерской помощи были заложены ещё </a:t>
            </a:r>
            <a:br>
              <a:rPr lang="ru-RU" sz="2400" cap="none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2599A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2400" cap="none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2599A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во времена  Ялтинского горно-лесного заповедника</a:t>
            </a:r>
            <a:endParaRPr lang="ru-RU" sz="2400" cap="none" dirty="0">
              <a:ln w="9525">
                <a:solidFill>
                  <a:schemeClr val="tx1"/>
                </a:solidFill>
                <a:prstDash val="solid"/>
              </a:ln>
              <a:solidFill>
                <a:srgbClr val="2599A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995646"/>
            <a:ext cx="7107968" cy="40782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51" y="16930"/>
            <a:ext cx="9181372" cy="6889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05838"/>
            <a:ext cx="4572124" cy="30480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212976"/>
            <a:ext cx="3140968" cy="3140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836712"/>
            <a:ext cx="2132856" cy="2132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991666"/>
            <a:ext cx="3543417" cy="236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7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47" y="0"/>
            <a:ext cx="9181372" cy="6889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2448272" cy="32609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27784" y="1628800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E9D03"/>
                </a:solidFill>
              </a:rPr>
              <a:t>«Друзья заповедного </a:t>
            </a:r>
            <a:r>
              <a:rPr lang="ru-RU" b="1" dirty="0">
                <a:solidFill>
                  <a:srgbClr val="8E9D03"/>
                </a:solidFill>
              </a:rPr>
              <a:t>К</a:t>
            </a:r>
            <a:r>
              <a:rPr lang="ru-RU" b="1" dirty="0" smtClean="0">
                <a:solidFill>
                  <a:srgbClr val="8E9D03"/>
                </a:solidFill>
              </a:rPr>
              <a:t>рыма» помогают сотрудникам лесохозяйственного отдела </a:t>
            </a:r>
            <a:r>
              <a:rPr lang="ru-RU" b="1" dirty="0">
                <a:solidFill>
                  <a:srgbClr val="8E9D03"/>
                </a:solidFill>
              </a:rPr>
              <a:t>в </a:t>
            </a:r>
            <a:r>
              <a:rPr lang="ru-RU" b="1" dirty="0" smtClean="0">
                <a:solidFill>
                  <a:srgbClr val="8E9D03"/>
                </a:solidFill>
              </a:rPr>
              <a:t> </a:t>
            </a:r>
            <a:r>
              <a:rPr lang="ru-RU" b="1" dirty="0">
                <a:solidFill>
                  <a:srgbClr val="8E9D03"/>
                </a:solidFill>
              </a:rPr>
              <a:t>уборке </a:t>
            </a:r>
            <a:r>
              <a:rPr lang="ru-RU" b="1" dirty="0" err="1">
                <a:solidFill>
                  <a:srgbClr val="8E9D03"/>
                </a:solidFill>
              </a:rPr>
              <a:t>валежной</a:t>
            </a:r>
            <a:r>
              <a:rPr lang="ru-RU" b="1" dirty="0">
                <a:solidFill>
                  <a:srgbClr val="8E9D03"/>
                </a:solidFill>
              </a:rPr>
              <a:t> и сухостойной древесины ( сухих, горючих материалов</a:t>
            </a:r>
            <a:r>
              <a:rPr lang="ru-RU" b="1" dirty="0" smtClean="0">
                <a:solidFill>
                  <a:srgbClr val="8E9D03"/>
                </a:solidFill>
              </a:rPr>
              <a:t>) </a:t>
            </a:r>
          </a:p>
          <a:p>
            <a:pPr algn="ctr"/>
            <a:r>
              <a:rPr lang="ru-RU" b="1" dirty="0" smtClean="0">
                <a:solidFill>
                  <a:srgbClr val="8E9D03"/>
                </a:solidFill>
              </a:rPr>
              <a:t>2025 г.</a:t>
            </a:r>
            <a:endParaRPr lang="ru-RU" b="1" dirty="0">
              <a:solidFill>
                <a:srgbClr val="8E9D0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924944"/>
            <a:ext cx="1872208" cy="24962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059" y="2924944"/>
            <a:ext cx="2787774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9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0"/>
            <a:ext cx="9180512" cy="688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" y="5494934"/>
            <a:ext cx="9144793" cy="13290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97" y="702827"/>
            <a:ext cx="2332175" cy="31113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21052" b="11097"/>
          <a:stretch/>
        </p:blipFill>
        <p:spPr>
          <a:xfrm>
            <a:off x="6228184" y="3021829"/>
            <a:ext cx="1866349" cy="32216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381" y="767126"/>
            <a:ext cx="1892744" cy="25250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0244" y="702827"/>
            <a:ext cx="3773395" cy="28284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14225" t="13278" b="6165"/>
          <a:stretch/>
        </p:blipFill>
        <p:spPr>
          <a:xfrm>
            <a:off x="2986009" y="2727580"/>
            <a:ext cx="2660876" cy="3331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-180528" y="4149080"/>
            <a:ext cx="33298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Растим новое поколение волонтёров….</a:t>
            </a:r>
            <a:endParaRPr lang="ru-RU" sz="2400" b="1" cap="none" spc="0" dirty="0">
              <a:ln w="0"/>
              <a:solidFill>
                <a:srgbClr val="FF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290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785786" y="1500174"/>
            <a:ext cx="184731" cy="3331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endParaRPr lang="ru-RU" sz="2000" dirty="0"/>
          </a:p>
        </p:txBody>
      </p:sp>
      <p:pic>
        <p:nvPicPr>
          <p:cNvPr id="2" name="Picture 2" descr="D:\Work\Za_prirodu\крым\итог брендбук\ОТПРАВИТЬ\Новая папка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672036"/>
            <a:ext cx="9144001" cy="13288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432" y="-34678"/>
            <a:ext cx="914400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Волонтёры: начало</a:t>
            </a:r>
            <a:endParaRPr lang="ru-RU" sz="3200" b="1" i="1" dirty="0">
              <a:ln>
                <a:solidFill>
                  <a:schemeClr val="tx1"/>
                </a:solidFill>
              </a:ln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1026528" y="674202"/>
            <a:ext cx="8136904" cy="542461"/>
          </a:xfrm>
        </p:spPr>
        <p:txBody>
          <a:bodyPr>
            <a:noAutofit/>
          </a:bodyPr>
          <a:lstStyle/>
          <a:p>
            <a:pPr algn="ctr"/>
            <a:r>
              <a:rPr lang="ru-RU" sz="2800" cap="none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2599A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Формирование базы волонтеров</a:t>
            </a:r>
            <a:endParaRPr lang="ru-RU" sz="2800" cap="none" dirty="0">
              <a:ln w="9525">
                <a:solidFill>
                  <a:schemeClr val="tx1"/>
                </a:solidFill>
                <a:prstDash val="solid"/>
              </a:ln>
              <a:solidFill>
                <a:srgbClr val="2599A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980" y="1402237"/>
            <a:ext cx="3534086" cy="4979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684749"/>
              </p:ext>
            </p:extLst>
          </p:nvPr>
        </p:nvGraphicFramePr>
        <p:xfrm>
          <a:off x="122485" y="1833342"/>
          <a:ext cx="4850010" cy="3427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Acrobat Document" r:id="rId5" imgW="8019999" imgH="5667233" progId="AcroExch.Document.11">
                  <p:embed/>
                </p:oleObj>
              </mc:Choice>
              <mc:Fallback>
                <p:oleObj name="Acrobat Document" r:id="rId5" imgW="8019999" imgH="566723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2485" y="1833342"/>
                        <a:ext cx="4850010" cy="3427264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35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785786" y="1500174"/>
            <a:ext cx="184731" cy="3331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</a:pPr>
            <a:endParaRPr lang="ru-RU" sz="2000" dirty="0"/>
          </a:p>
        </p:txBody>
      </p:sp>
      <p:pic>
        <p:nvPicPr>
          <p:cNvPr id="2" name="Picture 2" descr="D:\Work\Za_prirodu\крым\итог брендбук\ОТПРАВИТЬ\Новая папк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528430"/>
            <a:ext cx="9144001" cy="1328863"/>
          </a:xfrm>
          <a:prstGeom prst="rect">
            <a:avLst/>
          </a:prstGeom>
          <a:noFill/>
        </p:spPr>
      </p:pic>
      <p:sp>
        <p:nvSpPr>
          <p:cNvPr id="21" name="Заголовок 2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200" dirty="0">
              <a:ln>
                <a:solidFill>
                  <a:schemeClr val="tx1"/>
                </a:solidFill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68036322"/>
              </p:ext>
            </p:extLst>
          </p:nvPr>
        </p:nvGraphicFramePr>
        <p:xfrm>
          <a:off x="107504" y="635210"/>
          <a:ext cx="3816424" cy="205906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8212"/>
                <a:gridCol w="1908212"/>
              </a:tblGrid>
              <a:tr h="413145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Акции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 по уборке в 2020 году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74297" marR="74297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92675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акций</a:t>
                      </a:r>
                      <a:endParaRPr lang="ru-RU" dirty="0"/>
                    </a:p>
                  </a:txBody>
                  <a:tcPr marL="74297" marR="74297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 marL="74297" marR="74297"/>
                </a:tc>
              </a:tr>
              <a:tr h="512182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участников</a:t>
                      </a:r>
                      <a:endParaRPr lang="ru-RU" dirty="0"/>
                    </a:p>
                  </a:txBody>
                  <a:tcPr marL="74297" marR="74297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916</a:t>
                      </a:r>
                      <a:endParaRPr lang="ru-RU" dirty="0"/>
                    </a:p>
                  </a:txBody>
                  <a:tcPr marL="74297" marR="74297"/>
                </a:tc>
              </a:tr>
              <a:tr h="512182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мусора, м3</a:t>
                      </a:r>
                      <a:endParaRPr lang="ru-RU" dirty="0"/>
                    </a:p>
                  </a:txBody>
                  <a:tcPr marL="74297" marR="74297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111,66</a:t>
                      </a:r>
                      <a:endParaRPr lang="ru-RU" dirty="0"/>
                    </a:p>
                  </a:txBody>
                  <a:tcPr marL="74297" marR="74297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32" y="-53569"/>
            <a:ext cx="9171632" cy="688779"/>
          </a:xfrm>
          <a:prstGeom prst="rect">
            <a:avLst/>
          </a:prstGeom>
        </p:spPr>
      </p:pic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1802"/>
              </p:ext>
            </p:extLst>
          </p:nvPr>
        </p:nvGraphicFramePr>
        <p:xfrm>
          <a:off x="4211961" y="618013"/>
          <a:ext cx="3744416" cy="20449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48283"/>
                <a:gridCol w="1196133"/>
              </a:tblGrid>
              <a:tr h="623527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Акции по уборке в 2021 году (8 месяцев)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56301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акций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</a:tr>
              <a:tr h="519535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участников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563</a:t>
                      </a:r>
                      <a:endParaRPr lang="ru-RU" dirty="0"/>
                    </a:p>
                  </a:txBody>
                  <a:tcPr/>
                </a:tc>
              </a:tr>
              <a:tr h="519535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мусора, м3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111,2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572000" y="5445224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2599A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 не только……..</a:t>
            </a:r>
            <a:endParaRPr lang="ru-RU" sz="3200" b="1" dirty="0">
              <a:ln w="9525">
                <a:solidFill>
                  <a:schemeClr val="tx1"/>
                </a:solidFill>
                <a:prstDash val="solid"/>
              </a:ln>
              <a:solidFill>
                <a:srgbClr val="2599A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140380"/>
              </p:ext>
            </p:extLst>
          </p:nvPr>
        </p:nvGraphicFramePr>
        <p:xfrm>
          <a:off x="4211960" y="2852936"/>
          <a:ext cx="3816424" cy="205906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8212"/>
                <a:gridCol w="1908212"/>
              </a:tblGrid>
              <a:tr h="413145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Акции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 по уборке в 2023 году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74297" marR="74297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92675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акций</a:t>
                      </a:r>
                      <a:endParaRPr lang="ru-RU" dirty="0"/>
                    </a:p>
                  </a:txBody>
                  <a:tcPr marL="74297" marR="74297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 marL="74297" marR="74297"/>
                </a:tc>
              </a:tr>
              <a:tr h="512182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участников</a:t>
                      </a:r>
                      <a:endParaRPr lang="ru-RU" dirty="0"/>
                    </a:p>
                  </a:txBody>
                  <a:tcPr marL="74297" marR="74297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423</a:t>
                      </a:r>
                      <a:endParaRPr lang="ru-RU" dirty="0"/>
                    </a:p>
                  </a:txBody>
                  <a:tcPr marL="74297" marR="74297"/>
                </a:tc>
              </a:tr>
              <a:tr h="512182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мусора, м3</a:t>
                      </a:r>
                      <a:endParaRPr lang="ru-RU" dirty="0"/>
                    </a:p>
                  </a:txBody>
                  <a:tcPr marL="74297" marR="74297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115,2</a:t>
                      </a:r>
                      <a:endParaRPr lang="ru-RU" dirty="0"/>
                    </a:p>
                  </a:txBody>
                  <a:tcPr marL="74297" marR="74297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912823"/>
              </p:ext>
            </p:extLst>
          </p:nvPr>
        </p:nvGraphicFramePr>
        <p:xfrm>
          <a:off x="107504" y="2852936"/>
          <a:ext cx="3816424" cy="205906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8212"/>
                <a:gridCol w="1908212"/>
              </a:tblGrid>
              <a:tr h="413145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Акции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 по уборке в 2024 году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 marL="74297" marR="74297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92675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акций</a:t>
                      </a:r>
                      <a:endParaRPr lang="ru-RU" dirty="0"/>
                    </a:p>
                  </a:txBody>
                  <a:tcPr marL="74297" marR="74297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</a:t>
                      </a:r>
                      <a:endParaRPr lang="ru-RU" dirty="0"/>
                    </a:p>
                  </a:txBody>
                  <a:tcPr marL="74297" marR="74297"/>
                </a:tc>
              </a:tr>
              <a:tr h="512182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участников</a:t>
                      </a:r>
                      <a:endParaRPr lang="ru-RU" dirty="0"/>
                    </a:p>
                  </a:txBody>
                  <a:tcPr marL="74297" marR="74297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667</a:t>
                      </a:r>
                      <a:endParaRPr lang="ru-RU" dirty="0"/>
                    </a:p>
                  </a:txBody>
                  <a:tcPr marL="74297" marR="74297"/>
                </a:tc>
              </a:tr>
              <a:tr h="512182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мусора, м3</a:t>
                      </a:r>
                      <a:endParaRPr lang="ru-RU" dirty="0"/>
                    </a:p>
                  </a:txBody>
                  <a:tcPr marL="74297" marR="74297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166,3</a:t>
                      </a:r>
                      <a:endParaRPr lang="ru-RU" dirty="0"/>
                    </a:p>
                  </a:txBody>
                  <a:tcPr marL="74297" marR="7429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3"/>
          <p:cNvSpPr>
            <a:spLocks noChangeArrowheads="1"/>
          </p:cNvSpPr>
          <p:nvPr/>
        </p:nvSpPr>
        <p:spPr bwMode="auto">
          <a:xfrm>
            <a:off x="357158" y="214290"/>
            <a:ext cx="84296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ГОСУДАРСТВЕННЫЙ ПРИРОДНЫЙ ЗАПОВЕДНИК</a:t>
            </a:r>
            <a:endParaRPr lang="ru-RU" sz="2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76" name="Picture 2" descr="D:\Work\Za_prirodu\крым\итог брендбук\ОТПРАВИТЬ\Новая папка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529263"/>
            <a:ext cx="914400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16"/>
          <p:cNvSpPr>
            <a:spLocks noChangeArrowheads="1"/>
          </p:cNvSpPr>
          <p:nvPr/>
        </p:nvSpPr>
        <p:spPr bwMode="auto">
          <a:xfrm>
            <a:off x="1907704" y="801944"/>
            <a:ext cx="65623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Заголовок 17"/>
          <p:cNvSpPr>
            <a:spLocks noGrp="1"/>
          </p:cNvSpPr>
          <p:nvPr>
            <p:ph type="ctrTitle"/>
          </p:nvPr>
        </p:nvSpPr>
        <p:spPr>
          <a:xfrm>
            <a:off x="1153866" y="769345"/>
            <a:ext cx="6695628" cy="40976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«Золотой фонд»</a:t>
            </a:r>
            <a:endParaRPr lang="ru-RU" sz="36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782" y="3129027"/>
            <a:ext cx="2798266" cy="2099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275" y="-6341"/>
            <a:ext cx="9175275" cy="6889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49" y="1258739"/>
            <a:ext cx="1950833" cy="2968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61" y="1325211"/>
            <a:ext cx="3152948" cy="4868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469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2360" y="5513657"/>
            <a:ext cx="777879" cy="102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4" name="Прямоугольник 3"/>
          <p:cNvSpPr>
            <a:spLocks noChangeArrowheads="1"/>
          </p:cNvSpPr>
          <p:nvPr/>
        </p:nvSpPr>
        <p:spPr bwMode="auto">
          <a:xfrm>
            <a:off x="357158" y="214290"/>
            <a:ext cx="84296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ГОСУДАРСТВЕННЫЕ ПРИРОДНЫЕ ЗАКАЗНИКИ</a:t>
            </a:r>
            <a:endParaRPr lang="ru-RU" sz="2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076" name="Picture 2" descr="D:\Work\Za_prirodu\крым\итог брендбук\ОТПРАВИТЬ\Новая папка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16381"/>
            <a:ext cx="914400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4176" y="-11955"/>
            <a:ext cx="9082677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Друзья Заповедного Крыма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601" y="675955"/>
            <a:ext cx="3643683" cy="20516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00" y="4149080"/>
            <a:ext cx="4033246" cy="2270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5" y="4089421"/>
            <a:ext cx="3470835" cy="19542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7" y="804844"/>
            <a:ext cx="3783776" cy="2618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7784" y="1829826"/>
            <a:ext cx="4536504" cy="339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1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3424</TotalTime>
  <Words>227</Words>
  <Application>Microsoft Office PowerPoint</Application>
  <PresentationFormat>Экран (4:3)</PresentationFormat>
  <Paragraphs>57</Paragraphs>
  <Slides>11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Tahoma</vt:lpstr>
      <vt:lpstr>Times New Roman</vt:lpstr>
      <vt:lpstr>Тема Office</vt:lpstr>
      <vt:lpstr>Acrobat Document</vt:lpstr>
      <vt:lpstr>Презентация PowerPoint</vt:lpstr>
      <vt:lpstr>Основы  волонтерской помощи были заложены ещё  во времена  Ялтинского горно-лесного заповедника</vt:lpstr>
      <vt:lpstr>Презентация PowerPoint</vt:lpstr>
      <vt:lpstr>Презентация PowerPoint</vt:lpstr>
      <vt:lpstr>Презентация PowerPoint</vt:lpstr>
      <vt:lpstr>Формирование базы волонтеров</vt:lpstr>
      <vt:lpstr>                </vt:lpstr>
      <vt:lpstr>«Золотой фонд»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 Дырдин</dc:creator>
  <cp:lastModifiedBy>user</cp:lastModifiedBy>
  <cp:revision>171</cp:revision>
  <dcterms:created xsi:type="dcterms:W3CDTF">2020-06-19T08:29:17Z</dcterms:created>
  <dcterms:modified xsi:type="dcterms:W3CDTF">2025-10-01T10:16:49Z</dcterms:modified>
</cp:coreProperties>
</file>