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315" r:id="rId2"/>
    <p:sldId id="316" r:id="rId3"/>
    <p:sldId id="312" r:id="rId4"/>
    <p:sldId id="314" r:id="rId5"/>
    <p:sldId id="305" r:id="rId6"/>
    <p:sldId id="258" r:id="rId7"/>
    <p:sldId id="257" r:id="rId8"/>
    <p:sldId id="259" r:id="rId9"/>
    <p:sldId id="260" r:id="rId10"/>
  </p:sldIdLst>
  <p:sldSz cx="9144000" cy="5143500" type="screen16x9"/>
  <p:notesSz cx="9144000" cy="51435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1262"/>
    <a:srgbClr val="FFFFFF"/>
    <a:srgbClr val="BB17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Стиль из темы 2 - акцент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929F9F4-4A8F-4326-A1B4-22849713DDAB}" styleName="Темный стиль 1 — акцент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E171933-4619-4E11-9A3F-F7608DF75F80}" styleName="Средний стиль 1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880" autoAdjust="0"/>
    <p:restoredTop sz="93979" autoAdjust="0"/>
  </p:normalViewPr>
  <p:slideViewPr>
    <p:cSldViewPr>
      <p:cViewPr varScale="1">
        <p:scale>
          <a:sx n="102" d="100"/>
          <a:sy n="102" d="100"/>
        </p:scale>
        <p:origin x="954"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2571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5180013" y="0"/>
            <a:ext cx="3962400" cy="257175"/>
          </a:xfrm>
          <a:prstGeom prst="rect">
            <a:avLst/>
          </a:prstGeom>
        </p:spPr>
        <p:txBody>
          <a:bodyPr vert="horz" lIns="91440" tIns="45720" rIns="91440" bIns="45720" rtlCol="0"/>
          <a:lstStyle>
            <a:lvl1pPr algn="r">
              <a:defRPr sz="1200"/>
            </a:lvl1pPr>
          </a:lstStyle>
          <a:p>
            <a:fld id="{9FF0B8F7-2BAA-4E4D-AE7F-5968E538E3BA}" type="datetimeFigureOut">
              <a:rPr lang="ru-RU" smtClean="0"/>
              <a:t>26.05.2023</a:t>
            </a:fld>
            <a:endParaRPr lang="ru-RU"/>
          </a:p>
        </p:txBody>
      </p:sp>
      <p:sp>
        <p:nvSpPr>
          <p:cNvPr id="4" name="Образ слайда 3"/>
          <p:cNvSpPr>
            <a:spLocks noGrp="1" noRot="1" noChangeAspect="1"/>
          </p:cNvSpPr>
          <p:nvPr>
            <p:ph type="sldImg" idx="2"/>
          </p:nvPr>
        </p:nvSpPr>
        <p:spPr>
          <a:xfrm>
            <a:off x="3028950" y="642938"/>
            <a:ext cx="3086100" cy="17367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914400" y="2474913"/>
            <a:ext cx="7315200" cy="20256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4886325"/>
            <a:ext cx="3962400" cy="25717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5180013" y="4886325"/>
            <a:ext cx="3962400" cy="257175"/>
          </a:xfrm>
          <a:prstGeom prst="rect">
            <a:avLst/>
          </a:prstGeom>
        </p:spPr>
        <p:txBody>
          <a:bodyPr vert="horz" lIns="91440" tIns="45720" rIns="91440" bIns="45720" rtlCol="0" anchor="b"/>
          <a:lstStyle>
            <a:lvl1pPr algn="r">
              <a:defRPr sz="1200"/>
            </a:lvl1pPr>
          </a:lstStyle>
          <a:p>
            <a:fld id="{024D483B-5339-40F4-9415-84D59E64585D}" type="slidenum">
              <a:rPr lang="ru-RU" smtClean="0"/>
              <a:t>‹#›</a:t>
            </a:fld>
            <a:endParaRPr lang="ru-RU"/>
          </a:p>
        </p:txBody>
      </p:sp>
    </p:spTree>
    <p:extLst>
      <p:ext uri="{BB962C8B-B14F-4D97-AF65-F5344CB8AC3E}">
        <p14:creationId xmlns:p14="http://schemas.microsoft.com/office/powerpoint/2010/main" val="1687520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024D483B-5339-40F4-9415-84D59E64585D}" type="slidenum">
              <a:rPr lang="ru-RU" smtClean="0"/>
              <a:t>1</a:t>
            </a:fld>
            <a:endParaRPr lang="ru-RU"/>
          </a:p>
        </p:txBody>
      </p:sp>
    </p:spTree>
    <p:extLst>
      <p:ext uri="{BB962C8B-B14F-4D97-AF65-F5344CB8AC3E}">
        <p14:creationId xmlns:p14="http://schemas.microsoft.com/office/powerpoint/2010/main" val="3517666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5143500"/>
          </a:xfrm>
          <a:custGeom>
            <a:avLst/>
            <a:gdLst/>
            <a:ahLst/>
            <a:cxnLst/>
            <a:rect l="l" t="t" r="r" b="b"/>
            <a:pathLst>
              <a:path w="9144000" h="5143500">
                <a:moveTo>
                  <a:pt x="9144000" y="0"/>
                </a:moveTo>
                <a:lnTo>
                  <a:pt x="0" y="0"/>
                </a:lnTo>
                <a:lnTo>
                  <a:pt x="0" y="5143500"/>
                </a:lnTo>
                <a:lnTo>
                  <a:pt x="9144000" y="5143500"/>
                </a:lnTo>
                <a:lnTo>
                  <a:pt x="9144000" y="0"/>
                </a:lnTo>
                <a:close/>
              </a:path>
            </a:pathLst>
          </a:custGeom>
          <a:solidFill>
            <a:srgbClr val="2B1262"/>
          </a:solidFill>
        </p:spPr>
        <p:txBody>
          <a:bodyPr wrap="square" lIns="0" tIns="0" rIns="0" bIns="0" rtlCol="0"/>
          <a:lstStyle/>
          <a:p>
            <a:endParaRPr/>
          </a:p>
        </p:txBody>
      </p:sp>
      <p:sp>
        <p:nvSpPr>
          <p:cNvPr id="2" name="Holder 2"/>
          <p:cNvSpPr>
            <a:spLocks noGrp="1"/>
          </p:cNvSpPr>
          <p:nvPr>
            <p:ph type="ctrTitle"/>
          </p:nvPr>
        </p:nvSpPr>
        <p:spPr>
          <a:xfrm>
            <a:off x="773379" y="1850263"/>
            <a:ext cx="7597241" cy="1342389"/>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5/26/2023</a:t>
            </a:fld>
            <a:endParaRPr lang="en-US"/>
          </a:p>
        </p:txBody>
      </p:sp>
      <p:sp>
        <p:nvSpPr>
          <p:cNvPr id="6" name="Holder 6"/>
          <p:cNvSpPr>
            <a:spLocks noGrp="1"/>
          </p:cNvSpPr>
          <p:nvPr>
            <p:ph type="sldNum" sz="quarter" idx="7"/>
          </p:nvPr>
        </p:nvSpPr>
        <p:spPr/>
        <p:txBody>
          <a:bodyPr lIns="0" tIns="0" rIns="0" bIns="0"/>
          <a:lstStyle>
            <a:lvl1pPr>
              <a:defRPr sz="1100" b="0" i="0">
                <a:solidFill>
                  <a:srgbClr val="2B1262"/>
                </a:solidFill>
                <a:latin typeface="Euclid Circular B"/>
                <a:cs typeface="Euclid Circular B"/>
              </a:defRPr>
            </a:lvl1pPr>
          </a:lstStyle>
          <a:p>
            <a:pPr marL="38100">
              <a:lnSpc>
                <a:spcPct val="100000"/>
              </a:lnSpc>
              <a:spcBef>
                <a:spcPts val="105"/>
              </a:spcBef>
            </a:pPr>
            <a:fld id="{81D60167-4931-47E6-BA6A-407CBD079E47}" type="slidenum">
              <a:rPr spc="-25" dirty="0"/>
              <a:t>‹#›</a:t>
            </a:fld>
            <a:endParaRPr spc="-2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Euclid Circular B SemiBold"/>
                <a:cs typeface="Euclid Circular B SemiBold"/>
              </a:defRPr>
            </a:lvl1pPr>
          </a:lstStyle>
          <a:p>
            <a:endParaRPr/>
          </a:p>
        </p:txBody>
      </p:sp>
      <p:sp>
        <p:nvSpPr>
          <p:cNvPr id="3" name="Holder 3"/>
          <p:cNvSpPr>
            <a:spLocks noGrp="1"/>
          </p:cNvSpPr>
          <p:nvPr>
            <p:ph type="body" idx="1"/>
          </p:nvPr>
        </p:nvSpPr>
        <p:spPr/>
        <p:txBody>
          <a:bodyPr lIns="0" tIns="0" rIns="0" bIns="0"/>
          <a:lstStyle>
            <a:lvl1pPr>
              <a:defRPr sz="2400" b="0" i="0">
                <a:solidFill>
                  <a:schemeClr val="bg1"/>
                </a:solidFill>
                <a:latin typeface="Euclid Circular B Medium"/>
                <a:cs typeface="Euclid Circular B Medium"/>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5/26/2023</a:t>
            </a:fld>
            <a:endParaRPr lang="en-US"/>
          </a:p>
        </p:txBody>
      </p:sp>
      <p:sp>
        <p:nvSpPr>
          <p:cNvPr id="6" name="Holder 6"/>
          <p:cNvSpPr>
            <a:spLocks noGrp="1"/>
          </p:cNvSpPr>
          <p:nvPr>
            <p:ph type="sldNum" sz="quarter" idx="7"/>
          </p:nvPr>
        </p:nvSpPr>
        <p:spPr/>
        <p:txBody>
          <a:bodyPr lIns="0" tIns="0" rIns="0" bIns="0"/>
          <a:lstStyle>
            <a:lvl1pPr>
              <a:defRPr sz="1100" b="0" i="0">
                <a:solidFill>
                  <a:srgbClr val="2B1262"/>
                </a:solidFill>
                <a:latin typeface="Euclid Circular B"/>
                <a:cs typeface="Euclid Circular B"/>
              </a:defRPr>
            </a:lvl1pPr>
          </a:lstStyle>
          <a:p>
            <a:pPr marL="38100">
              <a:lnSpc>
                <a:spcPct val="100000"/>
              </a:lnSpc>
              <a:spcBef>
                <a:spcPts val="105"/>
              </a:spcBef>
            </a:pPr>
            <a:fld id="{81D60167-4931-47E6-BA6A-407CBD079E47}" type="slidenum">
              <a:rPr spc="-25" dirty="0"/>
              <a:t>‹#›</a:t>
            </a:fld>
            <a:endParaRPr spc="-2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Euclid Circular B SemiBold"/>
                <a:cs typeface="Euclid Circular B SemiBold"/>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5/26/2023</a:t>
            </a:fld>
            <a:endParaRPr lang="en-US"/>
          </a:p>
        </p:txBody>
      </p:sp>
      <p:sp>
        <p:nvSpPr>
          <p:cNvPr id="7" name="Holder 7"/>
          <p:cNvSpPr>
            <a:spLocks noGrp="1"/>
          </p:cNvSpPr>
          <p:nvPr>
            <p:ph type="sldNum" sz="quarter" idx="7"/>
          </p:nvPr>
        </p:nvSpPr>
        <p:spPr/>
        <p:txBody>
          <a:bodyPr lIns="0" tIns="0" rIns="0" bIns="0"/>
          <a:lstStyle>
            <a:lvl1pPr>
              <a:defRPr sz="1100" b="0" i="0">
                <a:solidFill>
                  <a:srgbClr val="2B1262"/>
                </a:solidFill>
                <a:latin typeface="Euclid Circular B"/>
                <a:cs typeface="Euclid Circular B"/>
              </a:defRPr>
            </a:lvl1pPr>
          </a:lstStyle>
          <a:p>
            <a:pPr marL="38100">
              <a:lnSpc>
                <a:spcPct val="100000"/>
              </a:lnSpc>
              <a:spcBef>
                <a:spcPts val="105"/>
              </a:spcBef>
            </a:pPr>
            <a:fld id="{81D60167-4931-47E6-BA6A-407CBD079E47}" type="slidenum">
              <a:rPr spc="-25" dirty="0"/>
              <a:t>‹#›</a:t>
            </a:fld>
            <a:endParaRPr spc="-2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tx1"/>
                </a:solidFill>
                <a:latin typeface="Euclid Circular B SemiBold"/>
                <a:cs typeface="Euclid Circular B SemiBold"/>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5/26/2023</a:t>
            </a:fld>
            <a:endParaRPr lang="en-US"/>
          </a:p>
        </p:txBody>
      </p:sp>
      <p:sp>
        <p:nvSpPr>
          <p:cNvPr id="5" name="Holder 5"/>
          <p:cNvSpPr>
            <a:spLocks noGrp="1"/>
          </p:cNvSpPr>
          <p:nvPr>
            <p:ph type="sldNum" sz="quarter" idx="7"/>
          </p:nvPr>
        </p:nvSpPr>
        <p:spPr/>
        <p:txBody>
          <a:bodyPr lIns="0" tIns="0" rIns="0" bIns="0"/>
          <a:lstStyle>
            <a:lvl1pPr>
              <a:defRPr sz="1100" b="0" i="0">
                <a:solidFill>
                  <a:srgbClr val="2B1262"/>
                </a:solidFill>
                <a:latin typeface="Euclid Circular B"/>
                <a:cs typeface="Euclid Circular B"/>
              </a:defRPr>
            </a:lvl1pPr>
          </a:lstStyle>
          <a:p>
            <a:pPr marL="38100">
              <a:lnSpc>
                <a:spcPct val="100000"/>
              </a:lnSpc>
              <a:spcBef>
                <a:spcPts val="105"/>
              </a:spcBef>
            </a:pPr>
            <a:fld id="{81D60167-4931-47E6-BA6A-407CBD079E47}" type="slidenum">
              <a:rPr spc="-25" dirty="0"/>
              <a:t>‹#›</a:t>
            </a:fld>
            <a:endParaRPr spc="-2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7261859" y="214884"/>
            <a:ext cx="1746503" cy="1744979"/>
          </a:xfrm>
          <a:prstGeom prst="rect">
            <a:avLst/>
          </a:prstGeom>
        </p:spPr>
      </p:pic>
      <p:sp>
        <p:nvSpPr>
          <p:cNvPr id="17" name="bg object 17"/>
          <p:cNvSpPr/>
          <p:nvPr/>
        </p:nvSpPr>
        <p:spPr>
          <a:xfrm>
            <a:off x="0" y="4165091"/>
            <a:ext cx="9144000" cy="978535"/>
          </a:xfrm>
          <a:custGeom>
            <a:avLst/>
            <a:gdLst/>
            <a:ahLst/>
            <a:cxnLst/>
            <a:rect l="l" t="t" r="r" b="b"/>
            <a:pathLst>
              <a:path w="9144000" h="978535">
                <a:moveTo>
                  <a:pt x="9144000" y="0"/>
                </a:moveTo>
                <a:lnTo>
                  <a:pt x="0" y="0"/>
                </a:lnTo>
                <a:lnTo>
                  <a:pt x="0" y="978408"/>
                </a:lnTo>
                <a:lnTo>
                  <a:pt x="9144000" y="978408"/>
                </a:lnTo>
                <a:lnTo>
                  <a:pt x="9144000" y="0"/>
                </a:lnTo>
                <a:close/>
              </a:path>
            </a:pathLst>
          </a:custGeom>
          <a:solidFill>
            <a:srgbClr val="2B1262"/>
          </a:solidFill>
        </p:spPr>
        <p:txBody>
          <a:bodyPr wrap="square" lIns="0" tIns="0" rIns="0" bIns="0" rtlCol="0"/>
          <a:lstStyle/>
          <a:p>
            <a:endParaRPr/>
          </a:p>
        </p:txBody>
      </p:sp>
      <p:pic>
        <p:nvPicPr>
          <p:cNvPr id="18" name="bg object 18"/>
          <p:cNvPicPr/>
          <p:nvPr/>
        </p:nvPicPr>
        <p:blipFill>
          <a:blip r:embed="rId3" cstate="print"/>
          <a:stretch>
            <a:fillRect/>
          </a:stretch>
        </p:blipFill>
        <p:spPr>
          <a:xfrm>
            <a:off x="7248143" y="2136648"/>
            <a:ext cx="1744979" cy="1744979"/>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5/26/2023</a:t>
            </a:fld>
            <a:endParaRPr lang="en-US"/>
          </a:p>
        </p:txBody>
      </p:sp>
      <p:sp>
        <p:nvSpPr>
          <p:cNvPr id="4" name="Holder 4"/>
          <p:cNvSpPr>
            <a:spLocks noGrp="1"/>
          </p:cNvSpPr>
          <p:nvPr>
            <p:ph type="sldNum" sz="quarter" idx="7"/>
          </p:nvPr>
        </p:nvSpPr>
        <p:spPr/>
        <p:txBody>
          <a:bodyPr lIns="0" tIns="0" rIns="0" bIns="0"/>
          <a:lstStyle>
            <a:lvl1pPr>
              <a:defRPr sz="1100" b="0" i="0">
                <a:solidFill>
                  <a:srgbClr val="2B1262"/>
                </a:solidFill>
                <a:latin typeface="Euclid Circular B"/>
                <a:cs typeface="Euclid Circular B"/>
              </a:defRPr>
            </a:lvl1pPr>
          </a:lstStyle>
          <a:p>
            <a:pPr marL="38100">
              <a:lnSpc>
                <a:spcPct val="100000"/>
              </a:lnSpc>
              <a:spcBef>
                <a:spcPts val="105"/>
              </a:spcBef>
            </a:pPr>
            <a:fld id="{81D60167-4931-47E6-BA6A-407CBD079E47}" type="slidenum">
              <a:rPr spc="-25" dirty="0"/>
              <a:t>‹#›</a:t>
            </a:fld>
            <a:endParaRPr spc="-2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80822" y="138811"/>
            <a:ext cx="5442585" cy="452120"/>
          </a:xfrm>
          <a:prstGeom prst="rect">
            <a:avLst/>
          </a:prstGeom>
        </p:spPr>
        <p:txBody>
          <a:bodyPr wrap="square" lIns="0" tIns="0" rIns="0" bIns="0">
            <a:spAutoFit/>
          </a:bodyPr>
          <a:lstStyle>
            <a:lvl1pPr>
              <a:defRPr sz="2800" b="1" i="0">
                <a:solidFill>
                  <a:schemeClr val="tx1"/>
                </a:solidFill>
                <a:latin typeface="Euclid Circular B SemiBold"/>
                <a:cs typeface="Euclid Circular B SemiBold"/>
              </a:defRPr>
            </a:lvl1pPr>
          </a:lstStyle>
          <a:p>
            <a:endParaRPr/>
          </a:p>
        </p:txBody>
      </p:sp>
      <p:sp>
        <p:nvSpPr>
          <p:cNvPr id="3" name="Holder 3"/>
          <p:cNvSpPr>
            <a:spLocks noGrp="1"/>
          </p:cNvSpPr>
          <p:nvPr>
            <p:ph type="body" idx="1"/>
          </p:nvPr>
        </p:nvSpPr>
        <p:spPr>
          <a:xfrm>
            <a:off x="548131" y="2401316"/>
            <a:ext cx="7760970" cy="1068070"/>
          </a:xfrm>
          <a:prstGeom prst="rect">
            <a:avLst/>
          </a:prstGeom>
        </p:spPr>
        <p:txBody>
          <a:bodyPr wrap="square" lIns="0" tIns="0" rIns="0" bIns="0">
            <a:spAutoFit/>
          </a:bodyPr>
          <a:lstStyle>
            <a:lvl1pPr>
              <a:defRPr sz="2400" b="0" i="0">
                <a:solidFill>
                  <a:schemeClr val="bg1"/>
                </a:solidFill>
                <a:latin typeface="Euclid Circular B Medium"/>
                <a:cs typeface="Euclid Circular B Medium"/>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5/26/2023</a:t>
            </a:fld>
            <a:endParaRPr lang="en-US"/>
          </a:p>
        </p:txBody>
      </p:sp>
      <p:sp>
        <p:nvSpPr>
          <p:cNvPr id="6" name="Holder 6"/>
          <p:cNvSpPr>
            <a:spLocks noGrp="1"/>
          </p:cNvSpPr>
          <p:nvPr>
            <p:ph type="sldNum" sz="quarter" idx="7"/>
          </p:nvPr>
        </p:nvSpPr>
        <p:spPr>
          <a:xfrm>
            <a:off x="8846819" y="4843983"/>
            <a:ext cx="254634" cy="203200"/>
          </a:xfrm>
          <a:prstGeom prst="rect">
            <a:avLst/>
          </a:prstGeom>
        </p:spPr>
        <p:txBody>
          <a:bodyPr wrap="square" lIns="0" tIns="0" rIns="0" bIns="0">
            <a:spAutoFit/>
          </a:bodyPr>
          <a:lstStyle>
            <a:lvl1pPr>
              <a:defRPr sz="1100" b="0" i="0">
                <a:solidFill>
                  <a:srgbClr val="2B1262"/>
                </a:solidFill>
                <a:latin typeface="Euclid Circular B"/>
                <a:cs typeface="Euclid Circular B"/>
              </a:defRPr>
            </a:lvl1pPr>
          </a:lstStyle>
          <a:p>
            <a:pPr marL="38100">
              <a:lnSpc>
                <a:spcPct val="100000"/>
              </a:lnSpc>
              <a:spcBef>
                <a:spcPts val="105"/>
              </a:spcBef>
            </a:pPr>
            <a:fld id="{81D60167-4931-47E6-BA6A-407CBD079E47}" type="slidenum">
              <a:rPr spc="-25" dirty="0"/>
              <a:t>‹#›</a:t>
            </a:fld>
            <a:endParaRPr spc="-2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1086;&#1076;&#1084;&#1082;&#1091;&#1088;&#1089;&#1082;.&#1088;&#1092;/" TargetMode="External"/><Relationship Id="rId4" Type="http://schemas.openxmlformats.org/officeDocument/2006/relationships/hyperlink" Target="https://vk.com/odmkurs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obro.ru/"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Скругленный прямоугольник 9"/>
          <p:cNvSpPr/>
          <p:nvPr/>
        </p:nvSpPr>
        <p:spPr>
          <a:xfrm>
            <a:off x="443112" y="895350"/>
            <a:ext cx="5043288" cy="4007822"/>
          </a:xfrm>
          <a:prstGeom prst="roundRect">
            <a:avLst>
              <a:gd name="adj" fmla="val 543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1" name="Скругленный прямоугольник 20"/>
          <p:cNvSpPr/>
          <p:nvPr/>
        </p:nvSpPr>
        <p:spPr>
          <a:xfrm>
            <a:off x="564456" y="1066717"/>
            <a:ext cx="4800600" cy="304800"/>
          </a:xfrm>
          <a:prstGeom prst="roundRect">
            <a:avLst>
              <a:gd name="adj" fmla="val 500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object 2"/>
          <p:cNvSpPr txBox="1"/>
          <p:nvPr/>
        </p:nvSpPr>
        <p:spPr>
          <a:xfrm>
            <a:off x="1905000" y="273043"/>
            <a:ext cx="3691861" cy="474489"/>
          </a:xfrm>
          <a:prstGeom prst="rect">
            <a:avLst/>
          </a:prstGeom>
        </p:spPr>
        <p:txBody>
          <a:bodyPr vert="horz" wrap="square" lIns="0" tIns="12700" rIns="0" bIns="0" rtlCol="0">
            <a:spAutoFit/>
          </a:bodyPr>
          <a:lstStyle/>
          <a:p>
            <a:pPr marL="12700">
              <a:spcBef>
                <a:spcPts val="100"/>
              </a:spcBef>
              <a:tabLst>
                <a:tab pos="1871345" algn="l"/>
              </a:tabLst>
            </a:pPr>
            <a:r>
              <a:rPr lang="ru-RU" sz="3000" b="1" spc="-20" dirty="0">
                <a:solidFill>
                  <a:srgbClr val="FFFFFF"/>
                </a:solidFill>
                <a:latin typeface="Euclid Circular B SemiBold"/>
                <a:cs typeface="Euclid Circular B SemiBold"/>
              </a:rPr>
              <a:t>Знакомство</a:t>
            </a:r>
            <a:endParaRPr sz="3000" dirty="0">
              <a:latin typeface="Euclid Circular B SemiBold"/>
              <a:cs typeface="Euclid Circular B SemiBold"/>
            </a:endParaRPr>
          </a:p>
        </p:txBody>
      </p:sp>
      <p:pic>
        <p:nvPicPr>
          <p:cNvPr id="9" name="Рисунок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9123" y="124705"/>
            <a:ext cx="1039266" cy="385582"/>
          </a:xfrm>
          <a:prstGeom prst="rect">
            <a:avLst/>
          </a:prstGeom>
        </p:spPr>
      </p:pic>
      <p:sp>
        <p:nvSpPr>
          <p:cNvPr id="14" name="object 8"/>
          <p:cNvSpPr txBox="1"/>
          <p:nvPr/>
        </p:nvSpPr>
        <p:spPr>
          <a:xfrm>
            <a:off x="678756" y="1130609"/>
            <a:ext cx="4572000" cy="2765501"/>
          </a:xfrm>
          <a:prstGeom prst="rect">
            <a:avLst/>
          </a:prstGeom>
        </p:spPr>
        <p:txBody>
          <a:bodyPr vert="horz" wrap="square" lIns="0" tIns="13335" rIns="0" bIns="0" rtlCol="0">
            <a:spAutoFit/>
          </a:bodyPr>
          <a:lstStyle/>
          <a:p>
            <a:pPr marL="184150" indent="-171450" algn="ctr">
              <a:lnSpc>
                <a:spcPct val="100000"/>
              </a:lnSpc>
              <a:spcBef>
                <a:spcPts val="105"/>
              </a:spcBef>
              <a:buClr>
                <a:schemeClr val="accent6"/>
              </a:buClr>
              <a:buFont typeface="Arial" panose="020B0604020202020204" pitchFamily="34" charset="0"/>
              <a:buChar char="•"/>
            </a:pPr>
            <a:r>
              <a:rPr lang="ru-RU" sz="1050" b="1" dirty="0">
                <a:solidFill>
                  <a:schemeClr val="bg1"/>
                </a:solidFill>
                <a:latin typeface="Euclid Circular B SemiBold"/>
                <a:cs typeface="Euclid Circular B SemiBold"/>
              </a:rPr>
              <a:t>ОБУ «Областной Дворец молодежи»</a:t>
            </a:r>
          </a:p>
          <a:p>
            <a:pPr marL="184150" indent="-171450" algn="ctr">
              <a:lnSpc>
                <a:spcPct val="100000"/>
              </a:lnSpc>
              <a:spcBef>
                <a:spcPts val="105"/>
              </a:spcBef>
              <a:buClr>
                <a:schemeClr val="accent6"/>
              </a:buClr>
              <a:buFont typeface="Arial" panose="020B0604020202020204" pitchFamily="34" charset="0"/>
              <a:buChar char="•"/>
            </a:pPr>
            <a:endParaRPr lang="ru-RU" sz="1050" b="1" dirty="0">
              <a:solidFill>
                <a:schemeClr val="bg1"/>
              </a:solidFill>
              <a:latin typeface="Euclid Circular B SemiBold"/>
              <a:cs typeface="Euclid Circular B SemiBold"/>
            </a:endParaRPr>
          </a:p>
          <a:p>
            <a:pPr marL="184150" indent="-171450">
              <a:lnSpc>
                <a:spcPct val="100000"/>
              </a:lnSpc>
              <a:spcBef>
                <a:spcPts val="105"/>
              </a:spcBef>
              <a:buClr>
                <a:schemeClr val="accent6"/>
              </a:buClr>
              <a:buFont typeface="Arial" panose="020B0604020202020204" pitchFamily="34" charset="0"/>
              <a:buChar char="•"/>
            </a:pPr>
            <a:endParaRPr lang="ru-RU" sz="1050" b="1" dirty="0">
              <a:solidFill>
                <a:srgbClr val="2B1262"/>
              </a:solidFill>
              <a:latin typeface="Euclid Circular B SemiBold"/>
              <a:cs typeface="Euclid Circular B SemiBold"/>
            </a:endParaRPr>
          </a:p>
          <a:p>
            <a:pPr marL="12700">
              <a:lnSpc>
                <a:spcPct val="100000"/>
              </a:lnSpc>
              <a:spcBef>
                <a:spcPts val="105"/>
              </a:spcBef>
              <a:buClr>
                <a:schemeClr val="accent6"/>
              </a:buClr>
            </a:pPr>
            <a:r>
              <a:rPr lang="ru-RU" sz="1050" b="1" dirty="0">
                <a:solidFill>
                  <a:srgbClr val="2B1262"/>
                </a:solidFill>
                <a:latin typeface="Euclid Circular B"/>
                <a:cs typeface="Euclid Circular B SemiBold"/>
              </a:rPr>
              <a:t>Фактический адрес: г. Курск, ул. Белгородская 14 Б.</a:t>
            </a:r>
          </a:p>
          <a:p>
            <a:pPr marL="184150" indent="-171450">
              <a:lnSpc>
                <a:spcPct val="100000"/>
              </a:lnSpc>
              <a:spcBef>
                <a:spcPts val="105"/>
              </a:spcBef>
              <a:buClr>
                <a:schemeClr val="accent6"/>
              </a:buClr>
              <a:buFont typeface="Arial" panose="020B0604020202020204" pitchFamily="34" charset="0"/>
              <a:buChar char="•"/>
            </a:pPr>
            <a:endParaRPr lang="ru-RU" sz="1050" b="1" dirty="0">
              <a:solidFill>
                <a:srgbClr val="2B1262"/>
              </a:solidFill>
              <a:latin typeface="Euclid Circular B"/>
              <a:cs typeface="Euclid Circular B SemiBold"/>
            </a:endParaRPr>
          </a:p>
          <a:p>
            <a:pPr marL="12700">
              <a:lnSpc>
                <a:spcPct val="100000"/>
              </a:lnSpc>
              <a:spcBef>
                <a:spcPts val="105"/>
              </a:spcBef>
              <a:buClr>
                <a:schemeClr val="accent6"/>
              </a:buClr>
            </a:pPr>
            <a:r>
              <a:rPr lang="ru-RU" sz="1050" b="1" dirty="0">
                <a:solidFill>
                  <a:srgbClr val="2B1262"/>
                </a:solidFill>
                <a:latin typeface="Euclid Circular B"/>
                <a:cs typeface="Euclid Circular B SemiBold"/>
              </a:rPr>
              <a:t>Социальные сети организации: </a:t>
            </a:r>
            <a:r>
              <a:rPr lang="en-US" sz="1050" b="1" dirty="0">
                <a:solidFill>
                  <a:srgbClr val="2B1262"/>
                </a:solidFill>
                <a:latin typeface="Euclid Circular B"/>
                <a:cs typeface="Euclid Circular B SemiBold"/>
                <a:hlinkClick r:id="rId4"/>
              </a:rPr>
              <a:t>https://vk.com/odmkursk</a:t>
            </a:r>
            <a:r>
              <a:rPr lang="ru-RU" sz="1050" b="1" dirty="0">
                <a:solidFill>
                  <a:srgbClr val="2B1262"/>
                </a:solidFill>
                <a:latin typeface="Euclid Circular B"/>
                <a:cs typeface="Euclid Circular B SemiBold"/>
              </a:rPr>
              <a:t>, </a:t>
            </a:r>
            <a:r>
              <a:rPr lang="en-US" sz="1050" b="1" dirty="0">
                <a:solidFill>
                  <a:srgbClr val="2B1262"/>
                </a:solidFill>
                <a:latin typeface="Euclid Circular B"/>
                <a:cs typeface="Euclid Circular B SemiBold"/>
                <a:hlinkClick r:id="rId5"/>
              </a:rPr>
              <a:t>http://xn--d1amagipho.xn--p1ai/</a:t>
            </a:r>
            <a:r>
              <a:rPr lang="ru-RU" sz="1050" b="1" dirty="0">
                <a:solidFill>
                  <a:srgbClr val="2B1262"/>
                </a:solidFill>
                <a:latin typeface="Euclid Circular B"/>
                <a:cs typeface="Euclid Circular B SemiBold"/>
              </a:rPr>
              <a:t> </a:t>
            </a:r>
          </a:p>
          <a:p>
            <a:pPr marL="184150" indent="-171450">
              <a:lnSpc>
                <a:spcPct val="100000"/>
              </a:lnSpc>
              <a:spcBef>
                <a:spcPts val="105"/>
              </a:spcBef>
              <a:buClr>
                <a:schemeClr val="accent6"/>
              </a:buClr>
              <a:buFont typeface="Arial" panose="020B0604020202020204" pitchFamily="34" charset="0"/>
              <a:buChar char="•"/>
            </a:pPr>
            <a:endParaRPr lang="ru-RU" sz="1050" b="1" dirty="0">
              <a:solidFill>
                <a:srgbClr val="2B1262"/>
              </a:solidFill>
              <a:latin typeface="Euclid Circular B"/>
              <a:cs typeface="Euclid Circular B SemiBold"/>
            </a:endParaRPr>
          </a:p>
          <a:p>
            <a:pPr marL="12700">
              <a:spcBef>
                <a:spcPts val="105"/>
              </a:spcBef>
              <a:buClr>
                <a:schemeClr val="accent6"/>
              </a:buClr>
            </a:pPr>
            <a:r>
              <a:rPr lang="ru-RU" sz="1050" b="1" dirty="0">
                <a:solidFill>
                  <a:srgbClr val="2B1262"/>
                </a:solidFill>
                <a:latin typeface="Euclid Circular B"/>
                <a:cs typeface="Euclid Circular B SemiBold"/>
              </a:rPr>
              <a:t>Площадь вашего помещения: </a:t>
            </a:r>
            <a:r>
              <a:rPr lang="ru-RU" sz="1050" b="0" i="0" dirty="0">
                <a:solidFill>
                  <a:srgbClr val="2B1262"/>
                </a:solidFill>
                <a:effectLst/>
                <a:latin typeface="Euclid Circular B"/>
              </a:rPr>
              <a:t>6400 кв.м.</a:t>
            </a:r>
            <a:endParaRPr lang="ru-RU" sz="1050" b="1" dirty="0">
              <a:solidFill>
                <a:srgbClr val="2B1262"/>
              </a:solidFill>
              <a:latin typeface="Euclid Circular B"/>
              <a:cs typeface="Euclid Circular B SemiBold"/>
            </a:endParaRPr>
          </a:p>
          <a:p>
            <a:pPr marL="184150" indent="-171450">
              <a:lnSpc>
                <a:spcPct val="100000"/>
              </a:lnSpc>
              <a:spcBef>
                <a:spcPts val="105"/>
              </a:spcBef>
              <a:buClr>
                <a:schemeClr val="accent6"/>
              </a:buClr>
              <a:buFont typeface="Arial" panose="020B0604020202020204" pitchFamily="34" charset="0"/>
              <a:buChar char="•"/>
            </a:pPr>
            <a:endParaRPr lang="ru-RU" sz="1050" b="1" dirty="0">
              <a:solidFill>
                <a:srgbClr val="2B1262"/>
              </a:solidFill>
              <a:latin typeface="Euclid Circular B"/>
              <a:cs typeface="Euclid Circular B SemiBold"/>
            </a:endParaRPr>
          </a:p>
          <a:p>
            <a:pPr marL="12700">
              <a:lnSpc>
                <a:spcPct val="100000"/>
              </a:lnSpc>
              <a:spcBef>
                <a:spcPts val="105"/>
              </a:spcBef>
              <a:buClr>
                <a:schemeClr val="accent6"/>
              </a:buClr>
            </a:pPr>
            <a:r>
              <a:rPr lang="ru-RU" sz="1050" b="1" dirty="0">
                <a:solidFill>
                  <a:srgbClr val="2B1262"/>
                </a:solidFill>
                <a:latin typeface="Euclid Circular B"/>
                <a:cs typeface="Euclid Circular B SemiBold"/>
              </a:rPr>
              <a:t>Лидер команды: Чуднова Александра Сергеевна </a:t>
            </a:r>
          </a:p>
          <a:p>
            <a:pPr marL="184150" indent="-171450">
              <a:lnSpc>
                <a:spcPct val="100000"/>
              </a:lnSpc>
              <a:spcBef>
                <a:spcPts val="105"/>
              </a:spcBef>
              <a:buClr>
                <a:schemeClr val="accent6"/>
              </a:buClr>
              <a:buFont typeface="Arial" panose="020B0604020202020204" pitchFamily="34" charset="0"/>
              <a:buChar char="•"/>
            </a:pPr>
            <a:endParaRPr lang="ru-RU" sz="1050" b="1" dirty="0">
              <a:solidFill>
                <a:srgbClr val="2B1262"/>
              </a:solidFill>
              <a:latin typeface="Euclid Circular B"/>
              <a:cs typeface="Euclid Circular B SemiBold"/>
            </a:endParaRPr>
          </a:p>
          <a:p>
            <a:pPr marL="12700">
              <a:lnSpc>
                <a:spcPct val="100000"/>
              </a:lnSpc>
              <a:spcBef>
                <a:spcPts val="105"/>
              </a:spcBef>
              <a:buClr>
                <a:schemeClr val="accent6"/>
              </a:buClr>
            </a:pPr>
            <a:r>
              <a:rPr lang="ru-RU" sz="1050" b="1" dirty="0">
                <a:solidFill>
                  <a:srgbClr val="2B1262"/>
                </a:solidFill>
                <a:latin typeface="Euclid Circular B"/>
                <a:cs typeface="Euclid Circular B SemiBold"/>
              </a:rPr>
              <a:t>Наименование основного вида деятельности согласно ОКВЭД </a:t>
            </a:r>
            <a:r>
              <a:rPr lang="ru-RU" sz="1050" b="1" i="0" dirty="0">
                <a:solidFill>
                  <a:srgbClr val="2B1262"/>
                </a:solidFill>
                <a:effectLst/>
                <a:latin typeface="Euclid Circular B"/>
              </a:rPr>
              <a:t>93.29: Деятельность зрелищно-развлекательная прочая</a:t>
            </a:r>
            <a:endParaRPr lang="ru-RU" sz="1050" b="1" dirty="0">
              <a:solidFill>
                <a:srgbClr val="2B1262"/>
              </a:solidFill>
              <a:latin typeface="Euclid Circular B"/>
              <a:cs typeface="Euclid Circular B SemiBold"/>
            </a:endParaRPr>
          </a:p>
          <a:p>
            <a:pPr marL="184150" indent="-171450">
              <a:lnSpc>
                <a:spcPct val="100000"/>
              </a:lnSpc>
              <a:spcBef>
                <a:spcPts val="105"/>
              </a:spcBef>
              <a:buClr>
                <a:schemeClr val="accent6"/>
              </a:buClr>
              <a:buFont typeface="Arial" panose="020B0604020202020204" pitchFamily="34" charset="0"/>
              <a:buChar char="•"/>
            </a:pPr>
            <a:endParaRPr lang="ru-RU" sz="1050" b="1" dirty="0">
              <a:solidFill>
                <a:srgbClr val="2B1262"/>
              </a:solidFill>
              <a:latin typeface="Euclid Circular B SemiBold"/>
              <a:cs typeface="Euclid Circular B SemiBold"/>
            </a:endParaRPr>
          </a:p>
          <a:p>
            <a:pPr marL="184150" indent="-171450">
              <a:lnSpc>
                <a:spcPct val="100000"/>
              </a:lnSpc>
              <a:spcBef>
                <a:spcPts val="105"/>
              </a:spcBef>
              <a:buClr>
                <a:schemeClr val="accent6"/>
              </a:buClr>
              <a:buFont typeface="Arial" panose="020B0604020202020204" pitchFamily="34" charset="0"/>
              <a:buChar char="•"/>
            </a:pPr>
            <a:endParaRPr lang="ru-RU" sz="1050" b="1" dirty="0">
              <a:solidFill>
                <a:srgbClr val="2B1262"/>
              </a:solidFill>
              <a:latin typeface="Euclid Circular B SemiBold"/>
              <a:cs typeface="Euclid Circular B SemiBold"/>
            </a:endParaRPr>
          </a:p>
        </p:txBody>
      </p:sp>
      <p:pic>
        <p:nvPicPr>
          <p:cNvPr id="20" name="Рисунок 19"/>
          <p:cNvPicPr>
            <a:picLocks noChangeAspect="1"/>
          </p:cNvPicPr>
          <p:nvPr/>
        </p:nvPicPr>
        <p:blipFill rotWithShape="1">
          <a:blip r:embed="rId6" cstate="print">
            <a:extLst>
              <a:ext uri="{28A0092B-C50C-407E-A947-70E740481C1C}">
                <a14:useLocalDpi xmlns:a14="http://schemas.microsoft.com/office/drawing/2010/main" val="0"/>
              </a:ext>
            </a:extLst>
          </a:blip>
          <a:srcRect l="15517" t="6897" r="12069" b="5172"/>
          <a:stretch/>
        </p:blipFill>
        <p:spPr>
          <a:xfrm>
            <a:off x="5715000" y="1123950"/>
            <a:ext cx="3200400" cy="38862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object 2"/>
          <p:cNvSpPr txBox="1"/>
          <p:nvPr/>
        </p:nvSpPr>
        <p:spPr>
          <a:xfrm>
            <a:off x="3810000" y="54902"/>
            <a:ext cx="1828800" cy="474489"/>
          </a:xfrm>
          <a:prstGeom prst="rect">
            <a:avLst/>
          </a:prstGeom>
        </p:spPr>
        <p:txBody>
          <a:bodyPr vert="horz" wrap="square" lIns="0" tIns="12700" rIns="0" bIns="0" rtlCol="0">
            <a:spAutoFit/>
          </a:bodyPr>
          <a:lstStyle/>
          <a:p>
            <a:pPr marL="12700">
              <a:spcBef>
                <a:spcPts val="100"/>
              </a:spcBef>
              <a:tabLst>
                <a:tab pos="1871345" algn="l"/>
              </a:tabLst>
            </a:pPr>
            <a:r>
              <a:rPr lang="ru-RU" sz="3000" b="1" spc="-20" dirty="0">
                <a:solidFill>
                  <a:srgbClr val="2B1262"/>
                </a:solidFill>
                <a:latin typeface="Euclid Circular B SemiBold"/>
                <a:cs typeface="Euclid Circular B SemiBold"/>
              </a:rPr>
              <a:t>Цели</a:t>
            </a:r>
            <a:endParaRPr sz="3000" dirty="0">
              <a:solidFill>
                <a:srgbClr val="2B1262"/>
              </a:solidFill>
              <a:latin typeface="Euclid Circular B SemiBold"/>
              <a:cs typeface="Euclid Circular B SemiBold"/>
            </a:endParaRPr>
          </a:p>
        </p:txBody>
      </p:sp>
      <p:pic>
        <p:nvPicPr>
          <p:cNvPr id="49" name="Рисунок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990" y="131468"/>
            <a:ext cx="1039266" cy="385582"/>
          </a:xfrm>
          <a:prstGeom prst="rect">
            <a:avLst/>
          </a:prstGeom>
        </p:spPr>
      </p:pic>
      <p:sp>
        <p:nvSpPr>
          <p:cNvPr id="7" name="Скругленный прямоугольник 6"/>
          <p:cNvSpPr/>
          <p:nvPr/>
        </p:nvSpPr>
        <p:spPr>
          <a:xfrm>
            <a:off x="632960" y="809195"/>
            <a:ext cx="7878080" cy="1374644"/>
          </a:xfrm>
          <a:prstGeom prst="roundRect">
            <a:avLst>
              <a:gd name="adj" fmla="val 9594"/>
            </a:avLst>
          </a:prstGeom>
          <a:solidFill>
            <a:srgbClr val="2B1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000" dirty="0">
                <a:latin typeface="Euclid Circular B"/>
              </a:rPr>
              <a:t>Сегодня в ОБУ «Областной Дворец молодежи» ведется работа по различным направлениям государственной молодежной политики Курской области: патриотическое воспитание молодежи, поддержка деятельности детских и молодежных общественных организаций и объединений, развитие добровольчества, работа по поддержке талантливой молодежи, развитие молодежного предпринимательства, профилактика асоциальных явлений в молодежной среде, поддержка молодых ученых и специалистов, вовлечение молодежи в работу средств массовой информации, педагогическими коллективами профильных лагерей, студенческими отрядами, обучение водителей и другие направления в сфере реализации государственной молодежной политики.</a:t>
            </a:r>
          </a:p>
        </p:txBody>
      </p:sp>
      <p:sp>
        <p:nvSpPr>
          <p:cNvPr id="9" name="Скругленный прямоугольник 8"/>
          <p:cNvSpPr/>
          <p:nvPr/>
        </p:nvSpPr>
        <p:spPr>
          <a:xfrm>
            <a:off x="599573" y="3355930"/>
            <a:ext cx="7878080" cy="1495423"/>
          </a:xfrm>
          <a:prstGeom prst="roundRect">
            <a:avLst>
              <a:gd name="adj" fmla="val 9594"/>
            </a:avLst>
          </a:prstGeom>
          <a:solidFill>
            <a:srgbClr val="2B1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0" name="object 8"/>
          <p:cNvSpPr txBox="1"/>
          <p:nvPr/>
        </p:nvSpPr>
        <p:spPr>
          <a:xfrm>
            <a:off x="1235156" y="3583947"/>
            <a:ext cx="6673687" cy="1039387"/>
          </a:xfrm>
          <a:prstGeom prst="rect">
            <a:avLst/>
          </a:prstGeom>
        </p:spPr>
        <p:txBody>
          <a:bodyPr vert="horz" wrap="square" lIns="0" tIns="13335" rIns="0" bIns="0" rtlCol="0">
            <a:spAutoFit/>
          </a:bodyPr>
          <a:lstStyle/>
          <a:p>
            <a:pPr marL="12700" algn="ctr">
              <a:lnSpc>
                <a:spcPts val="1600"/>
              </a:lnSpc>
              <a:buClr>
                <a:schemeClr val="accent6"/>
              </a:buClr>
            </a:pPr>
            <a:r>
              <a:rPr lang="ru-RU" sz="1400" b="1" dirty="0" err="1">
                <a:solidFill>
                  <a:schemeClr val="accent6"/>
                </a:solidFill>
                <a:latin typeface="Euclid Circular B SemiBold"/>
                <a:cs typeface="Euclid Circular B SemiBold"/>
              </a:rPr>
              <a:t>Добро.Центр</a:t>
            </a:r>
            <a:r>
              <a:rPr lang="ru-RU" sz="1400" b="1" dirty="0">
                <a:solidFill>
                  <a:schemeClr val="accent6"/>
                </a:solidFill>
                <a:latin typeface="Euclid Circular B SemiBold"/>
                <a:cs typeface="Euclid Circular B SemiBold"/>
              </a:rPr>
              <a:t> будет заниматься развитием социальных и гражданских инициатив в Курской области, информированием граждан и организаторов, анкетированием граждан через Платформу ДОБРО.РФ, консультацией по работе с Платформой ДОБРО.РФ, помощью в подборе проектов и мероприятий, консультированием граждан</a:t>
            </a:r>
            <a:endParaRPr lang="ru-RU" sz="1050" b="1" dirty="0">
              <a:solidFill>
                <a:schemeClr val="bg1"/>
              </a:solidFill>
              <a:latin typeface="Euclid Circular B SemiBold"/>
              <a:cs typeface="Euclid Circular B SemiBold"/>
            </a:endParaRPr>
          </a:p>
        </p:txBody>
      </p:sp>
      <p:sp>
        <p:nvSpPr>
          <p:cNvPr id="12" name="Скругленный прямоугольник 11"/>
          <p:cNvSpPr/>
          <p:nvPr/>
        </p:nvSpPr>
        <p:spPr>
          <a:xfrm>
            <a:off x="618623" y="2363365"/>
            <a:ext cx="7878080" cy="813039"/>
          </a:xfrm>
          <a:prstGeom prst="roundRect">
            <a:avLst>
              <a:gd name="adj" fmla="val 9594"/>
            </a:avLst>
          </a:prstGeom>
          <a:solidFill>
            <a:srgbClr val="2B1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200" dirty="0" err="1">
                <a:latin typeface="Euclid Circular B"/>
              </a:rPr>
              <a:t>Добро.Центр</a:t>
            </a:r>
            <a:r>
              <a:rPr lang="ru-RU" sz="1200" dirty="0">
                <a:latin typeface="Euclid Circular B"/>
              </a:rPr>
              <a:t> нам нужен для того, чтобы аккумулировать молодежные движения в регионе, а также оказывать поддержку волонтерским объединениям</a:t>
            </a:r>
            <a:r>
              <a:rPr lang="ru-RU" sz="1050" dirty="0"/>
              <a:t>. </a:t>
            </a:r>
          </a:p>
        </p:txBody>
      </p:sp>
      <p:sp>
        <p:nvSpPr>
          <p:cNvPr id="13" name="object 8"/>
          <p:cNvSpPr txBox="1"/>
          <p:nvPr/>
        </p:nvSpPr>
        <p:spPr>
          <a:xfrm>
            <a:off x="666347" y="2536541"/>
            <a:ext cx="6673687" cy="202876"/>
          </a:xfrm>
          <a:prstGeom prst="rect">
            <a:avLst/>
          </a:prstGeom>
        </p:spPr>
        <p:txBody>
          <a:bodyPr vert="horz" wrap="square" lIns="0" tIns="13335" rIns="0" bIns="0" rtlCol="0">
            <a:spAutoFit/>
          </a:bodyPr>
          <a:lstStyle/>
          <a:p>
            <a:pPr marL="12700">
              <a:lnSpc>
                <a:spcPts val="1600"/>
              </a:lnSpc>
              <a:buClr>
                <a:schemeClr val="accent6"/>
              </a:buClr>
            </a:pPr>
            <a:endParaRPr lang="ru-RU" sz="1050" b="1" dirty="0">
              <a:solidFill>
                <a:schemeClr val="bg1"/>
              </a:solidFill>
              <a:latin typeface="Euclid Circular B SemiBold"/>
              <a:cs typeface="Euclid Circular B SemiBold"/>
            </a:endParaRPr>
          </a:p>
        </p:txBody>
      </p:sp>
    </p:spTree>
    <p:extLst>
      <p:ext uri="{BB962C8B-B14F-4D97-AF65-F5344CB8AC3E}">
        <p14:creationId xmlns:p14="http://schemas.microsoft.com/office/powerpoint/2010/main" val="290541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Прямоугольник 10"/>
          <p:cNvSpPr/>
          <p:nvPr/>
        </p:nvSpPr>
        <p:spPr>
          <a:xfrm>
            <a:off x="0" y="-1761"/>
            <a:ext cx="9296400" cy="52387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2" name="Рисунок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687" y="99940"/>
            <a:ext cx="1039266" cy="385583"/>
          </a:xfrm>
          <a:prstGeom prst="rect">
            <a:avLst/>
          </a:prstGeom>
        </p:spPr>
      </p:pic>
      <p:sp>
        <p:nvSpPr>
          <p:cNvPr id="7" name="object 2"/>
          <p:cNvSpPr txBox="1"/>
          <p:nvPr/>
        </p:nvSpPr>
        <p:spPr>
          <a:xfrm>
            <a:off x="1884509" y="17446"/>
            <a:ext cx="6781800" cy="936154"/>
          </a:xfrm>
          <a:prstGeom prst="rect">
            <a:avLst/>
          </a:prstGeom>
        </p:spPr>
        <p:txBody>
          <a:bodyPr vert="horz" wrap="square" lIns="0" tIns="12700" rIns="0" bIns="0" rtlCol="0">
            <a:spAutoFit/>
          </a:bodyPr>
          <a:lstStyle/>
          <a:p>
            <a:pPr marL="12700">
              <a:spcBef>
                <a:spcPts val="100"/>
              </a:spcBef>
              <a:tabLst>
                <a:tab pos="1871345" algn="l"/>
              </a:tabLst>
            </a:pPr>
            <a:r>
              <a:rPr lang="ru-RU" sz="3000" b="1" spc="-20" dirty="0">
                <a:solidFill>
                  <a:srgbClr val="2B1262"/>
                </a:solidFill>
                <a:latin typeface="Euclid Circular B SemiBold"/>
                <a:cs typeface="Euclid Circular B SemiBold"/>
              </a:rPr>
              <a:t>Выберите пакет «Стандарт» или </a:t>
            </a:r>
            <a:r>
              <a:rPr lang="ru-RU" sz="3000" b="1" u="sng" spc="-20" dirty="0">
                <a:solidFill>
                  <a:srgbClr val="2B1262"/>
                </a:solidFill>
                <a:latin typeface="Euclid Circular B SemiBold"/>
                <a:cs typeface="Euclid Circular B SemiBold"/>
              </a:rPr>
              <a:t>«Мастер» </a:t>
            </a:r>
            <a:r>
              <a:rPr lang="ru-RU" sz="3000" b="1" spc="-20" dirty="0">
                <a:solidFill>
                  <a:srgbClr val="2B1262"/>
                </a:solidFill>
                <a:latin typeface="Euclid Circular B SemiBold"/>
                <a:cs typeface="Euclid Circular B SemiBold"/>
              </a:rPr>
              <a:t>(подчеркните ваш выбор)</a:t>
            </a:r>
            <a:endParaRPr sz="3000" dirty="0">
              <a:solidFill>
                <a:srgbClr val="2B1262"/>
              </a:solidFill>
              <a:latin typeface="Euclid Circular B SemiBold"/>
              <a:cs typeface="Euclid Circular B SemiBold"/>
            </a:endParaRPr>
          </a:p>
        </p:txBody>
      </p:sp>
      <p:sp>
        <p:nvSpPr>
          <p:cNvPr id="14" name="Скругленный прямоугольник 13"/>
          <p:cNvSpPr/>
          <p:nvPr/>
        </p:nvSpPr>
        <p:spPr>
          <a:xfrm>
            <a:off x="170653" y="1130294"/>
            <a:ext cx="3867947" cy="1584775"/>
          </a:xfrm>
          <a:prstGeom prst="roundRect">
            <a:avLst>
              <a:gd name="adj" fmla="val 543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5" name="object 8"/>
          <p:cNvSpPr txBox="1"/>
          <p:nvPr/>
        </p:nvSpPr>
        <p:spPr>
          <a:xfrm>
            <a:off x="268567" y="1199674"/>
            <a:ext cx="3693834" cy="1270220"/>
          </a:xfrm>
          <a:prstGeom prst="rect">
            <a:avLst/>
          </a:prstGeom>
        </p:spPr>
        <p:txBody>
          <a:bodyPr vert="horz" wrap="square" lIns="0" tIns="13335" rIns="0" bIns="0" rtlCol="0">
            <a:spAutoFit/>
          </a:bodyPr>
          <a:lstStyle/>
          <a:p>
            <a:pPr marL="12700">
              <a:lnSpc>
                <a:spcPts val="1400"/>
              </a:lnSpc>
              <a:buClr>
                <a:schemeClr val="accent6"/>
              </a:buClr>
            </a:pPr>
            <a:r>
              <a:rPr lang="ru-RU" sz="1400" b="1" dirty="0">
                <a:solidFill>
                  <a:schemeClr val="accent6"/>
                </a:solidFill>
                <a:latin typeface="Euclid Circular B SemiBold"/>
                <a:cs typeface="Euclid Circular B SemiBold"/>
              </a:rPr>
              <a:t>Базовые сервисы:</a:t>
            </a:r>
            <a:endParaRPr lang="ru-RU" sz="1400" b="1" dirty="0">
              <a:solidFill>
                <a:srgbClr val="2B1262"/>
              </a:solidFill>
              <a:latin typeface="Euclid Circular B SemiBold"/>
              <a:cs typeface="Euclid Circular B SemiBold"/>
            </a:endParaRPr>
          </a:p>
          <a:p>
            <a:pPr marL="12700">
              <a:lnSpc>
                <a:spcPts val="1400"/>
              </a:lnSpc>
              <a:buClr>
                <a:schemeClr val="accent6"/>
              </a:buClr>
            </a:pPr>
            <a:endParaRPr lang="ru-RU" sz="1400" b="1" dirty="0">
              <a:solidFill>
                <a:srgbClr val="2B1262"/>
              </a:solidFill>
              <a:latin typeface="Euclid Circular B SemiBold"/>
              <a:cs typeface="Euclid Circular B SemiBold"/>
            </a:endParaRPr>
          </a:p>
          <a:p>
            <a:pPr marL="12700">
              <a:lnSpc>
                <a:spcPts val="1400"/>
              </a:lnSpc>
              <a:buClr>
                <a:schemeClr val="accent6"/>
              </a:buClr>
            </a:pPr>
            <a:r>
              <a:rPr lang="ru-RU" sz="1000" b="1" dirty="0">
                <a:solidFill>
                  <a:srgbClr val="2B1262"/>
                </a:solidFill>
                <a:latin typeface="Euclid Circular B SemiBold"/>
                <a:cs typeface="Euclid Circular B SemiBold"/>
              </a:rPr>
              <a:t>1. Информирование граждан и организаторов</a:t>
            </a:r>
          </a:p>
          <a:p>
            <a:pPr marL="12700">
              <a:lnSpc>
                <a:spcPts val="1400"/>
              </a:lnSpc>
              <a:buClr>
                <a:schemeClr val="accent6"/>
              </a:buClr>
            </a:pPr>
            <a:r>
              <a:rPr lang="ru-RU" sz="1000" b="1" dirty="0">
                <a:solidFill>
                  <a:srgbClr val="2B1262"/>
                </a:solidFill>
                <a:latin typeface="Euclid Circular B SemiBold"/>
                <a:cs typeface="Euclid Circular B SemiBold"/>
              </a:rPr>
              <a:t>2. Анкетирование граждан через Платформу </a:t>
            </a:r>
            <a:r>
              <a:rPr lang="ru-RU" sz="1000" b="1" dirty="0">
                <a:solidFill>
                  <a:srgbClr val="2B1262"/>
                </a:solidFill>
                <a:latin typeface="Euclid Circular B SemiBold"/>
                <a:cs typeface="Euclid Circular B SemiBold"/>
                <a:hlinkClick r:id="rId3"/>
              </a:rPr>
              <a:t>ДОБРО.РФ</a:t>
            </a:r>
            <a:endParaRPr lang="ru-RU" sz="1000" b="1" dirty="0">
              <a:solidFill>
                <a:srgbClr val="2B1262"/>
              </a:solidFill>
              <a:latin typeface="Euclid Circular B SemiBold"/>
              <a:cs typeface="Euclid Circular B SemiBold"/>
            </a:endParaRPr>
          </a:p>
          <a:p>
            <a:pPr marL="12700">
              <a:lnSpc>
                <a:spcPts val="1400"/>
              </a:lnSpc>
              <a:buClr>
                <a:schemeClr val="accent6"/>
              </a:buClr>
            </a:pPr>
            <a:r>
              <a:rPr lang="ru-RU" sz="1000" b="1" dirty="0">
                <a:solidFill>
                  <a:srgbClr val="2B1262"/>
                </a:solidFill>
                <a:latin typeface="Euclid Circular B SemiBold"/>
                <a:cs typeface="Euclid Circular B SemiBold"/>
              </a:rPr>
              <a:t>3. Консультация по работе с Платформой </a:t>
            </a:r>
            <a:r>
              <a:rPr lang="ru-RU" sz="1000" b="1" dirty="0">
                <a:solidFill>
                  <a:srgbClr val="2B1262"/>
                </a:solidFill>
                <a:latin typeface="Euclid Circular B SemiBold"/>
                <a:cs typeface="Euclid Circular B SemiBold"/>
                <a:hlinkClick r:id="rId3"/>
              </a:rPr>
              <a:t>ДОБРО.РФ</a:t>
            </a:r>
            <a:endParaRPr lang="ru-RU" sz="1000" b="1" dirty="0">
              <a:solidFill>
                <a:srgbClr val="2B1262"/>
              </a:solidFill>
              <a:latin typeface="Euclid Circular B SemiBold"/>
              <a:cs typeface="Euclid Circular B SemiBold"/>
            </a:endParaRPr>
          </a:p>
          <a:p>
            <a:pPr marL="12700">
              <a:lnSpc>
                <a:spcPts val="1400"/>
              </a:lnSpc>
              <a:buClr>
                <a:schemeClr val="accent6"/>
              </a:buClr>
            </a:pPr>
            <a:r>
              <a:rPr lang="ru-RU" sz="1000" b="1" dirty="0">
                <a:solidFill>
                  <a:srgbClr val="2B1262"/>
                </a:solidFill>
                <a:latin typeface="Euclid Circular B SemiBold"/>
                <a:cs typeface="Euclid Circular B SemiBold"/>
              </a:rPr>
              <a:t>4. Помощь в подборе проектов и мероприятий</a:t>
            </a:r>
          </a:p>
          <a:p>
            <a:pPr marL="12700">
              <a:lnSpc>
                <a:spcPts val="1400"/>
              </a:lnSpc>
              <a:buClr>
                <a:schemeClr val="accent6"/>
              </a:buClr>
            </a:pPr>
            <a:r>
              <a:rPr lang="ru-RU" sz="1000" b="1" dirty="0">
                <a:solidFill>
                  <a:srgbClr val="2B1262"/>
                </a:solidFill>
                <a:latin typeface="Euclid Circular B SemiBold"/>
                <a:cs typeface="Euclid Circular B SemiBold"/>
              </a:rPr>
              <a:t>5. Консультирование граждан</a:t>
            </a:r>
          </a:p>
        </p:txBody>
      </p:sp>
      <p:sp>
        <p:nvSpPr>
          <p:cNvPr id="16" name="Скругленный прямоугольник 15"/>
          <p:cNvSpPr/>
          <p:nvPr/>
        </p:nvSpPr>
        <p:spPr>
          <a:xfrm>
            <a:off x="114942" y="2872345"/>
            <a:ext cx="1889182" cy="1584775"/>
          </a:xfrm>
          <a:prstGeom prst="roundRect">
            <a:avLst>
              <a:gd name="adj" fmla="val 9594"/>
            </a:avLst>
          </a:prstGeom>
          <a:solidFill>
            <a:srgbClr val="2B1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7" name="object 8"/>
          <p:cNvSpPr txBox="1"/>
          <p:nvPr/>
        </p:nvSpPr>
        <p:spPr>
          <a:xfrm>
            <a:off x="170653" y="3063615"/>
            <a:ext cx="1790059" cy="1039387"/>
          </a:xfrm>
          <a:prstGeom prst="rect">
            <a:avLst/>
          </a:prstGeom>
        </p:spPr>
        <p:txBody>
          <a:bodyPr vert="horz" wrap="square" lIns="0" tIns="13335" rIns="0" bIns="0" rtlCol="0">
            <a:spAutoFit/>
          </a:bodyPr>
          <a:lstStyle/>
          <a:p>
            <a:pPr marL="12700">
              <a:lnSpc>
                <a:spcPts val="1600"/>
              </a:lnSpc>
              <a:buClr>
                <a:schemeClr val="accent6"/>
              </a:buClr>
            </a:pPr>
            <a:r>
              <a:rPr lang="ru-RU" sz="1400" b="1" dirty="0">
                <a:solidFill>
                  <a:schemeClr val="accent6"/>
                </a:solidFill>
                <a:latin typeface="Euclid Circular B SemiBold"/>
                <a:cs typeface="Euclid Circular B SemiBold"/>
              </a:rPr>
              <a:t>При выборе пакета «Стандарт» </a:t>
            </a:r>
            <a:r>
              <a:rPr lang="ru-RU" sz="1400" b="1" dirty="0">
                <a:solidFill>
                  <a:schemeClr val="bg1"/>
                </a:solidFill>
                <a:latin typeface="Euclid Circular B SemiBold"/>
                <a:cs typeface="Euclid Circular B SemiBold"/>
              </a:rPr>
              <a:t>перечислите 6 сервисов, которые вы выбрали.</a:t>
            </a:r>
            <a:endParaRPr lang="ru-RU" sz="1050" b="1" dirty="0">
              <a:solidFill>
                <a:schemeClr val="bg1"/>
              </a:solidFill>
              <a:latin typeface="Euclid Circular B SemiBold"/>
              <a:cs typeface="Euclid Circular B SemiBold"/>
            </a:endParaRPr>
          </a:p>
        </p:txBody>
      </p:sp>
      <p:sp>
        <p:nvSpPr>
          <p:cNvPr id="20" name="Скругленный прямоугольник 19"/>
          <p:cNvSpPr/>
          <p:nvPr/>
        </p:nvSpPr>
        <p:spPr>
          <a:xfrm>
            <a:off x="2097935" y="2885412"/>
            <a:ext cx="1985119" cy="1571708"/>
          </a:xfrm>
          <a:prstGeom prst="roundRect">
            <a:avLst>
              <a:gd name="adj" fmla="val 9594"/>
            </a:avLst>
          </a:prstGeom>
          <a:solidFill>
            <a:srgbClr val="2B1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1" name="object 8"/>
          <p:cNvSpPr txBox="1"/>
          <p:nvPr/>
        </p:nvSpPr>
        <p:spPr>
          <a:xfrm>
            <a:off x="2216795" y="3069130"/>
            <a:ext cx="1866259" cy="1039387"/>
          </a:xfrm>
          <a:prstGeom prst="rect">
            <a:avLst/>
          </a:prstGeom>
        </p:spPr>
        <p:txBody>
          <a:bodyPr vert="horz" wrap="square" lIns="0" tIns="13335" rIns="0" bIns="0" rtlCol="0">
            <a:spAutoFit/>
          </a:bodyPr>
          <a:lstStyle/>
          <a:p>
            <a:pPr marL="12700">
              <a:lnSpc>
                <a:spcPts val="1600"/>
              </a:lnSpc>
              <a:buClr>
                <a:schemeClr val="accent6"/>
              </a:buClr>
            </a:pPr>
            <a:r>
              <a:rPr lang="ru-RU" sz="1400" b="1" dirty="0">
                <a:solidFill>
                  <a:schemeClr val="accent6"/>
                </a:solidFill>
                <a:latin typeface="Euclid Circular B SemiBold"/>
                <a:cs typeface="Euclid Circular B SemiBold"/>
              </a:rPr>
              <a:t>При выборе пакета «Мастер»</a:t>
            </a:r>
          </a:p>
          <a:p>
            <a:pPr marL="12700">
              <a:lnSpc>
                <a:spcPts val="1600"/>
              </a:lnSpc>
              <a:buClr>
                <a:schemeClr val="accent6"/>
              </a:buClr>
            </a:pPr>
            <a:r>
              <a:rPr lang="ru-RU" sz="1400" b="1" dirty="0">
                <a:solidFill>
                  <a:schemeClr val="bg1"/>
                </a:solidFill>
                <a:latin typeface="Euclid Circular B SemiBold"/>
                <a:cs typeface="Euclid Circular B SemiBold"/>
              </a:rPr>
              <a:t>- 9 сервисов,</a:t>
            </a:r>
          </a:p>
          <a:p>
            <a:pPr marL="12700">
              <a:lnSpc>
                <a:spcPts val="1600"/>
              </a:lnSpc>
              <a:buClr>
                <a:schemeClr val="accent6"/>
              </a:buClr>
            </a:pPr>
            <a:r>
              <a:rPr lang="ru-RU" sz="1400" b="1" dirty="0">
                <a:solidFill>
                  <a:schemeClr val="bg1"/>
                </a:solidFill>
                <a:latin typeface="Euclid Circular B SemiBold"/>
                <a:cs typeface="Euclid Circular B SemiBold"/>
              </a:rPr>
              <a:t>3 из которых</a:t>
            </a:r>
          </a:p>
          <a:p>
            <a:pPr marL="12700">
              <a:lnSpc>
                <a:spcPts val="1600"/>
              </a:lnSpc>
              <a:buClr>
                <a:schemeClr val="accent6"/>
              </a:buClr>
            </a:pPr>
            <a:r>
              <a:rPr lang="ru-RU" sz="1400" b="1" dirty="0">
                <a:solidFill>
                  <a:schemeClr val="bg1"/>
                </a:solidFill>
                <a:latin typeface="Euclid Circular B SemiBold"/>
                <a:cs typeface="Euclid Circular B SemiBold"/>
              </a:rPr>
              <a:t>из пакета «Мастер».</a:t>
            </a:r>
            <a:endParaRPr lang="ru-RU" sz="1050" b="1" dirty="0">
              <a:solidFill>
                <a:schemeClr val="bg1"/>
              </a:solidFill>
              <a:latin typeface="Euclid Circular B SemiBold"/>
              <a:cs typeface="Euclid Circular B SemiBold"/>
            </a:endParaRPr>
          </a:p>
        </p:txBody>
      </p:sp>
      <p:sp>
        <p:nvSpPr>
          <p:cNvPr id="22" name="Скругленный прямоугольник 21"/>
          <p:cNvSpPr/>
          <p:nvPr/>
        </p:nvSpPr>
        <p:spPr>
          <a:xfrm>
            <a:off x="4209253" y="1076623"/>
            <a:ext cx="5050361" cy="4037343"/>
          </a:xfrm>
          <a:prstGeom prst="roundRect">
            <a:avLst>
              <a:gd name="adj" fmla="val 188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3" name="object 8"/>
          <p:cNvSpPr txBox="1"/>
          <p:nvPr/>
        </p:nvSpPr>
        <p:spPr>
          <a:xfrm>
            <a:off x="4356012" y="1104412"/>
            <a:ext cx="4800600" cy="4194097"/>
          </a:xfrm>
          <a:prstGeom prst="rect">
            <a:avLst/>
          </a:prstGeom>
        </p:spPr>
        <p:txBody>
          <a:bodyPr vert="horz" wrap="square" lIns="0" tIns="13335" rIns="0" bIns="0" rtlCol="0">
            <a:spAutoFit/>
          </a:bodyPr>
          <a:lstStyle/>
          <a:p>
            <a:pPr marL="12700">
              <a:lnSpc>
                <a:spcPts val="1400"/>
              </a:lnSpc>
              <a:buClr>
                <a:schemeClr val="accent6"/>
              </a:buClr>
            </a:pPr>
            <a:r>
              <a:rPr lang="ru-RU" sz="1100" b="1" dirty="0">
                <a:solidFill>
                  <a:schemeClr val="accent6"/>
                </a:solidFill>
                <a:latin typeface="Euclid Circular B SemiBold"/>
                <a:cs typeface="Euclid Circular B SemiBold"/>
              </a:rPr>
              <a:t>Укажите сервисы и пропишите, кому вы будете их оказывать. Ознакомиться </a:t>
            </a:r>
            <a:r>
              <a:rPr lang="ru-RU" sz="1100" b="1" dirty="0" smtClean="0">
                <a:solidFill>
                  <a:schemeClr val="accent6"/>
                </a:solidFill>
                <a:latin typeface="Euclid Circular B SemiBold"/>
                <a:cs typeface="Euclid Circular B SemiBold"/>
              </a:rPr>
              <a:t>с </a:t>
            </a:r>
            <a:r>
              <a:rPr lang="ru-RU" sz="1100" b="1" dirty="0">
                <a:solidFill>
                  <a:schemeClr val="accent6"/>
                </a:solidFill>
                <a:latin typeface="Euclid Circular B SemiBold"/>
                <a:cs typeface="Euclid Circular B SemiBold"/>
              </a:rPr>
              <a:t>сервисами можно по ссылке (еще пока ссылки нет):</a:t>
            </a:r>
          </a:p>
          <a:p>
            <a:pPr marL="12700">
              <a:lnSpc>
                <a:spcPts val="1400"/>
              </a:lnSpc>
              <a:buClr>
                <a:schemeClr val="accent6"/>
              </a:buClr>
            </a:pPr>
            <a:endParaRPr lang="ru-RU" sz="1400" b="1" dirty="0">
              <a:solidFill>
                <a:srgbClr val="2B1262"/>
              </a:solidFill>
              <a:latin typeface="Euclid Circular B SemiBold"/>
              <a:cs typeface="Euclid Circular B SemiBold"/>
            </a:endParaRPr>
          </a:p>
          <a:p>
            <a:pPr marL="12700">
              <a:lnSpc>
                <a:spcPts val="1000"/>
              </a:lnSpc>
              <a:spcAft>
                <a:spcPts val="600"/>
              </a:spcAft>
              <a:buClr>
                <a:schemeClr val="accent6"/>
              </a:buClr>
            </a:pPr>
            <a:r>
              <a:rPr lang="ru-RU" sz="1000" b="1" dirty="0">
                <a:solidFill>
                  <a:srgbClr val="2B1262"/>
                </a:solidFill>
                <a:latin typeface="Euclid Circular B SemiBold"/>
                <a:cs typeface="Euclid Circular B SemiBold"/>
              </a:rPr>
              <a:t>1. Реализация программ Ассоциации волонтерских центров и партнеров (целевая аудитория: школьники, студенты, трудоспособное население, серебряные волонтеры).</a:t>
            </a:r>
          </a:p>
          <a:p>
            <a:pPr marL="12700">
              <a:lnSpc>
                <a:spcPts val="1000"/>
              </a:lnSpc>
              <a:spcAft>
                <a:spcPts val="600"/>
              </a:spcAft>
              <a:buClr>
                <a:schemeClr val="accent6"/>
              </a:buClr>
            </a:pPr>
            <a:r>
              <a:rPr lang="ru-RU" sz="1000" b="1" dirty="0">
                <a:solidFill>
                  <a:srgbClr val="2B1262"/>
                </a:solidFill>
                <a:latin typeface="Euclid Circular B SemiBold"/>
                <a:cs typeface="Euclid Circular B SemiBold"/>
              </a:rPr>
              <a:t>2. Формирование и сопровождение волонтерских корпусов (целевая аудитория: школьники, студенты, трудоспособное население, серебряные волонтеры).</a:t>
            </a:r>
          </a:p>
          <a:p>
            <a:pPr marL="12700" marR="0" lvl="0" indent="0" defTabSz="914400" eaLnBrk="1" fontAlgn="auto" latinLnBrk="0" hangingPunct="1">
              <a:lnSpc>
                <a:spcPts val="1000"/>
              </a:lnSpc>
              <a:spcBef>
                <a:spcPts val="0"/>
              </a:spcBef>
              <a:spcAft>
                <a:spcPts val="600"/>
              </a:spcAft>
              <a:buClr>
                <a:srgbClr val="F79646"/>
              </a:buClr>
              <a:buSzTx/>
              <a:buFontTx/>
              <a:buNone/>
              <a:tabLst/>
              <a:defRPr/>
            </a:pPr>
            <a:r>
              <a:rPr lang="ru-RU" sz="1000" b="1" dirty="0">
                <a:solidFill>
                  <a:srgbClr val="2B1262"/>
                </a:solidFill>
                <a:latin typeface="Euclid Circular B SemiBold"/>
                <a:cs typeface="Euclid Circular B SemiBold"/>
              </a:rPr>
              <a:t>3. Реализация обучающих программ (целевая аудитория: студенты, трудоспособное население).</a:t>
            </a:r>
          </a:p>
          <a:p>
            <a:pPr marL="12700" marR="0" lvl="0" indent="0" defTabSz="914400" eaLnBrk="1" fontAlgn="auto" latinLnBrk="0" hangingPunct="1">
              <a:lnSpc>
                <a:spcPts val="1000"/>
              </a:lnSpc>
              <a:spcBef>
                <a:spcPts val="0"/>
              </a:spcBef>
              <a:spcAft>
                <a:spcPts val="600"/>
              </a:spcAft>
              <a:buClr>
                <a:srgbClr val="F79646"/>
              </a:buClr>
              <a:buSzTx/>
              <a:buFontTx/>
              <a:buNone/>
              <a:tabLst/>
              <a:defRPr/>
            </a:pPr>
            <a:r>
              <a:rPr lang="ru-RU" sz="1000" b="1" dirty="0">
                <a:solidFill>
                  <a:srgbClr val="2B1262"/>
                </a:solidFill>
                <a:latin typeface="Euclid Circular B SemiBold"/>
                <a:cs typeface="Euclid Circular B SemiBold"/>
              </a:rPr>
              <a:t>4. Реализация программ мотивации граждан, участвующих в волонтерских и социальных проектах </a:t>
            </a:r>
            <a:r>
              <a:rPr kumimoji="0" lang="ru-RU" sz="1000" b="1" i="0" u="none" strike="noStrike" kern="0" cap="none" spc="0" normalizeH="0" baseline="0" noProof="0" dirty="0">
                <a:ln>
                  <a:noFill/>
                </a:ln>
                <a:solidFill>
                  <a:srgbClr val="2B1262"/>
                </a:solidFill>
                <a:effectLst/>
                <a:uLnTx/>
                <a:uFillTx/>
                <a:latin typeface="Euclid Circular B SemiBold"/>
                <a:cs typeface="Euclid Circular B SemiBold"/>
              </a:rPr>
              <a:t>(целевая аудитория: школьники, студенты, трудоспособное население, серебряные волонтеры).</a:t>
            </a:r>
            <a:endParaRPr lang="ru-RU" sz="1000" b="1" dirty="0">
              <a:solidFill>
                <a:srgbClr val="2B1262"/>
              </a:solidFill>
              <a:latin typeface="Euclid Circular B SemiBold"/>
              <a:cs typeface="Euclid Circular B SemiBold"/>
            </a:endParaRPr>
          </a:p>
          <a:p>
            <a:pPr marL="12700" marR="0" lvl="0" indent="0" defTabSz="914400" eaLnBrk="1" fontAlgn="auto" latinLnBrk="0" hangingPunct="1">
              <a:lnSpc>
                <a:spcPts val="1000"/>
              </a:lnSpc>
              <a:spcBef>
                <a:spcPts val="0"/>
              </a:spcBef>
              <a:spcAft>
                <a:spcPts val="600"/>
              </a:spcAft>
              <a:buClr>
                <a:srgbClr val="F79646"/>
              </a:buClr>
              <a:buSzTx/>
              <a:buFontTx/>
              <a:buNone/>
              <a:tabLst/>
              <a:defRPr/>
            </a:pPr>
            <a:r>
              <a:rPr lang="ru-RU" sz="1000" b="1" dirty="0">
                <a:solidFill>
                  <a:srgbClr val="2B1262"/>
                </a:solidFill>
                <a:latin typeface="Euclid Circular B SemiBold"/>
                <a:cs typeface="Euclid Circular B SemiBold"/>
              </a:rPr>
              <a:t>5. Содействие в проведении исследований и мониторингов </a:t>
            </a:r>
            <a:r>
              <a:rPr kumimoji="0" lang="ru-RU" sz="1000" b="1" i="0" u="none" strike="noStrike" kern="0" cap="none" spc="0" normalizeH="0" baseline="0" noProof="0" dirty="0">
                <a:ln>
                  <a:noFill/>
                </a:ln>
                <a:solidFill>
                  <a:srgbClr val="2B1262"/>
                </a:solidFill>
                <a:effectLst/>
                <a:uLnTx/>
                <a:uFillTx/>
                <a:latin typeface="Euclid Circular B SemiBold"/>
                <a:cs typeface="Euclid Circular B SemiBold"/>
              </a:rPr>
              <a:t>(целевая аудитория: студенты, трудоспособное население, серебряные волонтеры).</a:t>
            </a:r>
            <a:endParaRPr lang="ru-RU" sz="1000" b="1" dirty="0">
              <a:solidFill>
                <a:srgbClr val="2B1262"/>
              </a:solidFill>
              <a:latin typeface="Euclid Circular B SemiBold"/>
              <a:cs typeface="Euclid Circular B SemiBold"/>
            </a:endParaRPr>
          </a:p>
          <a:p>
            <a:pPr marL="12700" marR="0" lvl="0" indent="0" defTabSz="914400" eaLnBrk="1" fontAlgn="auto" latinLnBrk="0" hangingPunct="1">
              <a:lnSpc>
                <a:spcPts val="1000"/>
              </a:lnSpc>
              <a:spcBef>
                <a:spcPts val="0"/>
              </a:spcBef>
              <a:spcAft>
                <a:spcPts val="600"/>
              </a:spcAft>
              <a:buClr>
                <a:srgbClr val="F79646"/>
              </a:buClr>
              <a:buSzTx/>
              <a:buFontTx/>
              <a:buNone/>
              <a:tabLst/>
              <a:defRPr/>
            </a:pPr>
            <a:r>
              <a:rPr lang="ru-RU" sz="1000" b="1" dirty="0">
                <a:solidFill>
                  <a:srgbClr val="2B1262"/>
                </a:solidFill>
                <a:latin typeface="Euclid Circular B SemiBold"/>
                <a:cs typeface="Euclid Circular B SemiBold"/>
              </a:rPr>
              <a:t>6. Организация и проведение мероприятий </a:t>
            </a:r>
            <a:r>
              <a:rPr kumimoji="0" lang="ru-RU" sz="1000" b="1" i="0" u="none" strike="noStrike" kern="0" cap="none" spc="0" normalizeH="0" baseline="0" noProof="0" dirty="0">
                <a:ln>
                  <a:noFill/>
                </a:ln>
                <a:solidFill>
                  <a:srgbClr val="2B1262"/>
                </a:solidFill>
                <a:effectLst/>
                <a:uLnTx/>
                <a:uFillTx/>
                <a:latin typeface="Euclid Circular B SemiBold"/>
                <a:cs typeface="Euclid Circular B SemiBold"/>
              </a:rPr>
              <a:t>(целевая аудитория: школьники, студенты, трудоспособное население, серебряные волонтеры).</a:t>
            </a:r>
            <a:endParaRPr lang="ru-RU" sz="1000" b="1" dirty="0">
              <a:solidFill>
                <a:srgbClr val="2B1262"/>
              </a:solidFill>
              <a:latin typeface="Euclid Circular B SemiBold"/>
              <a:cs typeface="Euclid Circular B SemiBold"/>
            </a:endParaRPr>
          </a:p>
          <a:p>
            <a:pPr marL="12700" marR="0" lvl="0" indent="0" defTabSz="914400" eaLnBrk="1" fontAlgn="auto" latinLnBrk="0" hangingPunct="1">
              <a:lnSpc>
                <a:spcPts val="1000"/>
              </a:lnSpc>
              <a:spcBef>
                <a:spcPts val="0"/>
              </a:spcBef>
              <a:spcAft>
                <a:spcPts val="600"/>
              </a:spcAft>
              <a:buClr>
                <a:srgbClr val="F79646"/>
              </a:buClr>
              <a:buSzTx/>
              <a:buFontTx/>
              <a:buNone/>
              <a:tabLst/>
              <a:defRPr/>
            </a:pPr>
            <a:r>
              <a:rPr lang="ru-RU" sz="1000" b="1" dirty="0">
                <a:solidFill>
                  <a:srgbClr val="2B1262"/>
                </a:solidFill>
                <a:latin typeface="Euclid Circular B SemiBold"/>
                <a:cs typeface="Euclid Circular B SemiBold"/>
              </a:rPr>
              <a:t>7. Акселерация и сопровождение местных добровольческих, общественных проектов </a:t>
            </a:r>
            <a:r>
              <a:rPr kumimoji="0" lang="ru-RU" sz="1000" b="1" i="0" u="none" strike="noStrike" kern="0" cap="none" spc="0" normalizeH="0" baseline="0" noProof="0" dirty="0">
                <a:ln>
                  <a:noFill/>
                </a:ln>
                <a:solidFill>
                  <a:srgbClr val="2B1262"/>
                </a:solidFill>
                <a:effectLst/>
                <a:uLnTx/>
                <a:uFillTx/>
                <a:latin typeface="Euclid Circular B SemiBold"/>
                <a:cs typeface="Euclid Circular B SemiBold"/>
              </a:rPr>
              <a:t>(целевая аудитория: школьники, студенты, трудоспособное население, серебряные волонтеры).</a:t>
            </a:r>
            <a:endParaRPr lang="ru-RU" sz="1000" b="1" dirty="0">
              <a:solidFill>
                <a:srgbClr val="2B1262"/>
              </a:solidFill>
              <a:latin typeface="Euclid Circular B SemiBold"/>
              <a:cs typeface="Euclid Circular B SemiBold"/>
            </a:endParaRPr>
          </a:p>
          <a:p>
            <a:pPr marL="12700">
              <a:lnSpc>
                <a:spcPts val="1000"/>
              </a:lnSpc>
              <a:spcAft>
                <a:spcPts val="600"/>
              </a:spcAft>
              <a:buClr>
                <a:schemeClr val="accent6"/>
              </a:buClr>
            </a:pPr>
            <a:r>
              <a:rPr lang="ru-RU" sz="1000" b="1" dirty="0">
                <a:solidFill>
                  <a:srgbClr val="2B1262"/>
                </a:solidFill>
                <a:latin typeface="Euclid Circular B SemiBold"/>
                <a:cs typeface="Euclid Circular B SemiBold"/>
              </a:rPr>
              <a:t>8. Привлечение иных организаций в федеральную сеть </a:t>
            </a:r>
            <a:r>
              <a:rPr lang="ru-RU" sz="1000" b="1" dirty="0" err="1">
                <a:solidFill>
                  <a:srgbClr val="2B1262"/>
                </a:solidFill>
                <a:latin typeface="Euclid Circular B SemiBold"/>
                <a:cs typeface="Euclid Circular B SemiBold"/>
              </a:rPr>
              <a:t>Добро.Центр</a:t>
            </a:r>
            <a:r>
              <a:rPr lang="ru-RU" sz="1000" b="1" dirty="0">
                <a:solidFill>
                  <a:srgbClr val="2B1262"/>
                </a:solidFill>
                <a:latin typeface="Euclid Circular B SemiBold"/>
                <a:cs typeface="Euclid Circular B SemiBold"/>
              </a:rPr>
              <a:t> (целевая аудитория: студенты).</a:t>
            </a:r>
          </a:p>
          <a:p>
            <a:pPr marL="12700" marR="0" lvl="0" indent="0" defTabSz="914400" eaLnBrk="1" fontAlgn="auto" latinLnBrk="0" hangingPunct="1">
              <a:lnSpc>
                <a:spcPts val="1000"/>
              </a:lnSpc>
              <a:spcBef>
                <a:spcPts val="0"/>
              </a:spcBef>
              <a:spcAft>
                <a:spcPts val="600"/>
              </a:spcAft>
              <a:buClr>
                <a:srgbClr val="F79646"/>
              </a:buClr>
              <a:buSzTx/>
              <a:buFontTx/>
              <a:buNone/>
              <a:tabLst/>
              <a:defRPr/>
            </a:pPr>
            <a:r>
              <a:rPr lang="ru-RU" sz="1000" b="1" dirty="0">
                <a:solidFill>
                  <a:srgbClr val="2B1262"/>
                </a:solidFill>
                <a:latin typeface="Euclid Circular B SemiBold"/>
                <a:cs typeface="Euclid Circular B SemiBold"/>
              </a:rPr>
              <a:t>9. Организация </a:t>
            </a:r>
            <a:r>
              <a:rPr lang="ru-RU" sz="1000" b="1" dirty="0" err="1">
                <a:solidFill>
                  <a:srgbClr val="2B1262"/>
                </a:solidFill>
                <a:latin typeface="Euclid Circular B SemiBold"/>
                <a:cs typeface="Euclid Circular B SemiBold"/>
              </a:rPr>
              <a:t>межсекторального</a:t>
            </a:r>
            <a:r>
              <a:rPr lang="ru-RU" sz="1000" b="1" dirty="0">
                <a:solidFill>
                  <a:srgbClr val="2B1262"/>
                </a:solidFill>
                <a:latin typeface="Euclid Circular B SemiBold"/>
                <a:cs typeface="Euclid Circular B SemiBold"/>
              </a:rPr>
              <a:t> партнерства </a:t>
            </a:r>
            <a:r>
              <a:rPr kumimoji="0" lang="ru-RU" sz="1000" b="1" i="0" u="none" strike="noStrike" kern="0" cap="none" spc="0" normalizeH="0" baseline="0" noProof="0" dirty="0">
                <a:ln>
                  <a:noFill/>
                </a:ln>
                <a:solidFill>
                  <a:srgbClr val="2B1262"/>
                </a:solidFill>
                <a:effectLst/>
                <a:uLnTx/>
                <a:uFillTx/>
                <a:latin typeface="Euclid Circular B SemiBold"/>
                <a:cs typeface="Euclid Circular B SemiBold"/>
              </a:rPr>
              <a:t>(целевая аудитория: трудоспособное население).</a:t>
            </a:r>
          </a:p>
          <a:p>
            <a:pPr marL="12700">
              <a:lnSpc>
                <a:spcPts val="1000"/>
              </a:lnSpc>
              <a:buClr>
                <a:schemeClr val="accent6"/>
              </a:buClr>
            </a:pPr>
            <a:endParaRPr lang="ru-RU" sz="1100" b="1" dirty="0">
              <a:solidFill>
                <a:srgbClr val="2B1262"/>
              </a:solidFill>
              <a:latin typeface="Euclid Circular B SemiBold"/>
              <a:cs typeface="Euclid Circular B SemiBold"/>
            </a:endParaRPr>
          </a:p>
        </p:txBody>
      </p:sp>
    </p:spTree>
    <p:extLst>
      <p:ext uri="{BB962C8B-B14F-4D97-AF65-F5344CB8AC3E}">
        <p14:creationId xmlns:p14="http://schemas.microsoft.com/office/powerpoint/2010/main" val="4025885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0" y="-1761"/>
            <a:ext cx="9296400" cy="5238750"/>
          </a:xfrm>
          <a:prstGeom prst="rect">
            <a:avLst/>
          </a:prstGeom>
          <a:solidFill>
            <a:srgbClr val="2B1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1" name="Рисунок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127390"/>
            <a:ext cx="1039266" cy="385582"/>
          </a:xfrm>
          <a:prstGeom prst="rect">
            <a:avLst/>
          </a:prstGeom>
        </p:spPr>
      </p:pic>
      <p:sp>
        <p:nvSpPr>
          <p:cNvPr id="30" name="object 2"/>
          <p:cNvSpPr txBox="1"/>
          <p:nvPr/>
        </p:nvSpPr>
        <p:spPr>
          <a:xfrm>
            <a:off x="3124200" y="82937"/>
            <a:ext cx="3962399" cy="474489"/>
          </a:xfrm>
          <a:prstGeom prst="rect">
            <a:avLst/>
          </a:prstGeom>
        </p:spPr>
        <p:txBody>
          <a:bodyPr vert="horz" wrap="square" lIns="0" tIns="12700" rIns="0" bIns="0" rtlCol="0">
            <a:spAutoFit/>
          </a:bodyPr>
          <a:lstStyle/>
          <a:p>
            <a:pPr marL="12700">
              <a:spcBef>
                <a:spcPts val="100"/>
              </a:spcBef>
              <a:tabLst>
                <a:tab pos="1871345" algn="l"/>
              </a:tabLst>
            </a:pPr>
            <a:r>
              <a:rPr lang="ru-RU" sz="3000" b="1" spc="-20" dirty="0">
                <a:solidFill>
                  <a:schemeClr val="bg1"/>
                </a:solidFill>
                <a:latin typeface="Euclid Circular B SemiBold"/>
                <a:cs typeface="Euclid Circular B SemiBold"/>
              </a:rPr>
              <a:t>Целевая аудитория</a:t>
            </a:r>
            <a:endParaRPr sz="3000" dirty="0">
              <a:solidFill>
                <a:schemeClr val="bg1"/>
              </a:solidFill>
              <a:latin typeface="Euclid Circular B SemiBold"/>
              <a:cs typeface="Euclid Circular B SemiBold"/>
            </a:endParaRPr>
          </a:p>
        </p:txBody>
      </p:sp>
      <p:graphicFrame>
        <p:nvGraphicFramePr>
          <p:cNvPr id="34" name="Таблица 33"/>
          <p:cNvGraphicFramePr>
            <a:graphicFrameLocks noGrp="1"/>
          </p:cNvGraphicFramePr>
          <p:nvPr>
            <p:extLst>
              <p:ext uri="{D42A27DB-BD31-4B8C-83A1-F6EECF244321}">
                <p14:modId xmlns:p14="http://schemas.microsoft.com/office/powerpoint/2010/main" val="3989449040"/>
              </p:ext>
            </p:extLst>
          </p:nvPr>
        </p:nvGraphicFramePr>
        <p:xfrm>
          <a:off x="209550" y="742950"/>
          <a:ext cx="8858250" cy="4173112"/>
        </p:xfrm>
        <a:graphic>
          <a:graphicData uri="http://schemas.openxmlformats.org/drawingml/2006/table">
            <a:tbl>
              <a:tblPr firstRow="1" bandRow="1">
                <a:tableStyleId>{08FB837D-C827-4EFA-A057-4D05807E0F7C}</a:tableStyleId>
              </a:tblPr>
              <a:tblGrid>
                <a:gridCol w="1221655">
                  <a:extLst>
                    <a:ext uri="{9D8B030D-6E8A-4147-A177-3AD203B41FA5}">
                      <a16:colId xmlns:a16="http://schemas.microsoft.com/office/drawing/2014/main" val="2882312876"/>
                    </a:ext>
                  </a:extLst>
                </a:gridCol>
                <a:gridCol w="3240529">
                  <a:extLst>
                    <a:ext uri="{9D8B030D-6E8A-4147-A177-3AD203B41FA5}">
                      <a16:colId xmlns:a16="http://schemas.microsoft.com/office/drawing/2014/main" val="3611189064"/>
                    </a:ext>
                  </a:extLst>
                </a:gridCol>
                <a:gridCol w="4396066">
                  <a:extLst>
                    <a:ext uri="{9D8B030D-6E8A-4147-A177-3AD203B41FA5}">
                      <a16:colId xmlns:a16="http://schemas.microsoft.com/office/drawing/2014/main" val="2576594692"/>
                    </a:ext>
                  </a:extLst>
                </a:gridCol>
              </a:tblGrid>
              <a:tr h="367522">
                <a:tc>
                  <a:txBody>
                    <a:bodyPr/>
                    <a:lstStyle/>
                    <a:p>
                      <a:pPr algn="ctr"/>
                      <a:r>
                        <a:rPr lang="ru-RU" sz="900" b="0" i="0" u="none" strike="noStrike" dirty="0">
                          <a:solidFill>
                            <a:schemeClr val="lt1"/>
                          </a:solidFill>
                          <a:effectLst/>
                          <a:latin typeface="Euclid Circular B Medium" panose="020B0604000000000000" pitchFamily="34" charset="-52"/>
                          <a:ea typeface="Euclid Circular B Medium" panose="020B0604000000000000" pitchFamily="34" charset="-52"/>
                          <a:cs typeface="+mn-cs"/>
                        </a:rPr>
                        <a:t>Целевая группа</a:t>
                      </a:r>
                      <a:endParaRPr lang="ru-RU" sz="900" dirty="0">
                        <a:latin typeface="Euclid Circular B Medium" panose="020B0604000000000000" pitchFamily="34" charset="-52"/>
                        <a:ea typeface="Euclid Circular B Medium" panose="020B0604000000000000" pitchFamily="34" charset="-52"/>
                      </a:endParaRPr>
                    </a:p>
                  </a:txBody>
                  <a:tcPr/>
                </a:tc>
                <a:tc>
                  <a:txBody>
                    <a:bodyPr/>
                    <a:lstStyle/>
                    <a:p>
                      <a:pPr algn="ctr"/>
                      <a:r>
                        <a:rPr lang="ru-RU" sz="900" b="0" i="0" u="none" strike="noStrike" dirty="0">
                          <a:solidFill>
                            <a:schemeClr val="lt1"/>
                          </a:solidFill>
                          <a:effectLst/>
                          <a:latin typeface="Euclid Circular B Medium" panose="020B0604000000000000" pitchFamily="34" charset="-52"/>
                          <a:ea typeface="Euclid Circular B Medium" panose="020B0604000000000000" pitchFamily="34" charset="-52"/>
                          <a:cs typeface="+mn-cs"/>
                        </a:rPr>
                        <a:t>Ее портрет (возраст, образование, увлечения)</a:t>
                      </a:r>
                      <a:endParaRPr lang="ru-RU" sz="900" dirty="0">
                        <a:latin typeface="Euclid Circular B Medium" panose="020B0604000000000000" pitchFamily="34" charset="-52"/>
                        <a:ea typeface="Euclid Circular B Medium" panose="020B0604000000000000" pitchFamily="34" charset="-52"/>
                      </a:endParaRPr>
                    </a:p>
                  </a:txBody>
                  <a:tcPr/>
                </a:tc>
                <a:tc>
                  <a:txBody>
                    <a:bodyPr/>
                    <a:lstStyle/>
                    <a:p>
                      <a:pPr algn="ctr"/>
                      <a:r>
                        <a:rPr lang="ru-RU" sz="900" b="0" i="0" u="none" strike="noStrike" dirty="0">
                          <a:solidFill>
                            <a:schemeClr val="lt1"/>
                          </a:solidFill>
                          <a:effectLst/>
                          <a:latin typeface="Euclid Circular B Medium" panose="020B0604000000000000" pitchFamily="34" charset="-52"/>
                          <a:ea typeface="Euclid Circular B Medium" panose="020B0604000000000000" pitchFamily="34" charset="-52"/>
                          <a:cs typeface="+mn-cs"/>
                        </a:rPr>
                        <a:t>Инструменты по работе</a:t>
                      </a:r>
                    </a:p>
                    <a:p>
                      <a:pPr algn="ctr"/>
                      <a:r>
                        <a:rPr lang="ru-RU" sz="900" b="0" i="0" u="none" strike="noStrike" dirty="0">
                          <a:solidFill>
                            <a:schemeClr val="lt1"/>
                          </a:solidFill>
                          <a:effectLst/>
                          <a:latin typeface="Euclid Circular B Medium" panose="020B0604000000000000" pitchFamily="34" charset="-52"/>
                          <a:ea typeface="Euclid Circular B Medium" panose="020B0604000000000000" pitchFamily="34" charset="-52"/>
                          <a:cs typeface="+mn-cs"/>
                        </a:rPr>
                        <a:t>с данной целевой группой</a:t>
                      </a:r>
                      <a:endParaRPr lang="ru-RU" sz="900" dirty="0">
                        <a:latin typeface="Euclid Circular B Medium" panose="020B0604000000000000" pitchFamily="34" charset="-52"/>
                        <a:ea typeface="Euclid Circular B Medium" panose="020B0604000000000000" pitchFamily="34" charset="-52"/>
                      </a:endParaRPr>
                    </a:p>
                  </a:txBody>
                  <a:tcPr/>
                </a:tc>
                <a:extLst>
                  <a:ext uri="{0D108BD9-81ED-4DB2-BD59-A6C34878D82A}">
                    <a16:rowId xmlns:a16="http://schemas.microsoft.com/office/drawing/2014/main" val="3647517787"/>
                  </a:ext>
                </a:extLst>
              </a:tr>
              <a:tr h="888443">
                <a:tc>
                  <a:txBody>
                    <a:bodyPr/>
                    <a:lstStyle/>
                    <a:p>
                      <a:r>
                        <a:rPr lang="ru-RU" sz="800" dirty="0">
                          <a:solidFill>
                            <a:srgbClr val="002060"/>
                          </a:solidFill>
                          <a:latin typeface="Euclid Circular B"/>
                        </a:rPr>
                        <a:t>Школьники</a:t>
                      </a:r>
                    </a:p>
                  </a:txBody>
                  <a:tcPr/>
                </a:tc>
                <a:tc>
                  <a:txBody>
                    <a:bodyPr/>
                    <a:lstStyle/>
                    <a:p>
                      <a:r>
                        <a:rPr lang="ru-RU" sz="800" dirty="0">
                          <a:solidFill>
                            <a:srgbClr val="002060"/>
                          </a:solidFill>
                          <a:latin typeface="Euclid Circular B"/>
                        </a:rPr>
                        <a:t>14-17 лет. </a:t>
                      </a:r>
                    </a:p>
                    <a:p>
                      <a:r>
                        <a:rPr lang="ru-RU" sz="800" dirty="0">
                          <a:solidFill>
                            <a:srgbClr val="002060"/>
                          </a:solidFill>
                          <a:latin typeface="Euclid Circular B"/>
                        </a:rPr>
                        <a:t>Действующие и потенциальные волонтеры, участники</a:t>
                      </a:r>
                    </a:p>
                    <a:p>
                      <a:r>
                        <a:rPr lang="ru-RU" sz="800" dirty="0">
                          <a:solidFill>
                            <a:srgbClr val="002060"/>
                          </a:solidFill>
                          <a:latin typeface="Euclid Circular B"/>
                        </a:rPr>
                        <a:t>благотворительной деятельности, обучающиеся в образовательных учреждениях среднего образования Курской области. </a:t>
                      </a:r>
                    </a:p>
                  </a:txBody>
                  <a:tcPr/>
                </a:tc>
                <a:tc>
                  <a:txBody>
                    <a:bodyPr/>
                    <a:lstStyle/>
                    <a:p>
                      <a:r>
                        <a:rPr lang="ru-RU" sz="800" dirty="0">
                          <a:solidFill>
                            <a:srgbClr val="002060"/>
                          </a:solidFill>
                          <a:latin typeface="Euclid Circular B"/>
                        </a:rPr>
                        <a:t>Проведение игр, крестов, проведение уроков памяти, проведение профильных смен, форумных кампаний, организация информационно-тематических семинаров, привлечение специалистов для проведения образовательных программ, информирование граждан и организаторов, анкетирование граждан через платформу ДОБРО.РФ, консультация по работе с платформой ДОБРО.РФ, помощь в подборе проектов и мероприятий, консультирование граждан.</a:t>
                      </a:r>
                    </a:p>
                  </a:txBody>
                  <a:tcPr/>
                </a:tc>
                <a:extLst>
                  <a:ext uri="{0D108BD9-81ED-4DB2-BD59-A6C34878D82A}">
                    <a16:rowId xmlns:a16="http://schemas.microsoft.com/office/drawing/2014/main" val="1897947145"/>
                  </a:ext>
                </a:extLst>
              </a:tr>
              <a:tr h="1205744">
                <a:tc>
                  <a:txBody>
                    <a:bodyPr/>
                    <a:lstStyle/>
                    <a:p>
                      <a:r>
                        <a:rPr lang="ru-RU" sz="800" dirty="0">
                          <a:solidFill>
                            <a:srgbClr val="002060"/>
                          </a:solidFill>
                          <a:latin typeface="Euclid Circular B"/>
                        </a:rPr>
                        <a:t>Студенты</a:t>
                      </a:r>
                    </a:p>
                  </a:txBody>
                  <a:tcPr/>
                </a:tc>
                <a:tc>
                  <a:txBody>
                    <a:bodyPr/>
                    <a:lstStyle/>
                    <a:p>
                      <a:r>
                        <a:rPr lang="ru-RU" sz="800" dirty="0">
                          <a:solidFill>
                            <a:srgbClr val="002060"/>
                          </a:solidFill>
                          <a:latin typeface="Euclid Circular B"/>
                        </a:rPr>
                        <a:t>18-25 лет. </a:t>
                      </a:r>
                    </a:p>
                    <a:p>
                      <a:r>
                        <a:rPr lang="ru-RU" sz="800" dirty="0">
                          <a:solidFill>
                            <a:srgbClr val="002060"/>
                          </a:solidFill>
                          <a:latin typeface="Euclid Circular B"/>
                        </a:rPr>
                        <a:t>Действующие и потенциальные волонтеры, участники</a:t>
                      </a:r>
                    </a:p>
                    <a:p>
                      <a:r>
                        <a:rPr lang="ru-RU" sz="800" dirty="0">
                          <a:solidFill>
                            <a:srgbClr val="002060"/>
                          </a:solidFill>
                          <a:latin typeface="Euclid Circular B"/>
                        </a:rPr>
                        <a:t>благотворительной деятельности  авторы и руководители социальных проектов, обучающиеся образовательных организаций высшего образования и профессиональных образовательных организаций Курской области </a:t>
                      </a:r>
                    </a:p>
                  </a:txBody>
                  <a:tcPr/>
                </a:tc>
                <a:tc>
                  <a:txBody>
                    <a:bodyPr/>
                    <a:lstStyle/>
                    <a:p>
                      <a:r>
                        <a:rPr lang="ru-RU" sz="800" dirty="0">
                          <a:solidFill>
                            <a:srgbClr val="002060"/>
                          </a:solidFill>
                          <a:latin typeface="Euclid Circular B"/>
                        </a:rPr>
                        <a:t>Проведение игр, крестов, проведение уроков памяти, проведение форумных кампаний, организация информационно-тематических семинаров, привлечение специалистов для проведения образовательных программ, проведение обучения по социальному проектированию, оказание помощи в организации мероприятий, предоставление </a:t>
                      </a:r>
                      <a:r>
                        <a:rPr lang="ru-RU" sz="800" dirty="0" err="1">
                          <a:solidFill>
                            <a:srgbClr val="002060"/>
                          </a:solidFill>
                          <a:latin typeface="Euclid Circular B"/>
                        </a:rPr>
                        <a:t>коворгинг</a:t>
                      </a:r>
                      <a:r>
                        <a:rPr lang="ru-RU" sz="800" dirty="0">
                          <a:solidFill>
                            <a:srgbClr val="002060"/>
                          </a:solidFill>
                          <a:latin typeface="Euclid Circular B"/>
                        </a:rPr>
                        <a:t>-пространства, информирование граждан и организаторов, анкетирование граждан через платформу ДОБРО.РФ, консультация по работе с платформой ДОБРО.РФ, помощь в подборе проектов и мероприятий, консультирование граждан.</a:t>
                      </a:r>
                    </a:p>
                  </a:txBody>
                  <a:tcPr/>
                </a:tc>
                <a:extLst>
                  <a:ext uri="{0D108BD9-81ED-4DB2-BD59-A6C34878D82A}">
                    <a16:rowId xmlns:a16="http://schemas.microsoft.com/office/drawing/2014/main" val="21099111"/>
                  </a:ext>
                </a:extLst>
              </a:tr>
              <a:tr h="888443">
                <a:tc>
                  <a:txBody>
                    <a:bodyPr/>
                    <a:lstStyle/>
                    <a:p>
                      <a:r>
                        <a:rPr lang="ru-RU" sz="800" dirty="0">
                          <a:solidFill>
                            <a:srgbClr val="002060"/>
                          </a:solidFill>
                          <a:latin typeface="Euclid Circular B"/>
                        </a:rPr>
                        <a:t>Трудоспособное население</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ru-RU" sz="800" dirty="0">
                          <a:solidFill>
                            <a:srgbClr val="002060"/>
                          </a:solidFill>
                          <a:latin typeface="Euclid Circular B"/>
                        </a:rPr>
                        <a:t>25-60 лет.</a:t>
                      </a:r>
                    </a:p>
                    <a:p>
                      <a:r>
                        <a:rPr lang="ru-RU" sz="800" dirty="0">
                          <a:solidFill>
                            <a:srgbClr val="002060"/>
                          </a:solidFill>
                          <a:latin typeface="Euclid Circular B"/>
                        </a:rPr>
                        <a:t>Действующие волонтеры, участники</a:t>
                      </a:r>
                    </a:p>
                    <a:p>
                      <a:r>
                        <a:rPr lang="ru-RU" sz="800" dirty="0">
                          <a:solidFill>
                            <a:srgbClr val="002060"/>
                          </a:solidFill>
                          <a:latin typeface="Euclid Circular B"/>
                        </a:rPr>
                        <a:t>благотворительной деятельности  авторы и руководители социальных проектов. </a:t>
                      </a:r>
                    </a:p>
                  </a:txBody>
                  <a:tcPr/>
                </a:tc>
                <a:tc>
                  <a:txBody>
                    <a:bodyPr/>
                    <a:lstStyle/>
                    <a:p>
                      <a:r>
                        <a:rPr lang="ru-RU" sz="800" dirty="0">
                          <a:solidFill>
                            <a:srgbClr val="002060"/>
                          </a:solidFill>
                          <a:latin typeface="Euclid Circular B"/>
                        </a:rPr>
                        <a:t>Проведение бизнес встреч, организация работы клуба  </a:t>
                      </a:r>
                      <a:r>
                        <a:rPr lang="en-US" sz="800" dirty="0">
                          <a:solidFill>
                            <a:srgbClr val="002060"/>
                          </a:solidFill>
                          <a:latin typeface="Euclid Circular B"/>
                        </a:rPr>
                        <a:t>#</a:t>
                      </a:r>
                      <a:r>
                        <a:rPr lang="ru-RU" sz="800" dirty="0" err="1">
                          <a:solidFill>
                            <a:srgbClr val="002060"/>
                          </a:solidFill>
                          <a:latin typeface="Euclid Circular B"/>
                        </a:rPr>
                        <a:t>Мывместе</a:t>
                      </a:r>
                      <a:r>
                        <a:rPr lang="ru-RU" sz="800" dirty="0">
                          <a:solidFill>
                            <a:srgbClr val="002060"/>
                          </a:solidFill>
                          <a:latin typeface="Euclid Circular B"/>
                        </a:rPr>
                        <a:t> в регионе, проведение совместных мероприятий, форумных кампаний, обучения по социальному проектированию, привлечение в качестве партнеров и экспертов, информирование граждан и организаторов, анкетирование граждан через платформу ДОБРО.РФ, консультация по работе с платформой ДОБРО.РФ, помощь в подборе проектов и мероприятий, консультирование граждан.</a:t>
                      </a:r>
                    </a:p>
                  </a:txBody>
                  <a:tcPr/>
                </a:tc>
                <a:extLst>
                  <a:ext uri="{0D108BD9-81ED-4DB2-BD59-A6C34878D82A}">
                    <a16:rowId xmlns:a16="http://schemas.microsoft.com/office/drawing/2014/main" val="2274620848"/>
                  </a:ext>
                </a:extLst>
              </a:tr>
              <a:tr h="528835">
                <a:tc>
                  <a:txBody>
                    <a:bodyPr/>
                    <a:lstStyle/>
                    <a:p>
                      <a:r>
                        <a:rPr lang="ru-RU" sz="800" dirty="0">
                          <a:solidFill>
                            <a:srgbClr val="002060"/>
                          </a:solidFill>
                          <a:latin typeface="Euclid Circular B"/>
                        </a:rPr>
                        <a:t>Серебряные волонтеры </a:t>
                      </a:r>
                    </a:p>
                  </a:txBody>
                  <a:tcPr/>
                </a:tc>
                <a:tc>
                  <a:txBody>
                    <a:bodyPr/>
                    <a:lstStyle/>
                    <a:p>
                      <a:r>
                        <a:rPr lang="ru-RU" sz="800" dirty="0">
                          <a:solidFill>
                            <a:srgbClr val="002060"/>
                          </a:solidFill>
                          <a:latin typeface="Euclid Circular B"/>
                        </a:rPr>
                        <a:t>55 +</a:t>
                      </a:r>
                    </a:p>
                    <a:p>
                      <a:r>
                        <a:rPr lang="ru-RU" sz="800" dirty="0">
                          <a:solidFill>
                            <a:srgbClr val="002060"/>
                          </a:solidFill>
                          <a:latin typeface="Euclid Circular B"/>
                        </a:rPr>
                        <a:t>Действующие волонтеры, участники</a:t>
                      </a:r>
                    </a:p>
                    <a:p>
                      <a:r>
                        <a:rPr lang="ru-RU" sz="800" dirty="0">
                          <a:solidFill>
                            <a:srgbClr val="002060"/>
                          </a:solidFill>
                          <a:latin typeface="Euclid Circular B"/>
                        </a:rPr>
                        <a:t>благотворительной деятельности  авторы и руководители социальных проектов. </a:t>
                      </a:r>
                    </a:p>
                  </a:txBody>
                  <a:tcPr/>
                </a:tc>
                <a:tc>
                  <a:txBody>
                    <a:bodyPr/>
                    <a:lstStyle/>
                    <a:p>
                      <a:r>
                        <a:rPr lang="ru-RU" sz="800" dirty="0">
                          <a:solidFill>
                            <a:srgbClr val="002060"/>
                          </a:solidFill>
                          <a:latin typeface="Euclid Circular B"/>
                        </a:rPr>
                        <a:t>Организация форумных кампаний, проведение образовательных программ, проведение обучения по социальному проектированию, оказание помощи в организации мероприятий, предоставление </a:t>
                      </a:r>
                      <a:r>
                        <a:rPr lang="ru-RU" sz="800" dirty="0" err="1">
                          <a:solidFill>
                            <a:srgbClr val="002060"/>
                          </a:solidFill>
                          <a:latin typeface="Euclid Circular B"/>
                        </a:rPr>
                        <a:t>коворгинг</a:t>
                      </a:r>
                      <a:r>
                        <a:rPr lang="ru-RU" sz="800" dirty="0">
                          <a:solidFill>
                            <a:srgbClr val="002060"/>
                          </a:solidFill>
                          <a:latin typeface="Euclid Circular B"/>
                        </a:rPr>
                        <a:t>-пространства, информирование граждан и организаторов, анкетирование граждан через платформу ДОБРО.РФ, консультация по работе с платформой ДОБРО.РФ, помощь в подборе проектов и мероприятий, консультирование граждан.</a:t>
                      </a:r>
                    </a:p>
                  </a:txBody>
                  <a:tcPr/>
                </a:tc>
                <a:extLst>
                  <a:ext uri="{0D108BD9-81ED-4DB2-BD59-A6C34878D82A}">
                    <a16:rowId xmlns:a16="http://schemas.microsoft.com/office/drawing/2014/main" val="3322028747"/>
                  </a:ext>
                </a:extLst>
              </a:tr>
            </a:tbl>
          </a:graphicData>
        </a:graphic>
      </p:graphicFrame>
    </p:spTree>
    <p:extLst>
      <p:ext uri="{BB962C8B-B14F-4D97-AF65-F5344CB8AC3E}">
        <p14:creationId xmlns:p14="http://schemas.microsoft.com/office/powerpoint/2010/main" val="715781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Прямоугольник 11"/>
          <p:cNvSpPr/>
          <p:nvPr/>
        </p:nvSpPr>
        <p:spPr>
          <a:xfrm>
            <a:off x="0" y="-1761"/>
            <a:ext cx="9296400" cy="5238750"/>
          </a:xfrm>
          <a:prstGeom prst="rect">
            <a:avLst/>
          </a:prstGeom>
          <a:solidFill>
            <a:srgbClr val="2B1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1" name="Рисунок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118250"/>
            <a:ext cx="1039266" cy="385582"/>
          </a:xfrm>
          <a:prstGeom prst="rect">
            <a:avLst/>
          </a:prstGeom>
        </p:spPr>
      </p:pic>
      <p:sp>
        <p:nvSpPr>
          <p:cNvPr id="30" name="object 2"/>
          <p:cNvSpPr txBox="1"/>
          <p:nvPr/>
        </p:nvSpPr>
        <p:spPr>
          <a:xfrm>
            <a:off x="3352800" y="107083"/>
            <a:ext cx="3962399" cy="474489"/>
          </a:xfrm>
          <a:prstGeom prst="rect">
            <a:avLst/>
          </a:prstGeom>
        </p:spPr>
        <p:txBody>
          <a:bodyPr vert="horz" wrap="square" lIns="0" tIns="12700" rIns="0" bIns="0" rtlCol="0">
            <a:spAutoFit/>
          </a:bodyPr>
          <a:lstStyle/>
          <a:p>
            <a:pPr marL="12700">
              <a:spcBef>
                <a:spcPts val="100"/>
              </a:spcBef>
              <a:tabLst>
                <a:tab pos="1871345" algn="l"/>
              </a:tabLst>
            </a:pPr>
            <a:r>
              <a:rPr lang="ru-RU" sz="3000" b="1" spc="-20" dirty="0">
                <a:solidFill>
                  <a:schemeClr val="bg1"/>
                </a:solidFill>
                <a:latin typeface="Euclid Circular B SemiBold"/>
                <a:cs typeface="Euclid Circular B SemiBold"/>
              </a:rPr>
              <a:t>Сообщество</a:t>
            </a:r>
            <a:endParaRPr sz="3000" dirty="0">
              <a:solidFill>
                <a:schemeClr val="bg1"/>
              </a:solidFill>
              <a:latin typeface="Euclid Circular B SemiBold"/>
              <a:cs typeface="Euclid Circular B SemiBold"/>
            </a:endParaRPr>
          </a:p>
        </p:txBody>
      </p:sp>
      <p:graphicFrame>
        <p:nvGraphicFramePr>
          <p:cNvPr id="34" name="Таблица 33"/>
          <p:cNvGraphicFramePr>
            <a:graphicFrameLocks noGrp="1"/>
          </p:cNvGraphicFramePr>
          <p:nvPr>
            <p:extLst>
              <p:ext uri="{D42A27DB-BD31-4B8C-83A1-F6EECF244321}">
                <p14:modId xmlns:p14="http://schemas.microsoft.com/office/powerpoint/2010/main" val="3480967221"/>
              </p:ext>
            </p:extLst>
          </p:nvPr>
        </p:nvGraphicFramePr>
        <p:xfrm>
          <a:off x="292632" y="815457"/>
          <a:ext cx="8711135" cy="4094798"/>
        </p:xfrm>
        <a:graphic>
          <a:graphicData uri="http://schemas.openxmlformats.org/drawingml/2006/table">
            <a:tbl>
              <a:tblPr firstRow="1" bandRow="1">
                <a:tableStyleId>{08FB837D-C827-4EFA-A057-4D05807E0F7C}</a:tableStyleId>
              </a:tblPr>
              <a:tblGrid>
                <a:gridCol w="2584511">
                  <a:extLst>
                    <a:ext uri="{9D8B030D-6E8A-4147-A177-3AD203B41FA5}">
                      <a16:colId xmlns:a16="http://schemas.microsoft.com/office/drawing/2014/main" val="2882312876"/>
                    </a:ext>
                  </a:extLst>
                </a:gridCol>
                <a:gridCol w="6126624">
                  <a:extLst>
                    <a:ext uri="{9D8B030D-6E8A-4147-A177-3AD203B41FA5}">
                      <a16:colId xmlns:a16="http://schemas.microsoft.com/office/drawing/2014/main" val="3611189064"/>
                    </a:ext>
                  </a:extLst>
                </a:gridCol>
              </a:tblGrid>
              <a:tr h="477679">
                <a:tc>
                  <a:txBody>
                    <a:bodyPr/>
                    <a:lstStyle/>
                    <a:p>
                      <a:pPr algn="ctr"/>
                      <a:r>
                        <a:rPr lang="ru-RU" sz="1100" b="0" i="0" u="none" strike="noStrike" dirty="0">
                          <a:solidFill>
                            <a:schemeClr val="lt1"/>
                          </a:solidFill>
                          <a:effectLst/>
                          <a:latin typeface="Euclid Circular B Medium" panose="020B0604000000000000" pitchFamily="34" charset="-52"/>
                          <a:ea typeface="Euclid Circular B Medium" panose="020B0604000000000000" pitchFamily="34" charset="-52"/>
                          <a:cs typeface="+mn-cs"/>
                        </a:rPr>
                        <a:t>Сообщество</a:t>
                      </a:r>
                      <a:endParaRPr lang="ru-RU" sz="1100" dirty="0">
                        <a:latin typeface="Euclid Circular B Medium" panose="020B0604000000000000" pitchFamily="34" charset="-52"/>
                        <a:ea typeface="Euclid Circular B Medium" panose="020B0604000000000000" pitchFamily="34" charset="-52"/>
                      </a:endParaRPr>
                    </a:p>
                  </a:txBody>
                  <a:tcPr/>
                </a:tc>
                <a:tc>
                  <a:txBody>
                    <a:bodyPr/>
                    <a:lstStyle/>
                    <a:p>
                      <a:pPr algn="ctr"/>
                      <a:r>
                        <a:rPr lang="ru-RU" sz="1100" b="0" i="0" u="none" strike="noStrike" dirty="0">
                          <a:solidFill>
                            <a:schemeClr val="lt1"/>
                          </a:solidFill>
                          <a:effectLst/>
                          <a:latin typeface="Euclid Circular B Medium" panose="020B0604000000000000" pitchFamily="34" charset="-52"/>
                          <a:ea typeface="Euclid Circular B Medium" panose="020B0604000000000000" pitchFamily="34" charset="-52"/>
                          <a:cs typeface="+mn-cs"/>
                        </a:rPr>
                        <a:t>Как вы видите взаимодействие</a:t>
                      </a:r>
                      <a:r>
                        <a:rPr lang="ru-RU" sz="1100" b="0" i="0" u="none" strike="noStrike" baseline="0" dirty="0">
                          <a:solidFill>
                            <a:schemeClr val="lt1"/>
                          </a:solidFill>
                          <a:effectLst/>
                          <a:latin typeface="Euclid Circular B Medium" panose="020B0604000000000000" pitchFamily="34" charset="-52"/>
                          <a:ea typeface="Euclid Circular B Medium" panose="020B0604000000000000" pitchFamily="34" charset="-52"/>
                          <a:cs typeface="+mn-cs"/>
                        </a:rPr>
                        <a:t> с сообществом</a:t>
                      </a:r>
                      <a:endParaRPr lang="ru-RU" sz="1100" dirty="0">
                        <a:latin typeface="Euclid Circular B Medium" panose="020B0604000000000000" pitchFamily="34" charset="-52"/>
                        <a:ea typeface="Euclid Circular B Medium" panose="020B0604000000000000" pitchFamily="34" charset="-52"/>
                      </a:endParaRPr>
                    </a:p>
                  </a:txBody>
                  <a:tcPr/>
                </a:tc>
                <a:extLst>
                  <a:ext uri="{0D108BD9-81ED-4DB2-BD59-A6C34878D82A}">
                    <a16:rowId xmlns:a16="http://schemas.microsoft.com/office/drawing/2014/main" val="3647517787"/>
                  </a:ext>
                </a:extLst>
              </a:tr>
              <a:tr h="477679">
                <a:tc>
                  <a:txBody>
                    <a:bodyPr/>
                    <a:lstStyle/>
                    <a:p>
                      <a:r>
                        <a:rPr lang="ru-RU" sz="1100" dirty="0">
                          <a:solidFill>
                            <a:srgbClr val="002060"/>
                          </a:solidFill>
                          <a:latin typeface="Euclid Circular B"/>
                        </a:rPr>
                        <a:t>Волонтёры-медики</a:t>
                      </a:r>
                    </a:p>
                  </a:txBody>
                  <a:tcPr/>
                </a:tc>
                <a:tc>
                  <a:txBody>
                    <a:bodyPr/>
                    <a:lstStyle/>
                    <a:p>
                      <a:r>
                        <a:rPr lang="ru-RU" sz="1100" dirty="0">
                          <a:solidFill>
                            <a:srgbClr val="002060"/>
                          </a:solidFill>
                          <a:latin typeface="Euclid Circular B"/>
                        </a:rPr>
                        <a:t>Приглашение представителей сообщества на мероприятия для сопровождения мероприятия с целью оказания первой медицинской помощи; организация мастер-классов для целевых аудиторий по оказанию доврачебной медицинской помощи. </a:t>
                      </a:r>
                    </a:p>
                  </a:txBody>
                  <a:tcPr/>
                </a:tc>
                <a:extLst>
                  <a:ext uri="{0D108BD9-81ED-4DB2-BD59-A6C34878D82A}">
                    <a16:rowId xmlns:a16="http://schemas.microsoft.com/office/drawing/2014/main" val="1897947145"/>
                  </a:ext>
                </a:extLst>
              </a:tr>
              <a:tr h="477679">
                <a:tc>
                  <a:txBody>
                    <a:bodyPr/>
                    <a:lstStyle/>
                    <a:p>
                      <a:r>
                        <a:rPr lang="ru-RU" sz="1100" dirty="0">
                          <a:solidFill>
                            <a:srgbClr val="002060"/>
                          </a:solidFill>
                          <a:latin typeface="Euclid Circular B"/>
                        </a:rPr>
                        <a:t>Волонтеры экологи</a:t>
                      </a:r>
                    </a:p>
                  </a:txBody>
                  <a:tcPr/>
                </a:tc>
                <a:tc>
                  <a:txBody>
                    <a:bodyPr/>
                    <a:lstStyle/>
                    <a:p>
                      <a:r>
                        <a:rPr lang="ru-RU" sz="1100" dirty="0">
                          <a:solidFill>
                            <a:srgbClr val="002060"/>
                          </a:solidFill>
                          <a:latin typeface="Euclid Circular B"/>
                        </a:rPr>
                        <a:t>Организация совместных акций для уборки территорий, сбора вторсырья, взаимодействие по организации акции «чистая помощь». </a:t>
                      </a:r>
                    </a:p>
                  </a:txBody>
                  <a:tcPr/>
                </a:tc>
                <a:extLst>
                  <a:ext uri="{0D108BD9-81ED-4DB2-BD59-A6C34878D82A}">
                    <a16:rowId xmlns:a16="http://schemas.microsoft.com/office/drawing/2014/main" val="21099111"/>
                  </a:ext>
                </a:extLst>
              </a:tr>
              <a:tr h="566085">
                <a:tc>
                  <a:txBody>
                    <a:bodyPr/>
                    <a:lstStyle/>
                    <a:p>
                      <a:r>
                        <a:rPr lang="ru-RU" sz="1100" dirty="0">
                          <a:solidFill>
                            <a:srgbClr val="002060"/>
                          </a:solidFill>
                          <a:latin typeface="Euclid Circular B"/>
                        </a:rPr>
                        <a:t>Волонтеры Победы</a:t>
                      </a:r>
                    </a:p>
                  </a:txBody>
                  <a:tcPr/>
                </a:tc>
                <a:tc>
                  <a:txBody>
                    <a:bodyPr/>
                    <a:lstStyle/>
                    <a:p>
                      <a:r>
                        <a:rPr lang="ru-RU" sz="1100" dirty="0">
                          <a:solidFill>
                            <a:srgbClr val="002060"/>
                          </a:solidFill>
                          <a:latin typeface="Euclid Circular B"/>
                        </a:rPr>
                        <a:t>Проведение совместных акций, патронаж ветеранов Великой Отечественной войны, совместное обучение волонтерского корпуса по подготовке к проведению праздничных мероприятий и дней единых действий.</a:t>
                      </a:r>
                    </a:p>
                  </a:txBody>
                  <a:tcPr/>
                </a:tc>
                <a:extLst>
                  <a:ext uri="{0D108BD9-81ED-4DB2-BD59-A6C34878D82A}">
                    <a16:rowId xmlns:a16="http://schemas.microsoft.com/office/drawing/2014/main" val="2274620848"/>
                  </a:ext>
                </a:extLst>
              </a:tr>
              <a:tr h="477679">
                <a:tc>
                  <a:txBody>
                    <a:bodyPr/>
                    <a:lstStyle/>
                    <a:p>
                      <a:r>
                        <a:rPr lang="ru-RU" sz="1100" dirty="0">
                          <a:solidFill>
                            <a:srgbClr val="002060"/>
                          </a:solidFill>
                          <a:latin typeface="Euclid Circular B"/>
                        </a:rPr>
                        <a:t>Финансовые волонтеры </a:t>
                      </a:r>
                    </a:p>
                  </a:txBody>
                  <a:tcPr/>
                </a:tc>
                <a:tc>
                  <a:txBody>
                    <a:bodyPr/>
                    <a:lstStyle/>
                    <a:p>
                      <a:r>
                        <a:rPr lang="ru-RU" sz="1100" dirty="0">
                          <a:solidFill>
                            <a:srgbClr val="002060"/>
                          </a:solidFill>
                          <a:latin typeface="Euclid Circular B"/>
                        </a:rPr>
                        <a:t>Взаимодействие через проведение игр финансового просвещения. Проведение образовательной программы с привлечением в качестве экспертов специалистов по финансовой грамотности. </a:t>
                      </a:r>
                    </a:p>
                  </a:txBody>
                  <a:tcPr/>
                </a:tc>
                <a:extLst>
                  <a:ext uri="{0D108BD9-81ED-4DB2-BD59-A6C34878D82A}">
                    <a16:rowId xmlns:a16="http://schemas.microsoft.com/office/drawing/2014/main" val="3322028747"/>
                  </a:ext>
                </a:extLst>
              </a:tr>
              <a:tr h="477679">
                <a:tc>
                  <a:txBody>
                    <a:bodyPr/>
                    <a:lstStyle/>
                    <a:p>
                      <a:r>
                        <a:rPr lang="ru-RU" sz="1100" dirty="0">
                          <a:solidFill>
                            <a:srgbClr val="002060"/>
                          </a:solidFill>
                          <a:latin typeface="Euclid Circular B"/>
                        </a:rPr>
                        <a:t>Серебряные волонтеры</a:t>
                      </a:r>
                    </a:p>
                  </a:txBody>
                  <a:tcPr/>
                </a:tc>
                <a:tc>
                  <a:txBody>
                    <a:bodyPr/>
                    <a:lstStyle/>
                    <a:p>
                      <a:r>
                        <a:rPr lang="ru-RU" sz="1100" dirty="0">
                          <a:solidFill>
                            <a:srgbClr val="002060"/>
                          </a:solidFill>
                          <a:latin typeface="Euclid Circular B"/>
                        </a:rPr>
                        <a:t>Привлечение для волонтерского сопровождения мероприятий, организация и проведение совместных мероприятий, участие в качестве спикеров в совместных образовательных проектах</a:t>
                      </a:r>
                    </a:p>
                  </a:txBody>
                  <a:tcPr/>
                </a:tc>
                <a:extLst>
                  <a:ext uri="{0D108BD9-81ED-4DB2-BD59-A6C34878D82A}">
                    <a16:rowId xmlns:a16="http://schemas.microsoft.com/office/drawing/2014/main" val="3736909091"/>
                  </a:ext>
                </a:extLst>
              </a:tr>
              <a:tr h="477679">
                <a:tc>
                  <a:txBody>
                    <a:bodyPr/>
                    <a:lstStyle/>
                    <a:p>
                      <a:r>
                        <a:rPr lang="ru-RU" sz="1100" dirty="0">
                          <a:solidFill>
                            <a:srgbClr val="002060"/>
                          </a:solidFill>
                          <a:latin typeface="Euclid Circular B"/>
                        </a:rPr>
                        <a:t>Волонтеры культуры</a:t>
                      </a:r>
                    </a:p>
                  </a:txBody>
                  <a:tcPr/>
                </a:tc>
                <a:tc>
                  <a:txBody>
                    <a:bodyPr/>
                    <a:lstStyle/>
                    <a:p>
                      <a:r>
                        <a:rPr lang="ru-RU" sz="1100" dirty="0">
                          <a:solidFill>
                            <a:srgbClr val="002060"/>
                          </a:solidFill>
                          <a:latin typeface="Euclid Circular B"/>
                        </a:rPr>
                        <a:t>Проведение совместных акций, организация и проведение мастер-классов, совместных мероприятий в сфере культуры, совместное обучение волонтерского корпуса по подготовке к проведению праздничных мероприятий в сфере культуры и дней единых действий по программе ВОД «Волонтеры культуры»</a:t>
                      </a:r>
                    </a:p>
                  </a:txBody>
                  <a:tcPr/>
                </a:tc>
                <a:extLst>
                  <a:ext uri="{0D108BD9-81ED-4DB2-BD59-A6C34878D82A}">
                    <a16:rowId xmlns:a16="http://schemas.microsoft.com/office/drawing/2014/main" val="610906036"/>
                  </a:ext>
                </a:extLst>
              </a:tr>
            </a:tbl>
          </a:graphicData>
        </a:graphic>
      </p:graphicFrame>
    </p:spTree>
    <p:extLst>
      <p:ext uri="{BB962C8B-B14F-4D97-AF65-F5344CB8AC3E}">
        <p14:creationId xmlns:p14="http://schemas.microsoft.com/office/powerpoint/2010/main" val="61197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 name="object 2"/>
          <p:cNvSpPr txBox="1"/>
          <p:nvPr/>
        </p:nvSpPr>
        <p:spPr>
          <a:xfrm>
            <a:off x="3657600" y="25396"/>
            <a:ext cx="1828800" cy="474489"/>
          </a:xfrm>
          <a:prstGeom prst="rect">
            <a:avLst/>
          </a:prstGeom>
        </p:spPr>
        <p:txBody>
          <a:bodyPr vert="horz" wrap="square" lIns="0" tIns="12700" rIns="0" bIns="0" rtlCol="0">
            <a:spAutoFit/>
          </a:bodyPr>
          <a:lstStyle/>
          <a:p>
            <a:pPr marL="12700">
              <a:spcBef>
                <a:spcPts val="100"/>
              </a:spcBef>
              <a:tabLst>
                <a:tab pos="1871345" algn="l"/>
              </a:tabLst>
            </a:pPr>
            <a:r>
              <a:rPr lang="ru-RU" sz="3000" b="1" spc="-20" dirty="0">
                <a:solidFill>
                  <a:srgbClr val="2B1262"/>
                </a:solidFill>
                <a:latin typeface="Euclid Circular B SemiBold"/>
                <a:cs typeface="Euclid Circular B SemiBold"/>
              </a:rPr>
              <a:t>Команда</a:t>
            </a:r>
            <a:endParaRPr sz="3000" dirty="0">
              <a:solidFill>
                <a:srgbClr val="2B1262"/>
              </a:solidFill>
              <a:latin typeface="Euclid Circular B SemiBold"/>
              <a:cs typeface="Euclid Circular B SemiBold"/>
            </a:endParaRPr>
          </a:p>
        </p:txBody>
      </p:sp>
      <p:pic>
        <p:nvPicPr>
          <p:cNvPr id="49" name="Рисунок 4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69849"/>
            <a:ext cx="1039266" cy="385582"/>
          </a:xfrm>
          <a:prstGeom prst="rect">
            <a:avLst/>
          </a:prstGeom>
        </p:spPr>
      </p:pic>
      <p:graphicFrame>
        <p:nvGraphicFramePr>
          <p:cNvPr id="55" name="Таблица 54"/>
          <p:cNvGraphicFramePr>
            <a:graphicFrameLocks noGrp="1"/>
          </p:cNvGraphicFramePr>
          <p:nvPr>
            <p:extLst>
              <p:ext uri="{D42A27DB-BD31-4B8C-83A1-F6EECF244321}">
                <p14:modId xmlns:p14="http://schemas.microsoft.com/office/powerpoint/2010/main" val="3140433442"/>
              </p:ext>
            </p:extLst>
          </p:nvPr>
        </p:nvGraphicFramePr>
        <p:xfrm>
          <a:off x="381000" y="707145"/>
          <a:ext cx="8458200" cy="3987800"/>
        </p:xfrm>
        <a:graphic>
          <a:graphicData uri="http://schemas.openxmlformats.org/drawingml/2006/table">
            <a:tbl>
              <a:tblPr firstRow="1" bandRow="1">
                <a:tableStyleId>{08FB837D-C827-4EFA-A057-4D05807E0F7C}</a:tableStyleId>
              </a:tblPr>
              <a:tblGrid>
                <a:gridCol w="1706478">
                  <a:extLst>
                    <a:ext uri="{9D8B030D-6E8A-4147-A177-3AD203B41FA5}">
                      <a16:colId xmlns:a16="http://schemas.microsoft.com/office/drawing/2014/main" val="2882312876"/>
                    </a:ext>
                  </a:extLst>
                </a:gridCol>
                <a:gridCol w="2374232">
                  <a:extLst>
                    <a:ext uri="{9D8B030D-6E8A-4147-A177-3AD203B41FA5}">
                      <a16:colId xmlns:a16="http://schemas.microsoft.com/office/drawing/2014/main" val="3611189064"/>
                    </a:ext>
                  </a:extLst>
                </a:gridCol>
                <a:gridCol w="4377490">
                  <a:extLst>
                    <a:ext uri="{9D8B030D-6E8A-4147-A177-3AD203B41FA5}">
                      <a16:colId xmlns:a16="http://schemas.microsoft.com/office/drawing/2014/main" val="2576594692"/>
                    </a:ext>
                  </a:extLst>
                </a:gridCol>
              </a:tblGrid>
              <a:tr h="508000">
                <a:tc>
                  <a:txBody>
                    <a:bodyPr/>
                    <a:lstStyle/>
                    <a:p>
                      <a:pPr algn="ctr"/>
                      <a:r>
                        <a:rPr lang="ru-RU" sz="1000" b="0" i="0" u="none" strike="noStrike" dirty="0">
                          <a:solidFill>
                            <a:schemeClr val="lt1"/>
                          </a:solidFill>
                          <a:effectLst/>
                          <a:latin typeface="Euclid Circular B Medium" panose="020B0604000000000000" pitchFamily="34" charset="-52"/>
                          <a:ea typeface="Euclid Circular B Medium" panose="020B0604000000000000" pitchFamily="34" charset="-52"/>
                          <a:cs typeface="+mn-cs"/>
                        </a:rPr>
                        <a:t>ФИО</a:t>
                      </a:r>
                      <a:endParaRPr lang="ru-RU" sz="1000" dirty="0">
                        <a:latin typeface="Euclid Circular B Medium" panose="020B0604000000000000" pitchFamily="34" charset="-52"/>
                        <a:ea typeface="Euclid Circular B Medium" panose="020B0604000000000000" pitchFamily="34" charset="-52"/>
                      </a:endParaRPr>
                    </a:p>
                  </a:txBody>
                  <a:tcPr/>
                </a:tc>
                <a:tc>
                  <a:txBody>
                    <a:bodyPr/>
                    <a:lstStyle/>
                    <a:p>
                      <a:pPr algn="ctr"/>
                      <a:r>
                        <a:rPr lang="ru-RU" sz="1000" b="0" i="0" u="none" strike="noStrike" dirty="0">
                          <a:solidFill>
                            <a:schemeClr val="lt1"/>
                          </a:solidFill>
                          <a:effectLst/>
                          <a:latin typeface="Euclid Circular B Medium" panose="020B0604000000000000" pitchFamily="34" charset="-52"/>
                          <a:ea typeface="Euclid Circular B Medium" panose="020B0604000000000000" pitchFamily="34" charset="-52"/>
                          <a:cs typeface="+mn-cs"/>
                        </a:rPr>
                        <a:t>Должность</a:t>
                      </a:r>
                      <a:endParaRPr lang="ru-RU" sz="1000" dirty="0">
                        <a:latin typeface="Euclid Circular B Medium" panose="020B0604000000000000" pitchFamily="34" charset="-52"/>
                        <a:ea typeface="Euclid Circular B Medium" panose="020B0604000000000000" pitchFamily="34" charset="-52"/>
                      </a:endParaRPr>
                    </a:p>
                  </a:txBody>
                  <a:tcPr/>
                </a:tc>
                <a:tc>
                  <a:txBody>
                    <a:bodyPr/>
                    <a:lstStyle/>
                    <a:p>
                      <a:pPr algn="ctr"/>
                      <a:r>
                        <a:rPr lang="ru-RU" sz="1000" b="0" i="0" u="none" strike="noStrike" dirty="0">
                          <a:solidFill>
                            <a:schemeClr val="lt1"/>
                          </a:solidFill>
                          <a:effectLst/>
                          <a:latin typeface="Euclid Circular B Medium" panose="020B0604000000000000" pitchFamily="34" charset="-52"/>
                          <a:ea typeface="Euclid Circular B Medium" panose="020B0604000000000000" pitchFamily="34" charset="-52"/>
                          <a:cs typeface="+mn-cs"/>
                        </a:rPr>
                        <a:t>Выполняемые задачи, за какие сервисы человек ответственен</a:t>
                      </a:r>
                      <a:endParaRPr lang="ru-RU" sz="1000" dirty="0">
                        <a:latin typeface="Euclid Circular B Medium" panose="020B0604000000000000" pitchFamily="34" charset="-52"/>
                        <a:ea typeface="Euclid Circular B Medium" panose="020B0604000000000000" pitchFamily="34" charset="-52"/>
                      </a:endParaRPr>
                    </a:p>
                  </a:txBody>
                  <a:tcPr/>
                </a:tc>
                <a:extLst>
                  <a:ext uri="{0D108BD9-81ED-4DB2-BD59-A6C34878D82A}">
                    <a16:rowId xmlns:a16="http://schemas.microsoft.com/office/drawing/2014/main" val="3647517787"/>
                  </a:ext>
                </a:extLst>
              </a:tr>
              <a:tr h="508000">
                <a:tc>
                  <a:txBody>
                    <a:bodyPr/>
                    <a:lstStyle/>
                    <a:p>
                      <a:r>
                        <a:rPr lang="ru-RU" sz="900" dirty="0">
                          <a:solidFill>
                            <a:srgbClr val="002060"/>
                          </a:solidFill>
                          <a:latin typeface="Euclid Circular B"/>
                        </a:rPr>
                        <a:t>Чуднова Александра Сергеевна</a:t>
                      </a:r>
                    </a:p>
                  </a:txBody>
                  <a:tcPr/>
                </a:tc>
                <a:tc>
                  <a:txBody>
                    <a:bodyPr/>
                    <a:lstStyle/>
                    <a:p>
                      <a:pPr algn="just"/>
                      <a:r>
                        <a:rPr lang="ru-RU" sz="900" dirty="0">
                          <a:solidFill>
                            <a:srgbClr val="002060"/>
                          </a:solidFill>
                          <a:latin typeface="Euclid Circular B"/>
                        </a:rPr>
                        <a:t>Заведующий отделом по реализации молодежных проектов ОБУ «Областной Дворец молодежи»</a:t>
                      </a:r>
                    </a:p>
                  </a:txBody>
                  <a:tcPr/>
                </a:tc>
                <a:tc>
                  <a:txBody>
                    <a:bodyPr/>
                    <a:lstStyle/>
                    <a:p>
                      <a:r>
                        <a:rPr lang="ru-RU" sz="900" dirty="0">
                          <a:solidFill>
                            <a:srgbClr val="002060"/>
                          </a:solidFill>
                          <a:latin typeface="Euclid Circular B"/>
                        </a:rPr>
                        <a:t>Координатор работы </a:t>
                      </a:r>
                      <a:r>
                        <a:rPr lang="ru-RU" sz="900" dirty="0" err="1">
                          <a:solidFill>
                            <a:srgbClr val="002060"/>
                          </a:solidFill>
                          <a:latin typeface="Euclid Circular B"/>
                        </a:rPr>
                        <a:t>Добро.Центра</a:t>
                      </a:r>
                      <a:r>
                        <a:rPr lang="ru-RU" sz="900" dirty="0">
                          <a:solidFill>
                            <a:srgbClr val="002060"/>
                          </a:solidFill>
                          <a:latin typeface="Euclid Circular B"/>
                        </a:rPr>
                        <a:t> </a:t>
                      </a:r>
                    </a:p>
                  </a:txBody>
                  <a:tcPr/>
                </a:tc>
                <a:extLst>
                  <a:ext uri="{0D108BD9-81ED-4DB2-BD59-A6C34878D82A}">
                    <a16:rowId xmlns:a16="http://schemas.microsoft.com/office/drawing/2014/main" val="1897947145"/>
                  </a:ext>
                </a:extLst>
              </a:tr>
              <a:tr h="508000">
                <a:tc>
                  <a:txBody>
                    <a:bodyPr/>
                    <a:lstStyle/>
                    <a:p>
                      <a:r>
                        <a:rPr lang="ru-RU" sz="900" dirty="0">
                          <a:solidFill>
                            <a:srgbClr val="002060"/>
                          </a:solidFill>
                          <a:latin typeface="Euclid Circular B"/>
                        </a:rPr>
                        <a:t>Веревкина Ольга Игоревна</a:t>
                      </a:r>
                    </a:p>
                  </a:txBody>
                  <a:tcPr/>
                </a:tc>
                <a:tc>
                  <a:txBody>
                    <a:bodyPr/>
                    <a:lstStyle/>
                    <a:p>
                      <a:r>
                        <a:rPr lang="ru-RU" sz="900" dirty="0">
                          <a:solidFill>
                            <a:srgbClr val="002060"/>
                          </a:solidFill>
                          <a:latin typeface="Euclid Circular B"/>
                        </a:rPr>
                        <a:t>Ведущий специалист по работе с молодежью отдела по реализации молодежных проектов ОБУ «Областной Дворец молодежи»</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ru-RU" sz="900" dirty="0">
                          <a:solidFill>
                            <a:srgbClr val="002060"/>
                          </a:solidFill>
                          <a:latin typeface="Euclid Circular B"/>
                        </a:rPr>
                        <a:t>Реализация программ Ассоциации волонтерских центров и партнеров; </a:t>
                      </a:r>
                    </a:p>
                    <a:p>
                      <a:pPr marL="0" marR="0" lvl="0" indent="0" defTabSz="914400" eaLnBrk="1" fontAlgn="auto" latinLnBrk="0" hangingPunct="1">
                        <a:lnSpc>
                          <a:spcPct val="100000"/>
                        </a:lnSpc>
                        <a:spcBef>
                          <a:spcPts val="0"/>
                        </a:spcBef>
                        <a:spcAft>
                          <a:spcPts val="0"/>
                        </a:spcAft>
                        <a:buClrTx/>
                        <a:buSzTx/>
                        <a:buFontTx/>
                        <a:buNone/>
                        <a:tabLst/>
                        <a:defRPr/>
                      </a:pPr>
                      <a:r>
                        <a:rPr lang="ru-RU" sz="900" dirty="0">
                          <a:solidFill>
                            <a:srgbClr val="002060"/>
                          </a:solidFill>
                          <a:latin typeface="Euclid Circular B"/>
                        </a:rPr>
                        <a:t>Реализация обучающих программ; </a:t>
                      </a:r>
                    </a:p>
                    <a:p>
                      <a:r>
                        <a:rPr lang="ru-RU" sz="900" dirty="0">
                          <a:solidFill>
                            <a:srgbClr val="002060"/>
                          </a:solidFill>
                          <a:latin typeface="Euclid Circular B"/>
                        </a:rPr>
                        <a:t>Привлечение иных организаций в федеральную сеть </a:t>
                      </a:r>
                      <a:r>
                        <a:rPr lang="ru-RU" sz="900" dirty="0" err="1">
                          <a:solidFill>
                            <a:srgbClr val="002060"/>
                          </a:solidFill>
                          <a:latin typeface="Euclid Circular B"/>
                        </a:rPr>
                        <a:t>Добро.Центр</a:t>
                      </a:r>
                      <a:r>
                        <a:rPr lang="ru-RU" sz="900" dirty="0">
                          <a:solidFill>
                            <a:srgbClr val="002060"/>
                          </a:solidFill>
                          <a:latin typeface="Euclid Circular B"/>
                        </a:rPr>
                        <a:t>;</a:t>
                      </a:r>
                    </a:p>
                    <a:p>
                      <a:r>
                        <a:rPr lang="ru-RU" sz="900" dirty="0">
                          <a:solidFill>
                            <a:srgbClr val="002060"/>
                          </a:solidFill>
                          <a:latin typeface="Euclid Circular B"/>
                        </a:rPr>
                        <a:t>Организация </a:t>
                      </a:r>
                      <a:r>
                        <a:rPr lang="ru-RU" sz="900" dirty="0" err="1">
                          <a:solidFill>
                            <a:srgbClr val="002060"/>
                          </a:solidFill>
                          <a:latin typeface="Euclid Circular B"/>
                        </a:rPr>
                        <a:t>межсекторального</a:t>
                      </a:r>
                      <a:r>
                        <a:rPr lang="ru-RU" sz="900" dirty="0">
                          <a:solidFill>
                            <a:srgbClr val="002060"/>
                          </a:solidFill>
                          <a:latin typeface="Euclid Circular B"/>
                        </a:rPr>
                        <a:t> партнерства.</a:t>
                      </a:r>
                    </a:p>
                  </a:txBody>
                  <a:tcPr/>
                </a:tc>
                <a:extLst>
                  <a:ext uri="{0D108BD9-81ED-4DB2-BD59-A6C34878D82A}">
                    <a16:rowId xmlns:a16="http://schemas.microsoft.com/office/drawing/2014/main" val="21099111"/>
                  </a:ext>
                </a:extLst>
              </a:tr>
              <a:tr h="508000">
                <a:tc>
                  <a:txBody>
                    <a:bodyPr/>
                    <a:lstStyle/>
                    <a:p>
                      <a:r>
                        <a:rPr lang="ru-RU" sz="900" dirty="0">
                          <a:solidFill>
                            <a:srgbClr val="002060"/>
                          </a:solidFill>
                          <a:latin typeface="Euclid Circular B"/>
                        </a:rPr>
                        <a:t>Можарова Наталия Алексеевна</a:t>
                      </a:r>
                    </a:p>
                  </a:txBody>
                  <a:tcPr/>
                </a:tc>
                <a:tc>
                  <a:txBody>
                    <a:bodyPr/>
                    <a:lstStyle/>
                    <a:p>
                      <a:r>
                        <a:rPr lang="ru-RU" sz="900" dirty="0">
                          <a:solidFill>
                            <a:srgbClr val="002060"/>
                          </a:solidFill>
                          <a:latin typeface="Euclid Circular B"/>
                        </a:rPr>
                        <a:t>Ведущий специалист по работе с молодежью отдела по реализации молодежных проектов ОБУ «Областной Дворец молодежи»</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ru-RU" sz="900" dirty="0">
                          <a:solidFill>
                            <a:srgbClr val="002060"/>
                          </a:solidFill>
                          <a:latin typeface="Euclid Circular B"/>
                        </a:rPr>
                        <a:t>Реализация программ Ассоциации волонтерских центров и партнеров; </a:t>
                      </a:r>
                    </a:p>
                    <a:p>
                      <a:pPr marL="0" marR="0" lvl="0" indent="0" defTabSz="914400" eaLnBrk="1" fontAlgn="auto" latinLnBrk="0" hangingPunct="1">
                        <a:lnSpc>
                          <a:spcPct val="100000"/>
                        </a:lnSpc>
                        <a:spcBef>
                          <a:spcPts val="0"/>
                        </a:spcBef>
                        <a:spcAft>
                          <a:spcPts val="0"/>
                        </a:spcAft>
                        <a:buClrTx/>
                        <a:buSzTx/>
                        <a:buFontTx/>
                        <a:buNone/>
                        <a:tabLst/>
                        <a:defRPr/>
                      </a:pPr>
                      <a:r>
                        <a:rPr lang="ru-RU" sz="900" dirty="0">
                          <a:solidFill>
                            <a:srgbClr val="002060"/>
                          </a:solidFill>
                          <a:latin typeface="Euclid Circular B"/>
                        </a:rPr>
                        <a:t>Содействие в проведении исследований и мониторингов; </a:t>
                      </a:r>
                    </a:p>
                    <a:p>
                      <a:pPr marL="0" marR="0" lvl="0" indent="0" defTabSz="914400" eaLnBrk="1" fontAlgn="auto" latinLnBrk="0" hangingPunct="1">
                        <a:lnSpc>
                          <a:spcPct val="100000"/>
                        </a:lnSpc>
                        <a:spcBef>
                          <a:spcPts val="0"/>
                        </a:spcBef>
                        <a:spcAft>
                          <a:spcPts val="0"/>
                        </a:spcAft>
                        <a:buClrTx/>
                        <a:buSzTx/>
                        <a:buFontTx/>
                        <a:buNone/>
                        <a:tabLst/>
                        <a:defRPr/>
                      </a:pPr>
                      <a:r>
                        <a:rPr lang="ru-RU" sz="900" dirty="0">
                          <a:solidFill>
                            <a:srgbClr val="002060"/>
                          </a:solidFill>
                          <a:latin typeface="Euclid Circular B"/>
                        </a:rPr>
                        <a:t>Акселерация и сопровождение местных добровольческих, общественных проектов;</a:t>
                      </a:r>
                    </a:p>
                    <a:p>
                      <a:r>
                        <a:rPr lang="ru-RU" sz="900" dirty="0">
                          <a:solidFill>
                            <a:srgbClr val="002060"/>
                          </a:solidFill>
                          <a:latin typeface="Euclid Circular B"/>
                        </a:rPr>
                        <a:t>Привлечение иных организаций в федеральную сеть </a:t>
                      </a:r>
                      <a:r>
                        <a:rPr lang="ru-RU" sz="900" dirty="0" err="1">
                          <a:solidFill>
                            <a:srgbClr val="002060"/>
                          </a:solidFill>
                          <a:latin typeface="Euclid Circular B"/>
                        </a:rPr>
                        <a:t>Добро.Центр</a:t>
                      </a:r>
                      <a:r>
                        <a:rPr lang="ru-RU" sz="900" dirty="0">
                          <a:solidFill>
                            <a:srgbClr val="002060"/>
                          </a:solidFill>
                          <a:latin typeface="Euclid Circular B"/>
                        </a:rPr>
                        <a:t>;</a:t>
                      </a:r>
                    </a:p>
                    <a:p>
                      <a:r>
                        <a:rPr lang="ru-RU" sz="900" dirty="0">
                          <a:solidFill>
                            <a:srgbClr val="002060"/>
                          </a:solidFill>
                          <a:latin typeface="Euclid Circular B"/>
                        </a:rPr>
                        <a:t>Организация </a:t>
                      </a:r>
                      <a:r>
                        <a:rPr lang="ru-RU" sz="900" dirty="0" err="1">
                          <a:solidFill>
                            <a:srgbClr val="002060"/>
                          </a:solidFill>
                          <a:latin typeface="Euclid Circular B"/>
                        </a:rPr>
                        <a:t>межсекторального</a:t>
                      </a:r>
                      <a:r>
                        <a:rPr lang="ru-RU" sz="900" dirty="0">
                          <a:solidFill>
                            <a:srgbClr val="002060"/>
                          </a:solidFill>
                          <a:latin typeface="Euclid Circular B"/>
                        </a:rPr>
                        <a:t> партнерства.</a:t>
                      </a:r>
                    </a:p>
                  </a:txBody>
                  <a:tcPr/>
                </a:tc>
                <a:extLst>
                  <a:ext uri="{0D108BD9-81ED-4DB2-BD59-A6C34878D82A}">
                    <a16:rowId xmlns:a16="http://schemas.microsoft.com/office/drawing/2014/main" val="2274620848"/>
                  </a:ext>
                </a:extLst>
              </a:tr>
              <a:tr h="508000">
                <a:tc>
                  <a:txBody>
                    <a:bodyPr/>
                    <a:lstStyle/>
                    <a:p>
                      <a:r>
                        <a:rPr lang="ru-RU" sz="900" dirty="0">
                          <a:solidFill>
                            <a:srgbClr val="002060"/>
                          </a:solidFill>
                          <a:latin typeface="Euclid Circular B"/>
                        </a:rPr>
                        <a:t>Лоскутников Никита Сергеевич</a:t>
                      </a:r>
                    </a:p>
                  </a:txBody>
                  <a:tcPr/>
                </a:tc>
                <a:tc>
                  <a:txBody>
                    <a:bodyPr/>
                    <a:lstStyle/>
                    <a:p>
                      <a:r>
                        <a:rPr lang="ru-RU" sz="900" dirty="0">
                          <a:solidFill>
                            <a:srgbClr val="002060"/>
                          </a:solidFill>
                          <a:latin typeface="Euclid Circular B"/>
                        </a:rPr>
                        <a:t>Ведущий специалист по работе с молодежью отдела по реализации молодежных проектов ОБУ «Областной Дворец молодежи»</a:t>
                      </a:r>
                    </a:p>
                  </a:txBody>
                  <a:tcPr/>
                </a:tc>
                <a:tc>
                  <a:txBody>
                    <a:bodyPr/>
                    <a:lstStyle/>
                    <a:p>
                      <a:r>
                        <a:rPr lang="ru-RU" sz="900" dirty="0">
                          <a:solidFill>
                            <a:srgbClr val="002060"/>
                          </a:solidFill>
                          <a:latin typeface="Euclid Circular B"/>
                        </a:rPr>
                        <a:t>Реализация программ мотивации граждан, участвующих в волонтерских и социальных программ;</a:t>
                      </a:r>
                    </a:p>
                    <a:p>
                      <a:pPr marL="0" marR="0" lvl="0" indent="0" defTabSz="914400" eaLnBrk="1" fontAlgn="auto" latinLnBrk="0" hangingPunct="1">
                        <a:lnSpc>
                          <a:spcPct val="100000"/>
                        </a:lnSpc>
                        <a:spcBef>
                          <a:spcPts val="0"/>
                        </a:spcBef>
                        <a:spcAft>
                          <a:spcPts val="0"/>
                        </a:spcAft>
                        <a:buClrTx/>
                        <a:buSzTx/>
                        <a:buFontTx/>
                        <a:buNone/>
                        <a:tabLst/>
                        <a:defRPr/>
                      </a:pPr>
                      <a:r>
                        <a:rPr lang="ru-RU" sz="900" dirty="0">
                          <a:solidFill>
                            <a:srgbClr val="002060"/>
                          </a:solidFill>
                          <a:latin typeface="Euclid Circular B"/>
                        </a:rPr>
                        <a:t>Организация и проведение мероприятий;</a:t>
                      </a:r>
                    </a:p>
                    <a:p>
                      <a:r>
                        <a:rPr lang="ru-RU" sz="900" dirty="0">
                          <a:solidFill>
                            <a:srgbClr val="002060"/>
                          </a:solidFill>
                          <a:latin typeface="Euclid Circular B"/>
                        </a:rPr>
                        <a:t>Привлечение иных организаций в федеральную сеть </a:t>
                      </a:r>
                      <a:r>
                        <a:rPr lang="ru-RU" sz="900" dirty="0" err="1">
                          <a:solidFill>
                            <a:srgbClr val="002060"/>
                          </a:solidFill>
                          <a:latin typeface="Euclid Circular B"/>
                        </a:rPr>
                        <a:t>Добро.Центр</a:t>
                      </a:r>
                      <a:r>
                        <a:rPr lang="ru-RU" sz="900" dirty="0">
                          <a:solidFill>
                            <a:srgbClr val="002060"/>
                          </a:solidFill>
                          <a:latin typeface="Euclid Circular B"/>
                        </a:rPr>
                        <a:t>;</a:t>
                      </a:r>
                    </a:p>
                    <a:p>
                      <a:r>
                        <a:rPr lang="ru-RU" sz="900" dirty="0">
                          <a:solidFill>
                            <a:srgbClr val="002060"/>
                          </a:solidFill>
                          <a:latin typeface="Euclid Circular B"/>
                        </a:rPr>
                        <a:t>Организация </a:t>
                      </a:r>
                      <a:r>
                        <a:rPr lang="ru-RU" sz="900" dirty="0" err="1">
                          <a:solidFill>
                            <a:srgbClr val="002060"/>
                          </a:solidFill>
                          <a:latin typeface="Euclid Circular B"/>
                        </a:rPr>
                        <a:t>межсекторального</a:t>
                      </a:r>
                      <a:r>
                        <a:rPr lang="ru-RU" sz="900" dirty="0">
                          <a:solidFill>
                            <a:srgbClr val="002060"/>
                          </a:solidFill>
                          <a:latin typeface="Euclid Circular B"/>
                        </a:rPr>
                        <a:t> партнерства.</a:t>
                      </a:r>
                    </a:p>
                  </a:txBody>
                  <a:tcPr/>
                </a:tc>
                <a:extLst>
                  <a:ext uri="{0D108BD9-81ED-4DB2-BD59-A6C34878D82A}">
                    <a16:rowId xmlns:a16="http://schemas.microsoft.com/office/drawing/2014/main" val="3322028747"/>
                  </a:ext>
                </a:extLst>
              </a:tr>
              <a:tr h="508000">
                <a:tc>
                  <a:txBody>
                    <a:bodyPr/>
                    <a:lstStyle/>
                    <a:p>
                      <a:r>
                        <a:rPr lang="ru-RU" sz="900" dirty="0">
                          <a:solidFill>
                            <a:srgbClr val="002060"/>
                          </a:solidFill>
                          <a:latin typeface="Euclid Circular B"/>
                        </a:rPr>
                        <a:t>Муратов Ринат Эмильевич</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900" b="0" i="0" u="none" strike="noStrike" kern="0" cap="none" spc="0" normalizeH="0" baseline="0" noProof="0" dirty="0">
                          <a:ln>
                            <a:noFill/>
                          </a:ln>
                          <a:solidFill>
                            <a:srgbClr val="002060"/>
                          </a:solidFill>
                          <a:effectLst/>
                          <a:uLnTx/>
                          <a:uFillTx/>
                          <a:latin typeface="Euclid Circular B"/>
                          <a:ea typeface="+mn-ea"/>
                          <a:cs typeface="+mn-cs"/>
                        </a:rPr>
                        <a:t>Ведущий специалист по работе с молодежью отдела по патриотическому воспитанию ОБУ «Областной Дворец молодежи»</a:t>
                      </a:r>
                    </a:p>
                  </a:txBody>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ru-RU" sz="900" dirty="0">
                          <a:solidFill>
                            <a:srgbClr val="002060"/>
                          </a:solidFill>
                          <a:latin typeface="Euclid Circular B"/>
                        </a:rPr>
                        <a:t>Формирование и сопровождение волонтерских корпусов;</a:t>
                      </a:r>
                    </a:p>
                    <a:p>
                      <a:pPr marL="0" marR="0" lvl="0" indent="0" defTabSz="914400" eaLnBrk="1" fontAlgn="auto" latinLnBrk="0" hangingPunct="1">
                        <a:lnSpc>
                          <a:spcPct val="100000"/>
                        </a:lnSpc>
                        <a:spcBef>
                          <a:spcPts val="0"/>
                        </a:spcBef>
                        <a:spcAft>
                          <a:spcPts val="0"/>
                        </a:spcAft>
                        <a:buClrTx/>
                        <a:buSzTx/>
                        <a:buFontTx/>
                        <a:buNone/>
                        <a:tabLst/>
                        <a:defRPr/>
                      </a:pPr>
                      <a:r>
                        <a:rPr lang="ru-RU" sz="900" dirty="0">
                          <a:solidFill>
                            <a:srgbClr val="002060"/>
                          </a:solidFill>
                          <a:latin typeface="Euclid Circular B"/>
                        </a:rPr>
                        <a:t>Организация и проведение мероприятий;</a:t>
                      </a:r>
                    </a:p>
                    <a:p>
                      <a:r>
                        <a:rPr lang="ru-RU" sz="900" dirty="0">
                          <a:solidFill>
                            <a:srgbClr val="002060"/>
                          </a:solidFill>
                          <a:latin typeface="Euclid Circular B"/>
                        </a:rPr>
                        <a:t>Привлечение иных организаций в федеральную сеть </a:t>
                      </a:r>
                      <a:r>
                        <a:rPr lang="ru-RU" sz="900" dirty="0" err="1">
                          <a:solidFill>
                            <a:srgbClr val="002060"/>
                          </a:solidFill>
                          <a:latin typeface="Euclid Circular B"/>
                        </a:rPr>
                        <a:t>Добро.Центр</a:t>
                      </a:r>
                      <a:r>
                        <a:rPr lang="ru-RU" sz="900" dirty="0">
                          <a:solidFill>
                            <a:srgbClr val="002060"/>
                          </a:solidFill>
                          <a:latin typeface="Euclid Circular B"/>
                        </a:rPr>
                        <a:t>;</a:t>
                      </a:r>
                    </a:p>
                    <a:p>
                      <a:r>
                        <a:rPr lang="ru-RU" sz="900" dirty="0">
                          <a:solidFill>
                            <a:srgbClr val="002060"/>
                          </a:solidFill>
                          <a:latin typeface="Euclid Circular B"/>
                        </a:rPr>
                        <a:t>Организация </a:t>
                      </a:r>
                      <a:r>
                        <a:rPr lang="ru-RU" sz="900" dirty="0" err="1">
                          <a:solidFill>
                            <a:srgbClr val="002060"/>
                          </a:solidFill>
                          <a:latin typeface="Euclid Circular B"/>
                        </a:rPr>
                        <a:t>межсекторального</a:t>
                      </a:r>
                      <a:r>
                        <a:rPr lang="ru-RU" sz="900" dirty="0">
                          <a:solidFill>
                            <a:srgbClr val="002060"/>
                          </a:solidFill>
                          <a:latin typeface="Euclid Circular B"/>
                        </a:rPr>
                        <a:t> партнерства.</a:t>
                      </a:r>
                    </a:p>
                  </a:txBody>
                  <a:tcPr/>
                </a:tc>
                <a:extLst>
                  <a:ext uri="{0D108BD9-81ED-4DB2-BD59-A6C34878D82A}">
                    <a16:rowId xmlns:a16="http://schemas.microsoft.com/office/drawing/2014/main" val="1428658588"/>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 name="Прямоугольник 56"/>
          <p:cNvSpPr/>
          <p:nvPr/>
        </p:nvSpPr>
        <p:spPr>
          <a:xfrm>
            <a:off x="-136690" y="10610"/>
            <a:ext cx="9296400" cy="52387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60" name="Рисунок 5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66" y="90874"/>
            <a:ext cx="1039266" cy="385583"/>
          </a:xfrm>
          <a:prstGeom prst="rect">
            <a:avLst/>
          </a:prstGeom>
        </p:spPr>
      </p:pic>
      <p:sp>
        <p:nvSpPr>
          <p:cNvPr id="61" name="Скругленный прямоугольник 60"/>
          <p:cNvSpPr/>
          <p:nvPr/>
        </p:nvSpPr>
        <p:spPr>
          <a:xfrm>
            <a:off x="435239" y="1730667"/>
            <a:ext cx="8157243" cy="534097"/>
          </a:xfrm>
          <a:prstGeom prst="round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2B1262"/>
              </a:solidFill>
            </a:endParaRPr>
          </a:p>
        </p:txBody>
      </p:sp>
      <p:sp>
        <p:nvSpPr>
          <p:cNvPr id="63" name="object 2"/>
          <p:cNvSpPr txBox="1"/>
          <p:nvPr/>
        </p:nvSpPr>
        <p:spPr>
          <a:xfrm>
            <a:off x="1219198" y="37483"/>
            <a:ext cx="7162800" cy="751488"/>
          </a:xfrm>
          <a:prstGeom prst="rect">
            <a:avLst/>
          </a:prstGeom>
        </p:spPr>
        <p:txBody>
          <a:bodyPr vert="horz" wrap="square" lIns="0" tIns="12700" rIns="0" bIns="0" rtlCol="0">
            <a:spAutoFit/>
          </a:bodyPr>
          <a:lstStyle/>
          <a:p>
            <a:pPr marL="12700" algn="ctr">
              <a:spcBef>
                <a:spcPts val="100"/>
              </a:spcBef>
              <a:tabLst>
                <a:tab pos="1871345" algn="l"/>
              </a:tabLst>
            </a:pPr>
            <a:r>
              <a:rPr lang="ru-RU" sz="2400" b="1" spc="-20" dirty="0">
                <a:solidFill>
                  <a:schemeClr val="bg1"/>
                </a:solidFill>
                <a:latin typeface="Euclid Circular B SemiBold"/>
                <a:cs typeface="Euclid Circular B SemiBold"/>
              </a:rPr>
              <a:t>Финансирование и организационная модель </a:t>
            </a:r>
            <a:r>
              <a:rPr lang="ru-RU" sz="2400" b="1" spc="-20" dirty="0" err="1">
                <a:solidFill>
                  <a:schemeClr val="bg1"/>
                </a:solidFill>
                <a:latin typeface="Euclid Circular B SemiBold"/>
                <a:cs typeface="Euclid Circular B SemiBold"/>
              </a:rPr>
              <a:t>Добро.Центра</a:t>
            </a:r>
            <a:endParaRPr sz="2400" dirty="0">
              <a:solidFill>
                <a:schemeClr val="bg1"/>
              </a:solidFill>
              <a:latin typeface="Euclid Circular B SemiBold"/>
              <a:cs typeface="Euclid Circular B SemiBold"/>
            </a:endParaRPr>
          </a:p>
        </p:txBody>
      </p:sp>
      <p:sp>
        <p:nvSpPr>
          <p:cNvPr id="64" name="object 8"/>
          <p:cNvSpPr txBox="1"/>
          <p:nvPr/>
        </p:nvSpPr>
        <p:spPr>
          <a:xfrm>
            <a:off x="558899" y="1811446"/>
            <a:ext cx="7964578" cy="372538"/>
          </a:xfrm>
          <a:prstGeom prst="rect">
            <a:avLst/>
          </a:prstGeom>
        </p:spPr>
        <p:txBody>
          <a:bodyPr vert="horz" wrap="square" lIns="0" tIns="13335" rIns="0" bIns="0" rtlCol="0">
            <a:spAutoFit/>
          </a:bodyPr>
          <a:lstStyle/>
          <a:p>
            <a:pPr marL="12700" algn="ctr">
              <a:lnSpc>
                <a:spcPts val="1400"/>
              </a:lnSpc>
              <a:buClr>
                <a:schemeClr val="accent6"/>
              </a:buClr>
            </a:pPr>
            <a:r>
              <a:rPr lang="ru-RU" sz="1400" b="1" dirty="0">
                <a:solidFill>
                  <a:srgbClr val="2B1262"/>
                </a:solidFill>
                <a:latin typeface="Euclid Circular B SemiBold"/>
                <a:cs typeface="Euclid Circular B SemiBold"/>
              </a:rPr>
              <a:t>Опишите основные источники для получения финансирования, какие потребности они могут закрыть, опишите пошаговый план, чтобы получить это финансирование</a:t>
            </a:r>
          </a:p>
        </p:txBody>
      </p:sp>
      <p:graphicFrame>
        <p:nvGraphicFramePr>
          <p:cNvPr id="13" name="Таблица 12"/>
          <p:cNvGraphicFramePr>
            <a:graphicFrameLocks noGrp="1"/>
          </p:cNvGraphicFramePr>
          <p:nvPr>
            <p:extLst>
              <p:ext uri="{D42A27DB-BD31-4B8C-83A1-F6EECF244321}">
                <p14:modId xmlns:p14="http://schemas.microsoft.com/office/powerpoint/2010/main" val="115090617"/>
              </p:ext>
            </p:extLst>
          </p:nvPr>
        </p:nvGraphicFramePr>
        <p:xfrm>
          <a:off x="432889" y="2411796"/>
          <a:ext cx="8157243" cy="2387600"/>
        </p:xfrm>
        <a:graphic>
          <a:graphicData uri="http://schemas.openxmlformats.org/drawingml/2006/table">
            <a:tbl>
              <a:tblPr firstRow="1" bandRow="1">
                <a:tableStyleId>{E269D01E-BC32-4049-B463-5C60D7B0CCD2}</a:tableStyleId>
              </a:tblPr>
              <a:tblGrid>
                <a:gridCol w="2719081">
                  <a:extLst>
                    <a:ext uri="{9D8B030D-6E8A-4147-A177-3AD203B41FA5}">
                      <a16:colId xmlns:a16="http://schemas.microsoft.com/office/drawing/2014/main" val="491557576"/>
                    </a:ext>
                  </a:extLst>
                </a:gridCol>
                <a:gridCol w="2719081">
                  <a:extLst>
                    <a:ext uri="{9D8B030D-6E8A-4147-A177-3AD203B41FA5}">
                      <a16:colId xmlns:a16="http://schemas.microsoft.com/office/drawing/2014/main" val="689377150"/>
                    </a:ext>
                  </a:extLst>
                </a:gridCol>
                <a:gridCol w="2719081">
                  <a:extLst>
                    <a:ext uri="{9D8B030D-6E8A-4147-A177-3AD203B41FA5}">
                      <a16:colId xmlns:a16="http://schemas.microsoft.com/office/drawing/2014/main" val="2997061127"/>
                    </a:ext>
                  </a:extLst>
                </a:gridCol>
              </a:tblGrid>
              <a:tr h="444500">
                <a:tc>
                  <a:txBody>
                    <a:bodyPr/>
                    <a:lstStyle/>
                    <a:p>
                      <a:pPr algn="ctr"/>
                      <a:r>
                        <a:rPr lang="ru-RU" sz="1200" dirty="0" smtClean="0">
                          <a:latin typeface="Euclid Circular B" panose="020B0804000000000000" pitchFamily="34" charset="-52"/>
                          <a:ea typeface="Euclid Circular B" panose="020B0804000000000000" pitchFamily="34" charset="-52"/>
                        </a:rPr>
                        <a:t>Источники финансирования</a:t>
                      </a:r>
                      <a:endParaRPr lang="ru-RU" sz="1200" dirty="0">
                        <a:latin typeface="Euclid Circular B" panose="020B0804000000000000" pitchFamily="34" charset="-52"/>
                        <a:ea typeface="Euclid Circular B" panose="020B0804000000000000" pitchFamily="34" charset="-52"/>
                      </a:endParaRP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prstClr val="white"/>
                          </a:solidFill>
                          <a:effectLst/>
                          <a:uLnTx/>
                          <a:uFillTx/>
                          <a:latin typeface="Euclid Circular B" panose="020B0804000000000000" pitchFamily="34" charset="-52"/>
                          <a:ea typeface="Euclid Circular B" panose="020B0804000000000000" pitchFamily="34" charset="-52"/>
                          <a:cs typeface="+mn-cs"/>
                        </a:rPr>
                        <a:t>Для чего обращаемся</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prstClr val="white"/>
                          </a:solidFill>
                          <a:effectLst/>
                          <a:uLnTx/>
                          <a:uFillTx/>
                          <a:latin typeface="Euclid Circular B" panose="020B0804000000000000" pitchFamily="34" charset="-52"/>
                          <a:ea typeface="Euclid Circular B" panose="020B0804000000000000" pitchFamily="34" charset="-52"/>
                          <a:cs typeface="+mn-cs"/>
                        </a:rPr>
                        <a:t>к этому источники</a:t>
                      </a:r>
                    </a:p>
                  </a:txBody>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ru-RU" sz="1100" b="0" i="0" u="none" strike="noStrike" kern="0" cap="none" spc="0" normalizeH="0" baseline="0" noProof="0" dirty="0">
                          <a:ln>
                            <a:noFill/>
                          </a:ln>
                          <a:solidFill>
                            <a:prstClr val="white"/>
                          </a:solidFill>
                          <a:effectLst/>
                          <a:uLnTx/>
                          <a:uFillTx/>
                          <a:latin typeface="Euclid Circular B" panose="020B0804000000000000" pitchFamily="34" charset="-52"/>
                          <a:ea typeface="Euclid Circular B" panose="020B0804000000000000" pitchFamily="34" charset="-52"/>
                          <a:cs typeface="+mn-cs"/>
                        </a:rPr>
                        <a:t>Что нужно сделать, чтобы получить финансирование?</a:t>
                      </a:r>
                    </a:p>
                  </a:txBody>
                  <a:tcPr/>
                </a:tc>
                <a:extLst>
                  <a:ext uri="{0D108BD9-81ED-4DB2-BD59-A6C34878D82A}">
                    <a16:rowId xmlns:a16="http://schemas.microsoft.com/office/drawing/2014/main" val="4223510774"/>
                  </a:ext>
                </a:extLst>
              </a:tr>
              <a:tr h="444500">
                <a:tc>
                  <a:txBody>
                    <a:bodyPr/>
                    <a:lstStyle/>
                    <a:p>
                      <a:r>
                        <a:rPr lang="ru-RU" sz="1050" dirty="0" smtClean="0">
                          <a:latin typeface="Euclid Circular B Medium" panose="020B0604000000000000"/>
                        </a:rPr>
                        <a:t>Бюджет Курской</a:t>
                      </a:r>
                      <a:r>
                        <a:rPr lang="ru-RU" sz="1050" baseline="0" dirty="0" smtClean="0">
                          <a:latin typeface="Euclid Circular B Medium" panose="020B0604000000000000"/>
                        </a:rPr>
                        <a:t> области и средства, полученные от деятельности, приносящей доход</a:t>
                      </a:r>
                      <a:endParaRPr lang="ru-RU" sz="1050" dirty="0">
                        <a:latin typeface="Euclid Circular B Medium" panose="020B0604000000000000"/>
                      </a:endParaRPr>
                    </a:p>
                  </a:txBody>
                  <a:tcPr/>
                </a:tc>
                <a:tc>
                  <a:txBody>
                    <a:bodyPr/>
                    <a:lstStyle/>
                    <a:p>
                      <a:r>
                        <a:rPr lang="ru-RU" sz="1050" dirty="0" smtClean="0">
                          <a:latin typeface="Euclid Circular B Medium" panose="020B0604000000000000"/>
                          <a:ea typeface="Euclid Circular B" panose="020B0804000000000000" pitchFamily="34" charset="-52"/>
                        </a:rPr>
                        <a:t>Получение и укрепление</a:t>
                      </a:r>
                      <a:r>
                        <a:rPr lang="ru-RU" sz="1050" baseline="0" dirty="0" smtClean="0">
                          <a:latin typeface="Euclid Circular B Medium" panose="020B0604000000000000"/>
                          <a:ea typeface="Euclid Circular B" panose="020B0804000000000000" pitchFamily="34" charset="-52"/>
                        </a:rPr>
                        <a:t> материально-технического обеспечения, обеспечение мероприятий, расходы на коммунальные платежи (вода, электроэнергия, интернет), закупка канцелярских товаров.</a:t>
                      </a:r>
                      <a:endParaRPr lang="ru-RU" sz="1050" dirty="0">
                        <a:latin typeface="Euclid Circular B Medium" panose="020B0604000000000000"/>
                        <a:ea typeface="Euclid Circular B" panose="020B0804000000000000" pitchFamily="34" charset="-52"/>
                      </a:endParaRPr>
                    </a:p>
                  </a:txBody>
                  <a:tcPr/>
                </a:tc>
                <a:tc>
                  <a:txBody>
                    <a:bodyPr/>
                    <a:lstStyle/>
                    <a:p>
                      <a:r>
                        <a:rPr lang="ru-RU" sz="1050" dirty="0" smtClean="0">
                          <a:latin typeface="Euclid Circular B Medium" panose="020B0604000000000000"/>
                          <a:ea typeface="Euclid Circular B" panose="020B0804000000000000" pitchFamily="34" charset="-52"/>
                        </a:rPr>
                        <a:t>Планирование деятельности исходя из запросов и возможностей.</a:t>
                      </a:r>
                      <a:endParaRPr lang="ru-RU" sz="1050" dirty="0">
                        <a:latin typeface="Euclid Circular B Medium" panose="020B0604000000000000"/>
                        <a:ea typeface="Euclid Circular B" panose="020B0804000000000000" pitchFamily="34" charset="-52"/>
                      </a:endParaRPr>
                    </a:p>
                  </a:txBody>
                  <a:tcPr/>
                </a:tc>
                <a:extLst>
                  <a:ext uri="{0D108BD9-81ED-4DB2-BD59-A6C34878D82A}">
                    <a16:rowId xmlns:a16="http://schemas.microsoft.com/office/drawing/2014/main" val="2218532505"/>
                  </a:ext>
                </a:extLst>
              </a:tr>
              <a:tr h="444500">
                <a:tc>
                  <a:txBody>
                    <a:bodyPr/>
                    <a:lstStyle/>
                    <a:p>
                      <a:r>
                        <a:rPr lang="ru-RU" sz="1050" dirty="0" smtClean="0">
                          <a:latin typeface="Euclid Circular B Medium" panose="020B0604000000000000"/>
                          <a:ea typeface="Euclid Circular B" panose="020B0804000000000000" pitchFamily="34" charset="-52"/>
                        </a:rPr>
                        <a:t>Участие в </a:t>
                      </a:r>
                      <a:r>
                        <a:rPr lang="ru-RU" sz="1050" dirty="0" err="1" smtClean="0">
                          <a:latin typeface="Euclid Circular B Medium" panose="020B0604000000000000"/>
                          <a:ea typeface="Euclid Circular B" panose="020B0804000000000000" pitchFamily="34" charset="-52"/>
                        </a:rPr>
                        <a:t>грантовых</a:t>
                      </a:r>
                      <a:r>
                        <a:rPr lang="ru-RU" sz="1050" dirty="0" smtClean="0">
                          <a:latin typeface="Euclid Circular B Medium" panose="020B0604000000000000"/>
                          <a:ea typeface="Euclid Circular B" panose="020B0804000000000000" pitchFamily="34" charset="-52"/>
                        </a:rPr>
                        <a:t> конкурсах (Конкурсы Федерального агентства по делам молодежи, Всероссийский конкурс лучших региональных практик «Регион добрых дел»)</a:t>
                      </a:r>
                      <a:endParaRPr lang="ru-RU" sz="1050" dirty="0">
                        <a:latin typeface="Euclid Circular B Medium" panose="020B0604000000000000"/>
                        <a:ea typeface="Euclid Circular B" panose="020B0804000000000000" pitchFamily="34" charset="-52"/>
                      </a:endParaRPr>
                    </a:p>
                  </a:txBody>
                  <a:tcPr/>
                </a:tc>
                <a:tc>
                  <a:txBody>
                    <a:bodyPr/>
                    <a:lstStyle/>
                    <a:p>
                      <a:r>
                        <a:rPr lang="ru-RU" sz="1050" dirty="0" smtClean="0">
                          <a:latin typeface="Euclid Circular B Medium" panose="020B0604000000000000"/>
                          <a:ea typeface="Euclid Circular B" panose="020B0804000000000000" pitchFamily="34" charset="-52"/>
                        </a:rPr>
                        <a:t>Получение финансирования для реализации проектов, направленных</a:t>
                      </a:r>
                      <a:r>
                        <a:rPr lang="ru-RU" sz="1050" baseline="0" dirty="0" smtClean="0">
                          <a:latin typeface="Euclid Circular B Medium" panose="020B0604000000000000"/>
                          <a:ea typeface="Euclid Circular B" panose="020B0804000000000000" pitchFamily="34" charset="-52"/>
                        </a:rPr>
                        <a:t> на развития добровольчества (волонтерства) на территории Курской области </a:t>
                      </a:r>
                      <a:endParaRPr lang="ru-RU" sz="1050" dirty="0">
                        <a:latin typeface="Euclid Circular B Medium" panose="020B0604000000000000"/>
                        <a:ea typeface="Euclid Circular B" panose="020B0804000000000000" pitchFamily="34" charset="-52"/>
                      </a:endParaRPr>
                    </a:p>
                  </a:txBody>
                  <a:tcPr/>
                </a:tc>
                <a:tc>
                  <a:txBody>
                    <a:bodyPr/>
                    <a:lstStyle/>
                    <a:p>
                      <a:r>
                        <a:rPr lang="ru-RU" sz="1050" dirty="0" smtClean="0">
                          <a:latin typeface="Euclid Circular B Medium" panose="020B0604000000000000"/>
                          <a:ea typeface="Euclid Circular B" panose="020B0804000000000000" pitchFamily="34" charset="-52"/>
                        </a:rPr>
                        <a:t>Участие в </a:t>
                      </a:r>
                      <a:r>
                        <a:rPr lang="ru-RU" sz="1050" dirty="0" err="1" smtClean="0">
                          <a:latin typeface="Euclid Circular B Medium" panose="020B0604000000000000"/>
                          <a:ea typeface="Euclid Circular B" panose="020B0804000000000000" pitchFamily="34" charset="-52"/>
                        </a:rPr>
                        <a:t>грантовых</a:t>
                      </a:r>
                      <a:r>
                        <a:rPr lang="ru-RU" sz="1050" dirty="0" smtClean="0">
                          <a:latin typeface="Euclid Circular B Medium" panose="020B0604000000000000"/>
                          <a:ea typeface="Euclid Circular B" panose="020B0804000000000000" pitchFamily="34" charset="-52"/>
                        </a:rPr>
                        <a:t> конкурсах, оформление документации (заявка, дополнительный</a:t>
                      </a:r>
                      <a:r>
                        <a:rPr lang="ru-RU" sz="1050" baseline="0" dirty="0" smtClean="0">
                          <a:latin typeface="Euclid Circular B Medium" panose="020B0604000000000000"/>
                          <a:ea typeface="Euclid Circular B" panose="020B0804000000000000" pitchFamily="34" charset="-52"/>
                        </a:rPr>
                        <a:t> пакет документов)</a:t>
                      </a:r>
                      <a:r>
                        <a:rPr lang="ru-RU" sz="1050" dirty="0" smtClean="0">
                          <a:latin typeface="Euclid Circular B Medium" panose="020B0604000000000000"/>
                          <a:ea typeface="Euclid Circular B" panose="020B0804000000000000" pitchFamily="34" charset="-52"/>
                        </a:rPr>
                        <a:t> согласно конкурсным требованиям.</a:t>
                      </a:r>
                      <a:endParaRPr lang="ru-RU" sz="1050" dirty="0">
                        <a:latin typeface="Euclid Circular B Medium" panose="020B0604000000000000"/>
                        <a:ea typeface="Euclid Circular B" panose="020B0804000000000000" pitchFamily="34" charset="-52"/>
                      </a:endParaRPr>
                    </a:p>
                  </a:txBody>
                  <a:tcPr/>
                </a:tc>
                <a:extLst>
                  <a:ext uri="{0D108BD9-81ED-4DB2-BD59-A6C34878D82A}">
                    <a16:rowId xmlns:a16="http://schemas.microsoft.com/office/drawing/2014/main" val="1427561787"/>
                  </a:ext>
                </a:extLst>
              </a:tr>
            </a:tbl>
          </a:graphicData>
        </a:graphic>
      </p:graphicFrame>
      <p:sp>
        <p:nvSpPr>
          <p:cNvPr id="8" name="Скругленный прямоугольник 7"/>
          <p:cNvSpPr/>
          <p:nvPr/>
        </p:nvSpPr>
        <p:spPr>
          <a:xfrm>
            <a:off x="447326" y="975459"/>
            <a:ext cx="8167114" cy="608175"/>
          </a:xfrm>
          <a:prstGeom prst="round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2B1262"/>
              </a:solidFill>
            </a:endParaRPr>
          </a:p>
        </p:txBody>
      </p:sp>
      <p:sp>
        <p:nvSpPr>
          <p:cNvPr id="9" name="object 8"/>
          <p:cNvSpPr txBox="1"/>
          <p:nvPr/>
        </p:nvSpPr>
        <p:spPr>
          <a:xfrm>
            <a:off x="551030" y="1059641"/>
            <a:ext cx="7920959" cy="463140"/>
          </a:xfrm>
          <a:prstGeom prst="rect">
            <a:avLst/>
          </a:prstGeom>
        </p:spPr>
        <p:txBody>
          <a:bodyPr vert="horz" wrap="square" lIns="0" tIns="13335" rIns="0" bIns="0" rtlCol="0">
            <a:spAutoFit/>
          </a:bodyPr>
          <a:lstStyle/>
          <a:p>
            <a:pPr marL="12700" algn="ctr">
              <a:lnSpc>
                <a:spcPts val="1400"/>
              </a:lnSpc>
              <a:spcAft>
                <a:spcPts val="600"/>
              </a:spcAft>
              <a:buClr>
                <a:schemeClr val="accent6"/>
              </a:buClr>
            </a:pPr>
            <a:r>
              <a:rPr lang="ru-RU" sz="1600" b="1" dirty="0">
                <a:solidFill>
                  <a:srgbClr val="2B1262"/>
                </a:solidFill>
                <a:latin typeface="Euclid Circular B SemiBold"/>
                <a:cs typeface="Euclid Circular B SemiBold"/>
              </a:rPr>
              <a:t>Укажите, какая организация является учредителем </a:t>
            </a:r>
            <a:r>
              <a:rPr lang="ru-RU" sz="1600" b="1" dirty="0" err="1">
                <a:solidFill>
                  <a:srgbClr val="2B1262"/>
                </a:solidFill>
                <a:latin typeface="Euclid Circular B SemiBold"/>
                <a:cs typeface="Euclid Circular B SemiBold"/>
              </a:rPr>
              <a:t>Добро.Центра</a:t>
            </a:r>
            <a:r>
              <a:rPr lang="ru-RU" sz="1600" b="1" dirty="0" smtClean="0">
                <a:solidFill>
                  <a:srgbClr val="2B1262"/>
                </a:solidFill>
                <a:latin typeface="Euclid Circular B SemiBold"/>
                <a:cs typeface="Euclid Circular B SemiBold"/>
              </a:rPr>
              <a:t>:</a:t>
            </a:r>
          </a:p>
          <a:p>
            <a:pPr marL="12700" algn="ctr">
              <a:lnSpc>
                <a:spcPts val="1400"/>
              </a:lnSpc>
              <a:spcAft>
                <a:spcPts val="600"/>
              </a:spcAft>
              <a:buClr>
                <a:schemeClr val="accent6"/>
              </a:buClr>
            </a:pPr>
            <a:r>
              <a:rPr lang="ru-RU" sz="1600" b="1" dirty="0" smtClean="0">
                <a:solidFill>
                  <a:srgbClr val="2B1262"/>
                </a:solidFill>
                <a:latin typeface="Euclid Circular B SemiBold"/>
                <a:cs typeface="Euclid Circular B SemiBold"/>
              </a:rPr>
              <a:t> </a:t>
            </a:r>
            <a:r>
              <a:rPr lang="ru-RU" b="1" dirty="0" smtClean="0">
                <a:solidFill>
                  <a:srgbClr val="2B1262"/>
                </a:solidFill>
                <a:latin typeface="Euclid Circular B SemiBold"/>
                <a:cs typeface="Euclid Circular B SemiBold"/>
              </a:rPr>
              <a:t>Министерство внутренней и молодежной политики Курской области</a:t>
            </a:r>
            <a:endParaRPr lang="ru-RU" b="1" dirty="0">
              <a:solidFill>
                <a:srgbClr val="2B1262"/>
              </a:solidFill>
              <a:latin typeface="Euclid Circular B SemiBold"/>
              <a:cs typeface="Euclid Circular B SemiBo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 name="Прямоугольник 50"/>
          <p:cNvSpPr/>
          <p:nvPr/>
        </p:nvSpPr>
        <p:spPr>
          <a:xfrm>
            <a:off x="0" y="0"/>
            <a:ext cx="9296400" cy="5238750"/>
          </a:xfrm>
          <a:prstGeom prst="rect">
            <a:avLst/>
          </a:prstGeom>
          <a:solidFill>
            <a:srgbClr val="2B1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53" name="Рисунок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 y="93927"/>
            <a:ext cx="1039266" cy="385582"/>
          </a:xfrm>
          <a:prstGeom prst="rect">
            <a:avLst/>
          </a:prstGeom>
        </p:spPr>
      </p:pic>
      <p:sp>
        <p:nvSpPr>
          <p:cNvPr id="54" name="object 2"/>
          <p:cNvSpPr txBox="1"/>
          <p:nvPr/>
        </p:nvSpPr>
        <p:spPr>
          <a:xfrm>
            <a:off x="547167" y="49473"/>
            <a:ext cx="7924800" cy="474489"/>
          </a:xfrm>
          <a:prstGeom prst="rect">
            <a:avLst/>
          </a:prstGeom>
        </p:spPr>
        <p:txBody>
          <a:bodyPr vert="horz" wrap="square" lIns="0" tIns="12700" rIns="0" bIns="0" rtlCol="0">
            <a:spAutoFit/>
          </a:bodyPr>
          <a:lstStyle/>
          <a:p>
            <a:pPr marL="12700" algn="ctr">
              <a:spcBef>
                <a:spcPts val="100"/>
              </a:spcBef>
              <a:tabLst>
                <a:tab pos="1871345" algn="l"/>
              </a:tabLst>
            </a:pPr>
            <a:r>
              <a:rPr lang="ru-RU" sz="3000" b="1" spc="-20" dirty="0" smtClean="0">
                <a:solidFill>
                  <a:schemeClr val="bg1"/>
                </a:solidFill>
                <a:latin typeface="Euclid Circular B SemiBold"/>
                <a:cs typeface="Euclid Circular B SemiBold"/>
              </a:rPr>
              <a:t>Взаимодействие с </a:t>
            </a:r>
            <a:r>
              <a:rPr lang="ru-RU" sz="3000" b="1" spc="-20" dirty="0">
                <a:solidFill>
                  <a:schemeClr val="bg1"/>
                </a:solidFill>
                <a:latin typeface="Euclid Circular B SemiBold"/>
                <a:cs typeface="Euclid Circular B SemiBold"/>
              </a:rPr>
              <a:t>партнерами</a:t>
            </a:r>
            <a:endParaRPr sz="3000" dirty="0">
              <a:solidFill>
                <a:schemeClr val="bg1"/>
              </a:solidFill>
              <a:latin typeface="Euclid Circular B SemiBold"/>
              <a:cs typeface="Euclid Circular B SemiBold"/>
            </a:endParaRPr>
          </a:p>
        </p:txBody>
      </p:sp>
      <p:graphicFrame>
        <p:nvGraphicFramePr>
          <p:cNvPr id="56" name="Таблица 55"/>
          <p:cNvGraphicFramePr>
            <a:graphicFrameLocks noGrp="1"/>
          </p:cNvGraphicFramePr>
          <p:nvPr>
            <p:extLst>
              <p:ext uri="{D42A27DB-BD31-4B8C-83A1-F6EECF244321}">
                <p14:modId xmlns:p14="http://schemas.microsoft.com/office/powerpoint/2010/main" val="424135004"/>
              </p:ext>
            </p:extLst>
          </p:nvPr>
        </p:nvGraphicFramePr>
        <p:xfrm>
          <a:off x="228600" y="742950"/>
          <a:ext cx="8839200" cy="4091760"/>
        </p:xfrm>
        <a:graphic>
          <a:graphicData uri="http://schemas.openxmlformats.org/drawingml/2006/table">
            <a:tbl>
              <a:tblPr firstRow="1" bandRow="1">
                <a:tableStyleId>{08FB837D-C827-4EFA-A057-4D05807E0F7C}</a:tableStyleId>
              </a:tblPr>
              <a:tblGrid>
                <a:gridCol w="2946400">
                  <a:extLst>
                    <a:ext uri="{9D8B030D-6E8A-4147-A177-3AD203B41FA5}">
                      <a16:colId xmlns:a16="http://schemas.microsoft.com/office/drawing/2014/main" val="2882312876"/>
                    </a:ext>
                  </a:extLst>
                </a:gridCol>
                <a:gridCol w="2946400">
                  <a:extLst>
                    <a:ext uri="{9D8B030D-6E8A-4147-A177-3AD203B41FA5}">
                      <a16:colId xmlns:a16="http://schemas.microsoft.com/office/drawing/2014/main" val="3611189064"/>
                    </a:ext>
                  </a:extLst>
                </a:gridCol>
                <a:gridCol w="2946400">
                  <a:extLst>
                    <a:ext uri="{9D8B030D-6E8A-4147-A177-3AD203B41FA5}">
                      <a16:colId xmlns:a16="http://schemas.microsoft.com/office/drawing/2014/main" val="2576594692"/>
                    </a:ext>
                  </a:extLst>
                </a:gridCol>
              </a:tblGrid>
              <a:tr h="369171">
                <a:tc>
                  <a:txBody>
                    <a:bodyPr/>
                    <a:lstStyle/>
                    <a:p>
                      <a:pPr algn="ctr"/>
                      <a:r>
                        <a:rPr lang="ru-RU" sz="1000" b="0" i="0" u="none" strike="noStrike" dirty="0">
                          <a:solidFill>
                            <a:schemeClr val="lt1"/>
                          </a:solidFill>
                          <a:effectLst/>
                          <a:latin typeface="Euclid Circular B Medium" panose="020B0604000000000000"/>
                          <a:ea typeface="Euclid Circular B Medium" panose="020B0604000000000000" pitchFamily="34" charset="-52"/>
                          <a:cs typeface="+mn-cs"/>
                        </a:rPr>
                        <a:t>Партнер</a:t>
                      </a:r>
                      <a:endParaRPr lang="ru-RU" sz="1000" dirty="0">
                        <a:latin typeface="Euclid Circular B Medium" panose="020B0604000000000000"/>
                        <a:ea typeface="Euclid Circular B Medium" panose="020B0604000000000000" pitchFamily="34" charset="-52"/>
                      </a:endParaRPr>
                    </a:p>
                  </a:txBody>
                  <a:tcPr/>
                </a:tc>
                <a:tc>
                  <a:txBody>
                    <a:bodyPr/>
                    <a:lstStyle/>
                    <a:p>
                      <a:pPr algn="ctr"/>
                      <a:r>
                        <a:rPr lang="ru-RU" sz="1000" b="0" i="0" u="none" strike="noStrike" dirty="0">
                          <a:solidFill>
                            <a:schemeClr val="lt1"/>
                          </a:solidFill>
                          <a:effectLst/>
                          <a:latin typeface="Euclid Circular B Medium" panose="020B0604000000000000"/>
                          <a:ea typeface="Euclid Circular B Medium" panose="020B0604000000000000" pitchFamily="34" charset="-52"/>
                          <a:cs typeface="+mn-cs"/>
                        </a:rPr>
                        <a:t>Что вы можете дать партнеру?</a:t>
                      </a:r>
                      <a:endParaRPr lang="ru-RU" sz="1000" dirty="0">
                        <a:latin typeface="Euclid Circular B Medium" panose="020B0604000000000000"/>
                        <a:ea typeface="Euclid Circular B Medium" panose="020B0604000000000000" pitchFamily="34" charset="-52"/>
                      </a:endParaRPr>
                    </a:p>
                  </a:txBody>
                  <a:tcPr/>
                </a:tc>
                <a:tc>
                  <a:txBody>
                    <a:bodyPr/>
                    <a:lstStyle/>
                    <a:p>
                      <a:pPr algn="ctr"/>
                      <a:r>
                        <a:rPr lang="ru-RU" sz="1000" b="0" i="0" u="none" strike="noStrike" dirty="0">
                          <a:solidFill>
                            <a:schemeClr val="lt1"/>
                          </a:solidFill>
                          <a:effectLst/>
                          <a:latin typeface="Euclid Circular B Medium" panose="020B0604000000000000"/>
                          <a:ea typeface="Euclid Circular B Medium" panose="020B0604000000000000" pitchFamily="34" charset="-52"/>
                          <a:cs typeface="+mn-cs"/>
                        </a:rPr>
                        <a:t>Что вы хотите получить</a:t>
                      </a:r>
                    </a:p>
                    <a:p>
                      <a:pPr algn="ctr"/>
                      <a:r>
                        <a:rPr lang="ru-RU" sz="1000" b="0" i="0" u="none" strike="noStrike" dirty="0">
                          <a:solidFill>
                            <a:schemeClr val="lt1"/>
                          </a:solidFill>
                          <a:effectLst/>
                          <a:latin typeface="Euclid Circular B Medium" panose="020B0604000000000000"/>
                          <a:ea typeface="Euclid Circular B Medium" panose="020B0604000000000000" pitchFamily="34" charset="-52"/>
                          <a:cs typeface="+mn-cs"/>
                        </a:rPr>
                        <a:t>от партнера?</a:t>
                      </a:r>
                      <a:endParaRPr lang="ru-RU" sz="1000" dirty="0">
                        <a:latin typeface="Euclid Circular B Medium" panose="020B0604000000000000"/>
                        <a:ea typeface="Euclid Circular B Medium" panose="020B0604000000000000" pitchFamily="34" charset="-52"/>
                      </a:endParaRPr>
                    </a:p>
                  </a:txBody>
                  <a:tcPr/>
                </a:tc>
                <a:extLst>
                  <a:ext uri="{0D108BD9-81ED-4DB2-BD59-A6C34878D82A}">
                    <a16:rowId xmlns:a16="http://schemas.microsoft.com/office/drawing/2014/main" val="3647517787"/>
                  </a:ext>
                </a:extLst>
              </a:tr>
              <a:tr h="720000">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ru-RU" sz="800" b="1" i="0" u="none" strike="noStrike" kern="0" cap="none" spc="0" normalizeH="0" baseline="0" noProof="0" dirty="0" smtClean="0">
                          <a:ln>
                            <a:noFill/>
                          </a:ln>
                          <a:solidFill>
                            <a:srgbClr val="2B1262"/>
                          </a:solidFill>
                          <a:effectLst/>
                          <a:uLnTx/>
                          <a:uFillTx/>
                          <a:latin typeface="Euclid Circular B Medium" panose="020B0604000000000000"/>
                          <a:ea typeface="+mn-ea"/>
                          <a:cs typeface="+mn-cs"/>
                        </a:rPr>
                        <a:t>Органы местного самоуправления </a:t>
                      </a:r>
                    </a:p>
                    <a:p>
                      <a:pPr marL="0" marR="0" lvl="0" indent="0" defTabSz="914400" eaLnBrk="1" fontAlgn="auto" latinLnBrk="0" hangingPunct="1">
                        <a:lnSpc>
                          <a:spcPct val="100000"/>
                        </a:lnSpc>
                        <a:spcBef>
                          <a:spcPts val="0"/>
                        </a:spcBef>
                        <a:spcAft>
                          <a:spcPts val="0"/>
                        </a:spcAft>
                        <a:buClrTx/>
                        <a:buSzTx/>
                        <a:buFontTx/>
                        <a:buNone/>
                        <a:tabLst/>
                        <a:defRPr/>
                      </a:pPr>
                      <a:r>
                        <a:rPr kumimoji="0" lang="ru-RU" sz="800" b="0" i="0" u="none" strike="noStrike" kern="0" cap="none" spc="0" normalizeH="0" baseline="0" noProof="0" dirty="0" smtClean="0">
                          <a:ln>
                            <a:noFill/>
                          </a:ln>
                          <a:solidFill>
                            <a:srgbClr val="2B1262"/>
                          </a:solidFill>
                          <a:effectLst/>
                          <a:uLnTx/>
                          <a:uFillTx/>
                          <a:latin typeface="Euclid Circular B Medium" panose="020B0604000000000000"/>
                          <a:ea typeface="+mn-ea"/>
                          <a:cs typeface="+mn-cs"/>
                        </a:rPr>
                        <a:t>(Администрация г. Курска и Курской области, Министерство физической культуры и спорта Курской области, Министерство социального обеспечения материнства и детства Курской области) </a:t>
                      </a:r>
                    </a:p>
                  </a:txBody>
                  <a:tcPr anchor="b"/>
                </a:tc>
                <a:tc>
                  <a:txBody>
                    <a:bodyPr/>
                    <a:lstStyle/>
                    <a:p>
                      <a:pPr marL="228600" indent="-228600">
                        <a:buAutoNum type="arabicPeriod"/>
                      </a:pPr>
                      <a:r>
                        <a:rPr lang="ru-RU" sz="800" dirty="0" smtClean="0">
                          <a:solidFill>
                            <a:srgbClr val="2B1262"/>
                          </a:solidFill>
                          <a:latin typeface="Euclid Circular B Medium" panose="020B0604000000000000"/>
                        </a:rPr>
                        <a:t>Волонтерское сопровождение мероприятий</a:t>
                      </a:r>
                    </a:p>
                    <a:p>
                      <a:pPr marL="228600" indent="-228600">
                        <a:buAutoNum type="arabicPeriod"/>
                      </a:pPr>
                      <a:r>
                        <a:rPr lang="ru-RU" sz="800" dirty="0" smtClean="0">
                          <a:solidFill>
                            <a:srgbClr val="2B1262"/>
                          </a:solidFill>
                          <a:latin typeface="Euclid Circular B Medium" panose="020B0604000000000000"/>
                        </a:rPr>
                        <a:t>Предоставление помещений и технического оборудования для проведения мероприятий</a:t>
                      </a:r>
                    </a:p>
                    <a:p>
                      <a:pPr marL="0" indent="0">
                        <a:buNone/>
                      </a:pPr>
                      <a:endParaRPr lang="ru-RU" sz="800" dirty="0">
                        <a:solidFill>
                          <a:srgbClr val="2B1262"/>
                        </a:solidFill>
                        <a:latin typeface="Euclid Circular B Medium" panose="020B0604000000000000"/>
                      </a:endParaRPr>
                    </a:p>
                  </a:txBody>
                  <a:tcPr/>
                </a:tc>
                <a:tc>
                  <a:txBody>
                    <a:bodyPr/>
                    <a:lstStyle/>
                    <a:p>
                      <a:pPr marL="228600" indent="-228600">
                        <a:buAutoNum type="arabicPeriod"/>
                      </a:pPr>
                      <a:r>
                        <a:rPr lang="ru-RU" sz="800" dirty="0" smtClean="0">
                          <a:solidFill>
                            <a:srgbClr val="2B1262"/>
                          </a:solidFill>
                          <a:latin typeface="Euclid Circular B Medium" panose="020B0604000000000000"/>
                        </a:rPr>
                        <a:t>Материально-техническое</a:t>
                      </a:r>
                      <a:r>
                        <a:rPr lang="ru-RU" sz="800" baseline="0" dirty="0" smtClean="0">
                          <a:solidFill>
                            <a:srgbClr val="2B1262"/>
                          </a:solidFill>
                          <a:latin typeface="Euclid Circular B Medium" panose="020B0604000000000000"/>
                        </a:rPr>
                        <a:t> обеспечение</a:t>
                      </a:r>
                    </a:p>
                    <a:p>
                      <a:pPr marL="228600" indent="-228600">
                        <a:buAutoNum type="arabicPeriod"/>
                      </a:pPr>
                      <a:r>
                        <a:rPr lang="ru-RU" sz="800" baseline="0" dirty="0" smtClean="0">
                          <a:solidFill>
                            <a:srgbClr val="2B1262"/>
                          </a:solidFill>
                          <a:latin typeface="Euclid Circular B Medium" panose="020B0604000000000000"/>
                        </a:rPr>
                        <a:t>Дополнительное обучение от партнера</a:t>
                      </a:r>
                    </a:p>
                    <a:p>
                      <a:pPr marL="228600" indent="-228600">
                        <a:buAutoNum type="arabicPeriod"/>
                      </a:pPr>
                      <a:r>
                        <a:rPr lang="ru-RU" sz="800" baseline="0" dirty="0" err="1" smtClean="0">
                          <a:solidFill>
                            <a:srgbClr val="2B1262"/>
                          </a:solidFill>
                          <a:latin typeface="Euclid Circular B Medium" panose="020B0604000000000000"/>
                        </a:rPr>
                        <a:t>Грантовую</a:t>
                      </a:r>
                      <a:r>
                        <a:rPr lang="ru-RU" sz="800" baseline="0" dirty="0" smtClean="0">
                          <a:solidFill>
                            <a:srgbClr val="2B1262"/>
                          </a:solidFill>
                          <a:latin typeface="Euclid Circular B Medium" panose="020B0604000000000000"/>
                        </a:rPr>
                        <a:t> поддержку</a:t>
                      </a:r>
                    </a:p>
                    <a:p>
                      <a:pPr marL="228600" indent="-228600">
                        <a:buAutoNum type="arabicPeriod"/>
                      </a:pPr>
                      <a:r>
                        <a:rPr lang="ru-RU" sz="800" baseline="0" dirty="0" smtClean="0">
                          <a:solidFill>
                            <a:srgbClr val="2B1262"/>
                          </a:solidFill>
                          <a:latin typeface="Euclid Circular B Medium" panose="020B0604000000000000"/>
                        </a:rPr>
                        <a:t>Организация </a:t>
                      </a:r>
                      <a:r>
                        <a:rPr lang="ru-RU" sz="800" baseline="0" dirty="0" err="1" smtClean="0">
                          <a:solidFill>
                            <a:srgbClr val="2B1262"/>
                          </a:solidFill>
                          <a:latin typeface="Euclid Circular B Medium" panose="020B0604000000000000"/>
                        </a:rPr>
                        <a:t>стажировочных</a:t>
                      </a:r>
                      <a:r>
                        <a:rPr lang="ru-RU" sz="800" baseline="0" dirty="0" smtClean="0">
                          <a:solidFill>
                            <a:srgbClr val="2B1262"/>
                          </a:solidFill>
                          <a:latin typeface="Euclid Circular B Medium" panose="020B0604000000000000"/>
                        </a:rPr>
                        <a:t> площадок </a:t>
                      </a:r>
                    </a:p>
                    <a:p>
                      <a:pPr marL="228600" indent="-228600">
                        <a:buAutoNum type="arabicPeriod"/>
                      </a:pPr>
                      <a:endParaRPr lang="ru-RU" sz="800" baseline="0" dirty="0" smtClean="0">
                        <a:solidFill>
                          <a:srgbClr val="2B1262"/>
                        </a:solidFill>
                        <a:latin typeface="Euclid Circular B Medium" panose="020B0604000000000000"/>
                      </a:endParaRPr>
                    </a:p>
                  </a:txBody>
                  <a:tcPr/>
                </a:tc>
                <a:extLst>
                  <a:ext uri="{0D108BD9-81ED-4DB2-BD59-A6C34878D82A}">
                    <a16:rowId xmlns:a16="http://schemas.microsoft.com/office/drawing/2014/main" val="1897947145"/>
                  </a:ext>
                </a:extLst>
              </a:tr>
              <a:tr h="720000">
                <a:tc>
                  <a:txBody>
                    <a:bodyPr/>
                    <a:lstStyle/>
                    <a:p>
                      <a:r>
                        <a:rPr lang="ru-RU" sz="800" b="1" dirty="0" smtClean="0">
                          <a:solidFill>
                            <a:srgbClr val="2B1262"/>
                          </a:solidFill>
                          <a:latin typeface="Euclid Circular B Medium" panose="020B0604000000000000"/>
                        </a:rPr>
                        <a:t>Средства массовой коммуникации</a:t>
                      </a:r>
                      <a:r>
                        <a:rPr lang="ru-RU" sz="800" b="1" baseline="0" dirty="0" smtClean="0">
                          <a:solidFill>
                            <a:srgbClr val="2B1262"/>
                          </a:solidFill>
                          <a:latin typeface="Euclid Circular B Medium" panose="020B0604000000000000"/>
                        </a:rPr>
                        <a:t> </a:t>
                      </a:r>
                    </a:p>
                    <a:p>
                      <a:r>
                        <a:rPr lang="ru-RU" sz="800" b="0" baseline="0" dirty="0" smtClean="0">
                          <a:solidFill>
                            <a:srgbClr val="2B1262"/>
                          </a:solidFill>
                          <a:latin typeface="Euclid Circular B Medium" panose="020B0604000000000000"/>
                        </a:rPr>
                        <a:t>(Газета «Курская правда», РИА Курск, </a:t>
                      </a:r>
                      <a:r>
                        <a:rPr lang="en-US" sz="800" b="0" baseline="0" dirty="0" smtClean="0">
                          <a:solidFill>
                            <a:srgbClr val="2B1262"/>
                          </a:solidFill>
                          <a:latin typeface="Euclid Circular B Medium" panose="020B0604000000000000"/>
                        </a:rPr>
                        <a:t>Media City</a:t>
                      </a:r>
                      <a:r>
                        <a:rPr lang="ru-RU" sz="800" b="0" baseline="0" dirty="0" smtClean="0">
                          <a:solidFill>
                            <a:srgbClr val="2B1262"/>
                          </a:solidFill>
                          <a:latin typeface="Euclid Circular B Medium" panose="020B0604000000000000"/>
                        </a:rPr>
                        <a:t>, </a:t>
                      </a:r>
                      <a:r>
                        <a:rPr lang="ru-RU" sz="800" b="0" i="0" dirty="0" smtClean="0">
                          <a:solidFill>
                            <a:srgbClr val="2B1262"/>
                          </a:solidFill>
                          <a:effectLst/>
                          <a:latin typeface="Euclid Circular B Medium" panose="020B0604000000000000"/>
                        </a:rPr>
                        <a:t>ФГУП «ВГТРК» в Курской области,</a:t>
                      </a:r>
                      <a:r>
                        <a:rPr lang="ru-RU" sz="800" b="0" i="0" baseline="0" dirty="0" smtClean="0">
                          <a:solidFill>
                            <a:srgbClr val="2B1262"/>
                          </a:solidFill>
                          <a:effectLst/>
                          <a:latin typeface="Euclid Circular B Medium" panose="020B0604000000000000"/>
                        </a:rPr>
                        <a:t> Телерадиокомпания «Сейм», Городской интернет-журнал «Морс»</a:t>
                      </a:r>
                      <a:r>
                        <a:rPr lang="ru-RU" sz="800" b="0" baseline="0" dirty="0" smtClean="0">
                          <a:solidFill>
                            <a:srgbClr val="2B1262"/>
                          </a:solidFill>
                          <a:latin typeface="Euclid Circular B Medium" panose="020B0604000000000000"/>
                        </a:rPr>
                        <a:t>)</a:t>
                      </a:r>
                      <a:endParaRPr lang="ru-RU" sz="800" b="0" dirty="0">
                        <a:solidFill>
                          <a:srgbClr val="2B1262"/>
                        </a:solidFill>
                        <a:latin typeface="Euclid Circular B Medium" panose="020B0604000000000000"/>
                      </a:endParaRPr>
                    </a:p>
                  </a:txBody>
                  <a:tcPr/>
                </a:tc>
                <a:tc>
                  <a:txBody>
                    <a:bodyPr/>
                    <a:lstStyle/>
                    <a:p>
                      <a:pPr marL="228600" indent="-228600">
                        <a:buAutoNum type="arabicPeriod"/>
                      </a:pPr>
                      <a:r>
                        <a:rPr lang="ru-RU" sz="800" dirty="0" smtClean="0">
                          <a:solidFill>
                            <a:srgbClr val="2B1262"/>
                          </a:solidFill>
                          <a:latin typeface="Euclid Circular B Medium" panose="020B0604000000000000"/>
                        </a:rPr>
                        <a:t>Волонтерское сопровождение мероприятий</a:t>
                      </a:r>
                    </a:p>
                    <a:p>
                      <a:pPr marL="228600" indent="-228600">
                        <a:buAutoNum type="arabicPeriod"/>
                      </a:pPr>
                      <a:r>
                        <a:rPr lang="ru-RU" sz="800" dirty="0" smtClean="0">
                          <a:solidFill>
                            <a:srgbClr val="2B1262"/>
                          </a:solidFill>
                          <a:latin typeface="Euclid Circular B Medium" panose="020B0604000000000000"/>
                        </a:rPr>
                        <a:t>Предоставление помещений и технического оборудования для проведения мероприятий</a:t>
                      </a:r>
                    </a:p>
                    <a:p>
                      <a:pPr marL="0" indent="0">
                        <a:buNone/>
                      </a:pPr>
                      <a:endParaRPr lang="ru-RU" sz="800" dirty="0" smtClean="0">
                        <a:solidFill>
                          <a:srgbClr val="2B1262"/>
                        </a:solidFill>
                        <a:latin typeface="Euclid Circular B Medium" panose="020B0604000000000000"/>
                      </a:endParaRPr>
                    </a:p>
                  </a:txBody>
                  <a:tcPr/>
                </a:tc>
                <a:tc>
                  <a:txBody>
                    <a:bodyPr/>
                    <a:lstStyle/>
                    <a:p>
                      <a:r>
                        <a:rPr lang="ru-RU" sz="800" dirty="0" smtClean="0">
                          <a:solidFill>
                            <a:srgbClr val="2B1262"/>
                          </a:solidFill>
                          <a:latin typeface="Euclid Circular B Medium" panose="020B0604000000000000"/>
                        </a:rPr>
                        <a:t>1. Освещение</a:t>
                      </a:r>
                      <a:r>
                        <a:rPr lang="ru-RU" sz="800" baseline="0" dirty="0" smtClean="0">
                          <a:solidFill>
                            <a:srgbClr val="2B1262"/>
                          </a:solidFill>
                          <a:latin typeface="Euclid Circular B Medium" panose="020B0604000000000000"/>
                        </a:rPr>
                        <a:t> деятельности волонтеров (организация и участие в мероприятиях) в средствах массовой информации.</a:t>
                      </a:r>
                      <a:endParaRPr lang="ru-RU" sz="800" dirty="0">
                        <a:solidFill>
                          <a:srgbClr val="2B1262"/>
                        </a:solidFill>
                        <a:latin typeface="Euclid Circular B Medium" panose="020B0604000000000000"/>
                      </a:endParaRPr>
                    </a:p>
                  </a:txBody>
                  <a:tcPr/>
                </a:tc>
                <a:extLst>
                  <a:ext uri="{0D108BD9-81ED-4DB2-BD59-A6C34878D82A}">
                    <a16:rowId xmlns:a16="http://schemas.microsoft.com/office/drawing/2014/main" val="21099111"/>
                  </a:ext>
                </a:extLst>
              </a:tr>
              <a:tr h="720000">
                <a:tc>
                  <a:txBody>
                    <a:bodyPr/>
                    <a:lstStyle/>
                    <a:p>
                      <a:r>
                        <a:rPr lang="ru-RU" sz="800" b="1" dirty="0" smtClean="0">
                          <a:solidFill>
                            <a:srgbClr val="2B1262"/>
                          </a:solidFill>
                          <a:latin typeface="Euclid Circular B Medium" panose="020B0604000000000000"/>
                        </a:rPr>
                        <a:t>Благотворительные фонды</a:t>
                      </a:r>
                      <a:r>
                        <a:rPr lang="ru-RU" sz="800" b="1" baseline="0" dirty="0" smtClean="0">
                          <a:solidFill>
                            <a:srgbClr val="2B1262"/>
                          </a:solidFill>
                          <a:latin typeface="Euclid Circular B Medium" panose="020B0604000000000000"/>
                        </a:rPr>
                        <a:t> и некоммерческие организации </a:t>
                      </a:r>
                    </a:p>
                    <a:p>
                      <a:r>
                        <a:rPr lang="ru-RU" sz="800" b="0" baseline="0" dirty="0" smtClean="0">
                          <a:solidFill>
                            <a:srgbClr val="2B1262"/>
                          </a:solidFill>
                          <a:latin typeface="Euclid Circular B Medium" panose="020B0604000000000000"/>
                        </a:rPr>
                        <a:t>(СОЦ им. В. Терешковой, ООО «Всероссийское общество инвалидов», «Благотворительный фонд содействия развитию творческих способностей молодёжи Талант», «Курское региональное отделение Российского Красного Креста», АНО «Инклюзивный центр реализации социальных программ поддержки детей, подростков и молодых людей с ОВЗ и инвалидностью «Дышим вместе»)</a:t>
                      </a:r>
                      <a:endParaRPr lang="ru-RU" sz="800" b="0" dirty="0">
                        <a:solidFill>
                          <a:srgbClr val="2B1262"/>
                        </a:solidFill>
                        <a:latin typeface="Euclid Circular B Medium" panose="020B0604000000000000"/>
                      </a:endParaRPr>
                    </a:p>
                  </a:txBody>
                  <a:tcPr anchor="b"/>
                </a:tc>
                <a:tc>
                  <a:txBody>
                    <a:bodyPr/>
                    <a:lstStyle/>
                    <a:p>
                      <a:pPr marL="228600" marR="0" lvl="0" indent="-228600" defTabSz="914400" eaLnBrk="1" fontAlgn="auto" latinLnBrk="0" hangingPunct="1">
                        <a:lnSpc>
                          <a:spcPct val="100000"/>
                        </a:lnSpc>
                        <a:spcBef>
                          <a:spcPts val="0"/>
                        </a:spcBef>
                        <a:spcAft>
                          <a:spcPts val="0"/>
                        </a:spcAft>
                        <a:buClrTx/>
                        <a:buSzTx/>
                        <a:buFontTx/>
                        <a:buAutoNum type="arabicPeriod"/>
                        <a:tabLst/>
                        <a:defRPr/>
                      </a:pPr>
                      <a:r>
                        <a:rPr kumimoji="0" lang="ru-RU" sz="800" b="0" i="0" u="none" strike="noStrike" kern="0" cap="none" spc="0" normalizeH="0" baseline="0" noProof="0" dirty="0" smtClean="0">
                          <a:ln>
                            <a:noFill/>
                          </a:ln>
                          <a:solidFill>
                            <a:srgbClr val="2B1262"/>
                          </a:solidFill>
                          <a:effectLst/>
                          <a:uLnTx/>
                          <a:uFillTx/>
                          <a:latin typeface="Euclid Circular B Medium" panose="020B0604000000000000"/>
                          <a:ea typeface="+mn-ea"/>
                          <a:cs typeface="+mn-cs"/>
                        </a:rPr>
                        <a:t>Волонтерское сопровождение мероприятий</a:t>
                      </a:r>
                    </a:p>
                    <a:p>
                      <a:pPr marL="228600" marR="0" lvl="0" indent="-228600" defTabSz="914400" eaLnBrk="1" fontAlgn="auto" latinLnBrk="0" hangingPunct="1">
                        <a:lnSpc>
                          <a:spcPct val="100000"/>
                        </a:lnSpc>
                        <a:spcBef>
                          <a:spcPts val="0"/>
                        </a:spcBef>
                        <a:spcAft>
                          <a:spcPts val="0"/>
                        </a:spcAft>
                        <a:buClrTx/>
                        <a:buSzTx/>
                        <a:buFontTx/>
                        <a:buAutoNum type="arabicPeriod"/>
                        <a:tabLst/>
                        <a:defRPr/>
                      </a:pPr>
                      <a:r>
                        <a:rPr kumimoji="0" lang="ru-RU" sz="800" b="0" i="0" u="none" strike="noStrike" kern="0" cap="none" spc="0" normalizeH="0" baseline="0" noProof="0" dirty="0" smtClean="0">
                          <a:ln>
                            <a:noFill/>
                          </a:ln>
                          <a:solidFill>
                            <a:srgbClr val="2B1262"/>
                          </a:solidFill>
                          <a:effectLst/>
                          <a:uLnTx/>
                          <a:uFillTx/>
                          <a:latin typeface="Euclid Circular B Medium" panose="020B0604000000000000"/>
                          <a:ea typeface="+mn-ea"/>
                          <a:cs typeface="+mn-cs"/>
                        </a:rPr>
                        <a:t>Предоставление помещений и технического оборудования для проведения мероприятий</a:t>
                      </a:r>
                    </a:p>
                    <a:p>
                      <a:endParaRPr lang="ru-RU" sz="800" dirty="0">
                        <a:solidFill>
                          <a:srgbClr val="2B1262"/>
                        </a:solidFill>
                        <a:latin typeface="Euclid Circular B Medium" panose="020B0604000000000000"/>
                      </a:endParaRPr>
                    </a:p>
                  </a:txBody>
                  <a:tcPr/>
                </a:tc>
                <a:tc>
                  <a:txBody>
                    <a:bodyPr/>
                    <a:lstStyle/>
                    <a:p>
                      <a:pPr marL="228600" indent="-228600">
                        <a:buAutoNum type="arabicPeriod"/>
                      </a:pPr>
                      <a:r>
                        <a:rPr lang="ru-RU" sz="800" dirty="0" smtClean="0">
                          <a:solidFill>
                            <a:srgbClr val="2B1262"/>
                          </a:solidFill>
                          <a:latin typeface="Euclid Circular B Medium" panose="020B0604000000000000"/>
                        </a:rPr>
                        <a:t>Освещение деятельности волонтеров </a:t>
                      </a:r>
                    </a:p>
                    <a:p>
                      <a:pPr marL="228600" indent="-228600">
                        <a:buAutoNum type="arabicPeriod"/>
                      </a:pPr>
                      <a:r>
                        <a:rPr lang="ru-RU" sz="800" dirty="0" smtClean="0">
                          <a:solidFill>
                            <a:srgbClr val="2B1262"/>
                          </a:solidFill>
                          <a:latin typeface="Euclid Circular B Medium" panose="020B0604000000000000"/>
                        </a:rPr>
                        <a:t>Дополнительное обучение от партнера</a:t>
                      </a:r>
                    </a:p>
                    <a:p>
                      <a:pPr marL="228600" indent="-228600">
                        <a:buAutoNum type="arabicPeriod"/>
                      </a:pPr>
                      <a:r>
                        <a:rPr lang="ru-RU" sz="800" dirty="0" smtClean="0">
                          <a:solidFill>
                            <a:srgbClr val="2B1262"/>
                          </a:solidFill>
                          <a:latin typeface="Euclid Circular B Medium" panose="020B0604000000000000"/>
                        </a:rPr>
                        <a:t>Выделение продукции на массовые мероприятия</a:t>
                      </a:r>
                    </a:p>
                    <a:p>
                      <a:pPr marL="228600" indent="-228600">
                        <a:buAutoNum type="arabicPeriod"/>
                      </a:pPr>
                      <a:endParaRPr lang="ru-RU" sz="800" dirty="0">
                        <a:solidFill>
                          <a:srgbClr val="2B1262"/>
                        </a:solidFill>
                        <a:latin typeface="Euclid Circular B Medium" panose="020B0604000000000000"/>
                      </a:endParaRPr>
                    </a:p>
                  </a:txBody>
                  <a:tcPr/>
                </a:tc>
                <a:extLst>
                  <a:ext uri="{0D108BD9-81ED-4DB2-BD59-A6C34878D82A}">
                    <a16:rowId xmlns:a16="http://schemas.microsoft.com/office/drawing/2014/main" val="2274620848"/>
                  </a:ext>
                </a:extLst>
              </a:tr>
              <a:tr h="720000">
                <a:tc>
                  <a:txBody>
                    <a:bodyPr/>
                    <a:lstStyle/>
                    <a:p>
                      <a:r>
                        <a:rPr lang="ru-RU" sz="800" b="1" dirty="0" smtClean="0">
                          <a:solidFill>
                            <a:srgbClr val="2B1262"/>
                          </a:solidFill>
                          <a:latin typeface="Euclid Circular B Medium" panose="020B0604000000000000"/>
                        </a:rPr>
                        <a:t>Бизнес и коммерческие организации </a:t>
                      </a:r>
                      <a:r>
                        <a:rPr lang="ru-RU" sz="800" dirty="0" smtClean="0">
                          <a:solidFill>
                            <a:srgbClr val="2B1262"/>
                          </a:solidFill>
                          <a:latin typeface="Euclid Circular B Medium" panose="020B0604000000000000"/>
                        </a:rPr>
                        <a:t>(строительный гипермаркет «</a:t>
                      </a:r>
                      <a:r>
                        <a:rPr lang="ru-RU" sz="800" dirty="0" err="1" smtClean="0">
                          <a:solidFill>
                            <a:srgbClr val="2B1262"/>
                          </a:solidFill>
                          <a:latin typeface="Euclid Circular B Medium" panose="020B0604000000000000"/>
                        </a:rPr>
                        <a:t>Леруа</a:t>
                      </a:r>
                      <a:r>
                        <a:rPr lang="ru-RU" sz="800" dirty="0" smtClean="0">
                          <a:solidFill>
                            <a:srgbClr val="2B1262"/>
                          </a:solidFill>
                          <a:latin typeface="Euclid Circular B Medium" panose="020B0604000000000000"/>
                        </a:rPr>
                        <a:t> </a:t>
                      </a:r>
                      <a:r>
                        <a:rPr lang="ru-RU" sz="800" dirty="0" err="1" smtClean="0">
                          <a:solidFill>
                            <a:srgbClr val="2B1262"/>
                          </a:solidFill>
                          <a:latin typeface="Euclid Circular B Medium" panose="020B0604000000000000"/>
                        </a:rPr>
                        <a:t>Мерлен</a:t>
                      </a:r>
                      <a:r>
                        <a:rPr lang="ru-RU" sz="800" dirty="0" smtClean="0">
                          <a:solidFill>
                            <a:srgbClr val="2B1262"/>
                          </a:solidFill>
                          <a:latin typeface="Euclid Circular B Medium" panose="020B0604000000000000"/>
                        </a:rPr>
                        <a:t>», АО «Михайловский </a:t>
                      </a:r>
                      <a:r>
                        <a:rPr lang="ru-RU" sz="800" dirty="0" err="1" smtClean="0">
                          <a:solidFill>
                            <a:srgbClr val="2B1262"/>
                          </a:solidFill>
                          <a:latin typeface="Euclid Circular B Medium" panose="020B0604000000000000"/>
                        </a:rPr>
                        <a:t>гок</a:t>
                      </a:r>
                      <a:r>
                        <a:rPr lang="ru-RU" sz="800" dirty="0" smtClean="0">
                          <a:solidFill>
                            <a:srgbClr val="2B1262"/>
                          </a:solidFill>
                          <a:latin typeface="Euclid Circular B Medium" panose="020B0604000000000000"/>
                        </a:rPr>
                        <a:t> им. А.В. </a:t>
                      </a:r>
                      <a:r>
                        <a:rPr lang="ru-RU" sz="800" dirty="0" err="1" smtClean="0">
                          <a:solidFill>
                            <a:srgbClr val="2B1262"/>
                          </a:solidFill>
                          <a:latin typeface="Euclid Circular B Medium" panose="020B0604000000000000"/>
                        </a:rPr>
                        <a:t>Варичева</a:t>
                      </a:r>
                      <a:r>
                        <a:rPr lang="ru-RU" sz="800" dirty="0" smtClean="0">
                          <a:solidFill>
                            <a:srgbClr val="2B1262"/>
                          </a:solidFill>
                          <a:latin typeface="Euclid Circular B Medium" panose="020B0604000000000000"/>
                        </a:rPr>
                        <a:t>», индивидуальный предприниматель М.В. Носов)</a:t>
                      </a:r>
                    </a:p>
                    <a:p>
                      <a:endParaRPr lang="ru-RU" sz="800" dirty="0" smtClean="0">
                        <a:solidFill>
                          <a:srgbClr val="2B1262"/>
                        </a:solidFill>
                        <a:latin typeface="Euclid Circular B Medium" panose="020B0604000000000000"/>
                      </a:endParaRPr>
                    </a:p>
                  </a:txBody>
                  <a:tcPr/>
                </a:tc>
                <a:tc>
                  <a:txBody>
                    <a:bodyPr/>
                    <a:lstStyle/>
                    <a:p>
                      <a:pPr marL="228600" indent="-228600">
                        <a:buAutoNum type="arabicPeriod"/>
                      </a:pPr>
                      <a:r>
                        <a:rPr lang="ru-RU" sz="800" dirty="0" smtClean="0">
                          <a:solidFill>
                            <a:srgbClr val="2B1262"/>
                          </a:solidFill>
                          <a:latin typeface="Euclid Circular B Medium" panose="020B0604000000000000"/>
                        </a:rPr>
                        <a:t>Волонтёрское сопровождение мероприятий </a:t>
                      </a:r>
                    </a:p>
                    <a:p>
                      <a:pPr marL="228600" indent="-228600">
                        <a:buAutoNum type="arabicPeriod"/>
                      </a:pPr>
                      <a:r>
                        <a:rPr lang="ru-RU" sz="800" dirty="0" smtClean="0">
                          <a:solidFill>
                            <a:srgbClr val="2B1262"/>
                          </a:solidFill>
                          <a:latin typeface="Euclid Circular B Medium" panose="020B0604000000000000"/>
                        </a:rPr>
                        <a:t>Включение клиентов компании в благотворительную помощь</a:t>
                      </a:r>
                    </a:p>
                    <a:p>
                      <a:pPr marL="228600" indent="-228600">
                        <a:buAutoNum type="arabicPeriod"/>
                      </a:pPr>
                      <a:r>
                        <a:rPr lang="ru-RU" sz="800" dirty="0" smtClean="0">
                          <a:solidFill>
                            <a:srgbClr val="2B1262"/>
                          </a:solidFill>
                          <a:latin typeface="Euclid Circular B Medium" panose="020B0604000000000000"/>
                        </a:rPr>
                        <a:t>Реклама продуктов компании среди волонтеров и участников акций</a:t>
                      </a:r>
                    </a:p>
                    <a:p>
                      <a:pPr marL="228600" indent="-228600">
                        <a:buAutoNum type="arabicPeriod"/>
                      </a:pPr>
                      <a:r>
                        <a:rPr lang="ru-RU" sz="800" dirty="0" smtClean="0">
                          <a:solidFill>
                            <a:srgbClr val="2B1262"/>
                          </a:solidFill>
                          <a:latin typeface="Euclid Circular B Medium" panose="020B0604000000000000"/>
                        </a:rPr>
                        <a:t>Разработка и организация программ корпоративного волонтерства</a:t>
                      </a:r>
                    </a:p>
                  </a:txBody>
                  <a:tcPr/>
                </a:tc>
                <a:tc>
                  <a:txBody>
                    <a:bodyPr/>
                    <a:lstStyle/>
                    <a:p>
                      <a:pPr marL="228600" indent="-228600">
                        <a:buAutoNum type="arabicPeriod"/>
                      </a:pPr>
                      <a:r>
                        <a:rPr lang="ru-RU" sz="800" dirty="0" smtClean="0">
                          <a:solidFill>
                            <a:srgbClr val="2B1262"/>
                          </a:solidFill>
                          <a:latin typeface="Euclid Circular B Medium" panose="020B0604000000000000"/>
                        </a:rPr>
                        <a:t>Оказание спонсорской помощи</a:t>
                      </a:r>
                    </a:p>
                    <a:p>
                      <a:pPr marL="228600" indent="-228600">
                        <a:buAutoNum type="arabicPeriod"/>
                      </a:pPr>
                      <a:r>
                        <a:rPr lang="ru-RU" sz="800" dirty="0" smtClean="0">
                          <a:solidFill>
                            <a:srgbClr val="2B1262"/>
                          </a:solidFill>
                          <a:latin typeface="Euclid Circular B Medium" panose="020B0604000000000000"/>
                        </a:rPr>
                        <a:t>Выделение продукции на массовые мероприятия</a:t>
                      </a:r>
                    </a:p>
                    <a:p>
                      <a:pPr marL="228600" indent="-228600">
                        <a:buAutoNum type="arabicPeriod"/>
                      </a:pPr>
                      <a:r>
                        <a:rPr lang="ru-RU" sz="800" dirty="0" smtClean="0">
                          <a:solidFill>
                            <a:srgbClr val="2B1262"/>
                          </a:solidFill>
                          <a:latin typeface="Euclid Circular B Medium" panose="020B0604000000000000"/>
                        </a:rPr>
                        <a:t>Предоставление помещений и технического оборудования</a:t>
                      </a:r>
                      <a:r>
                        <a:rPr lang="ru-RU" sz="800" baseline="0" dirty="0" smtClean="0">
                          <a:solidFill>
                            <a:srgbClr val="2B1262"/>
                          </a:solidFill>
                          <a:latin typeface="Euclid Circular B Medium" panose="020B0604000000000000"/>
                        </a:rPr>
                        <a:t> для проведения мероприятий</a:t>
                      </a:r>
                    </a:p>
                    <a:p>
                      <a:pPr marL="0" indent="0">
                        <a:buNone/>
                      </a:pPr>
                      <a:endParaRPr lang="ru-RU" sz="800" dirty="0" smtClean="0">
                        <a:solidFill>
                          <a:srgbClr val="2B1262"/>
                        </a:solidFill>
                        <a:latin typeface="Euclid Circular B Medium" panose="020B0604000000000000"/>
                      </a:endParaRPr>
                    </a:p>
                    <a:p>
                      <a:pPr marL="228600" indent="-228600">
                        <a:buAutoNum type="arabicPeriod"/>
                      </a:pPr>
                      <a:endParaRPr lang="ru-RU" sz="800" dirty="0">
                        <a:solidFill>
                          <a:srgbClr val="2B1262"/>
                        </a:solidFill>
                        <a:latin typeface="Euclid Circular B Medium" panose="020B0604000000000000"/>
                      </a:endParaRPr>
                    </a:p>
                  </a:txBody>
                  <a:tcPr/>
                </a:tc>
                <a:extLst>
                  <a:ext uri="{0D108BD9-81ED-4DB2-BD59-A6C34878D82A}">
                    <a16:rowId xmlns:a16="http://schemas.microsoft.com/office/drawing/2014/main" val="3322028747"/>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 name="Прямоугольник 29"/>
          <p:cNvSpPr/>
          <p:nvPr/>
        </p:nvSpPr>
        <p:spPr>
          <a:xfrm>
            <a:off x="0" y="-1761"/>
            <a:ext cx="9296400" cy="523875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31" name="Рисунок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9967" y="133350"/>
            <a:ext cx="1039266" cy="385583"/>
          </a:xfrm>
          <a:prstGeom prst="rect">
            <a:avLst/>
          </a:prstGeom>
        </p:spPr>
      </p:pic>
      <p:sp>
        <p:nvSpPr>
          <p:cNvPr id="32" name="Скругленный прямоугольник 31"/>
          <p:cNvSpPr/>
          <p:nvPr/>
        </p:nvSpPr>
        <p:spPr>
          <a:xfrm>
            <a:off x="457200" y="1581150"/>
            <a:ext cx="8229600" cy="762000"/>
          </a:xfrm>
          <a:prstGeom prst="round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rgbClr val="2B1262"/>
              </a:solidFill>
            </a:endParaRPr>
          </a:p>
        </p:txBody>
      </p:sp>
      <p:sp>
        <p:nvSpPr>
          <p:cNvPr id="33" name="object 2"/>
          <p:cNvSpPr txBox="1"/>
          <p:nvPr/>
        </p:nvSpPr>
        <p:spPr>
          <a:xfrm>
            <a:off x="457200" y="895350"/>
            <a:ext cx="7162800" cy="474489"/>
          </a:xfrm>
          <a:prstGeom prst="rect">
            <a:avLst/>
          </a:prstGeom>
        </p:spPr>
        <p:txBody>
          <a:bodyPr vert="horz" wrap="square" lIns="0" tIns="12700" rIns="0" bIns="0" rtlCol="0">
            <a:spAutoFit/>
          </a:bodyPr>
          <a:lstStyle/>
          <a:p>
            <a:pPr marL="12700">
              <a:spcBef>
                <a:spcPts val="100"/>
              </a:spcBef>
              <a:tabLst>
                <a:tab pos="1871345" algn="l"/>
              </a:tabLst>
            </a:pPr>
            <a:r>
              <a:rPr lang="ru-RU" sz="3000" b="1" spc="-20" dirty="0">
                <a:solidFill>
                  <a:schemeClr val="bg1"/>
                </a:solidFill>
                <a:latin typeface="Euclid Circular B SemiBold"/>
                <a:cs typeface="Euclid Circular B SemiBold"/>
              </a:rPr>
              <a:t>Пространство и </a:t>
            </a:r>
            <a:r>
              <a:rPr lang="ru-RU" sz="3000" b="1" spc="-20" dirty="0" err="1">
                <a:solidFill>
                  <a:schemeClr val="bg1"/>
                </a:solidFill>
                <a:latin typeface="Euclid Circular B SemiBold"/>
                <a:cs typeface="Euclid Circular B SemiBold"/>
              </a:rPr>
              <a:t>брендинг</a:t>
            </a:r>
            <a:endParaRPr sz="3000" dirty="0">
              <a:solidFill>
                <a:schemeClr val="bg1"/>
              </a:solidFill>
              <a:latin typeface="Euclid Circular B SemiBold"/>
              <a:cs typeface="Euclid Circular B SemiBold"/>
            </a:endParaRPr>
          </a:p>
        </p:txBody>
      </p:sp>
      <p:sp>
        <p:nvSpPr>
          <p:cNvPr id="34" name="object 8"/>
          <p:cNvSpPr txBox="1"/>
          <p:nvPr/>
        </p:nvSpPr>
        <p:spPr>
          <a:xfrm>
            <a:off x="609600" y="1686113"/>
            <a:ext cx="7848600" cy="552074"/>
          </a:xfrm>
          <a:prstGeom prst="rect">
            <a:avLst/>
          </a:prstGeom>
        </p:spPr>
        <p:txBody>
          <a:bodyPr vert="horz" wrap="square" lIns="0" tIns="13335" rIns="0" bIns="0" rtlCol="0">
            <a:spAutoFit/>
          </a:bodyPr>
          <a:lstStyle/>
          <a:p>
            <a:pPr marL="12700">
              <a:lnSpc>
                <a:spcPts val="1400"/>
              </a:lnSpc>
              <a:buClr>
                <a:schemeClr val="accent6"/>
              </a:buClr>
            </a:pPr>
            <a:r>
              <a:rPr lang="ru-RU" sz="1050" b="1" dirty="0">
                <a:solidFill>
                  <a:srgbClr val="2B1262"/>
                </a:solidFill>
                <a:latin typeface="Euclid Circular B SemiBold"/>
                <a:cs typeface="Euclid Circular B SemiBold"/>
              </a:rPr>
              <a:t>Представьте план пространства с описанными функциональными зонами </a:t>
            </a:r>
            <a:r>
              <a:rPr lang="ru-RU" sz="1050" b="1" dirty="0" err="1">
                <a:solidFill>
                  <a:srgbClr val="2B1262"/>
                </a:solidFill>
                <a:latin typeface="Euclid Circular B SemiBold"/>
                <a:cs typeface="Euclid Circular B SemiBold"/>
              </a:rPr>
              <a:t>Добро.Центра</a:t>
            </a:r>
            <a:r>
              <a:rPr lang="ru-RU" sz="1050" b="1" dirty="0">
                <a:solidFill>
                  <a:srgbClr val="2B1262"/>
                </a:solidFill>
                <a:latin typeface="Euclid Circular B SemiBold"/>
                <a:cs typeface="Euclid Circular B SemiBold"/>
              </a:rPr>
              <a:t>. Какие ценности вы закладываете в пространство </a:t>
            </a:r>
            <a:r>
              <a:rPr lang="ru-RU" sz="1050" b="1" dirty="0" err="1">
                <a:solidFill>
                  <a:srgbClr val="2B1262"/>
                </a:solidFill>
                <a:latin typeface="Euclid Circular B SemiBold"/>
                <a:cs typeface="Euclid Circular B SemiBold"/>
              </a:rPr>
              <a:t>Добро.Центра</a:t>
            </a:r>
            <a:r>
              <a:rPr lang="ru-RU" sz="1050" b="1" dirty="0">
                <a:solidFill>
                  <a:srgbClr val="2B1262"/>
                </a:solidFill>
                <a:latin typeface="Euclid Circular B SemiBold"/>
                <a:cs typeface="Euclid Circular B SemiBold"/>
              </a:rPr>
              <a:t>? В чем </a:t>
            </a:r>
            <a:r>
              <a:rPr lang="ru-RU" sz="1050" b="1" dirty="0" err="1">
                <a:solidFill>
                  <a:srgbClr val="2B1262"/>
                </a:solidFill>
                <a:latin typeface="Euclid Circular B SemiBold"/>
                <a:cs typeface="Euclid Circular B SemiBold"/>
              </a:rPr>
              <a:t>аутеничность</a:t>
            </a:r>
            <a:r>
              <a:rPr lang="ru-RU" sz="1050" b="1" dirty="0">
                <a:solidFill>
                  <a:srgbClr val="2B1262"/>
                </a:solidFill>
                <a:latin typeface="Euclid Circular B SemiBold"/>
                <a:cs typeface="Euclid Circular B SemiBold"/>
              </a:rPr>
              <a:t> (особенность) вашего пространства? Приложите </a:t>
            </a:r>
            <a:r>
              <a:rPr lang="ru-RU" sz="1050" b="1" dirty="0" err="1">
                <a:solidFill>
                  <a:srgbClr val="2B1262"/>
                </a:solidFill>
                <a:latin typeface="Euclid Circular B SemiBold"/>
                <a:cs typeface="Euclid Circular B SemiBold"/>
              </a:rPr>
              <a:t>референсы</a:t>
            </a:r>
            <a:r>
              <a:rPr lang="ru-RU" sz="1050" b="1" dirty="0">
                <a:solidFill>
                  <a:srgbClr val="2B1262"/>
                </a:solidFill>
                <a:latin typeface="Euclid Circular B SemiBold"/>
                <a:cs typeface="Euclid Circular B SemiBold"/>
              </a:rPr>
              <a:t> пространства </a:t>
            </a:r>
            <a:r>
              <a:rPr lang="ru-RU" sz="1050" b="1" dirty="0" err="1">
                <a:solidFill>
                  <a:srgbClr val="2B1262"/>
                </a:solidFill>
                <a:latin typeface="Euclid Circular B SemiBold"/>
                <a:cs typeface="Euclid Circular B SemiBold"/>
              </a:rPr>
              <a:t>Добро.Центра</a:t>
            </a:r>
            <a:r>
              <a:rPr lang="ru-RU" sz="1050" b="1" dirty="0">
                <a:solidFill>
                  <a:srgbClr val="2B1262"/>
                </a:solidFill>
                <a:latin typeface="Euclid Circular B SemiBold"/>
                <a:cs typeface="Euclid Circular B SemiBold"/>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11807</TotalTime>
  <Words>1681</Words>
  <Application>Microsoft Office PowerPoint</Application>
  <PresentationFormat>Экран (16:9)</PresentationFormat>
  <Paragraphs>163</Paragraphs>
  <Slides>9</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Arial</vt:lpstr>
      <vt:lpstr>Calibri</vt:lpstr>
      <vt:lpstr>Euclid Circular B</vt:lpstr>
      <vt:lpstr>Euclid Circular B Medium</vt:lpstr>
      <vt:lpstr>Euclid Circular B SemiBold</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Арина</dc:creator>
  <cp:lastModifiedBy>RePack by Diakov</cp:lastModifiedBy>
  <cp:revision>183</cp:revision>
  <dcterms:created xsi:type="dcterms:W3CDTF">2023-03-13T00:14:48Z</dcterms:created>
  <dcterms:modified xsi:type="dcterms:W3CDTF">2023-05-26T09:29:19Z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2023-02-15T00:00:00Z</vt:filetime>
  </property>
  <property fmtid="{D5CDD505-2E9C-101B-9397-08002B2CF9AE}" pid="3" name="Creator">
    <vt:lpwstr>Microsoft® PowerPoint® 2016</vt:lpwstr>
  </property>
  <property fmtid="{D5CDD505-2E9C-101B-9397-08002B2CF9AE}" pid="4" name="LastSaved">
    <vt:filetime>2023-03-13T00:00:00Z</vt:filetime>
  </property>
</Properties>
</file>