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00" r:id="rId6"/>
    <p:sldId id="293" r:id="rId7"/>
    <p:sldId id="308" r:id="rId8"/>
    <p:sldId id="309" r:id="rId9"/>
    <p:sldId id="310" r:id="rId10"/>
    <p:sldId id="314" r:id="rId11"/>
    <p:sldId id="31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3725" autoAdjust="0"/>
  </p:normalViewPr>
  <p:slideViewPr>
    <p:cSldViewPr snapToGrid="0">
      <p:cViewPr varScale="1">
        <p:scale>
          <a:sx n="63" d="100"/>
          <a:sy n="63" d="100"/>
        </p:scale>
        <p:origin x="-368" y="-68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06C6CB5-A7CF-4AA0-8E61-3C46EFA04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anchor="b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xmlns="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xmlns="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xmlns="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xmlns="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xmlns="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xmlns="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xmlns="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xmlns="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xmlns="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7F7357E-EB66-4B24-BD83-CDF02BFEB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7" name="Date Placeholder 1">
            <a:extLst>
              <a:ext uri="{FF2B5EF4-FFF2-40B4-BE49-F238E27FC236}">
                <a16:creationId xmlns:a16="http://schemas.microsoft.com/office/drawing/2014/main" xmlns="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xmlns="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xmlns="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xmlns="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xmlns="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xmlns="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xmlns="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xmlns="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xmlns="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xmlns="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xmlns="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xmlns="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xmlns="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xmlns="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xmlns="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xmlns="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xmlns="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xmlns="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xmlns="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xmlns="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xmlns="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xmlns="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xmlns="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xmlns="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xmlns="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xmlns="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xmlns="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xmlns="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xmlns="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xmlns="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1E3559-68CA-437E-BD12-A9953AE1E8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1">
            <a:extLst>
              <a:ext uri="{FF2B5EF4-FFF2-40B4-BE49-F238E27FC236}">
                <a16:creationId xmlns:a16="http://schemas.microsoft.com/office/drawing/2014/main" xmlns="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xmlns="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xmlns="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xmlns="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="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xmlns="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xmlns="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xmlns="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="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xmlns="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xmlns="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xmlns="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xmlns="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xmlns="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xmlns="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xmlns="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xmlns="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xmlns="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xmlns="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xmlns="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xmlns="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xmlns="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xmlns="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xmlns="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xmlns="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xmlns="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xmlns="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xmlns="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xmlns="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xmlns="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xmlns="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xmlns="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xmlns="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EA36FF-A158-49B3-9C17-39C94920B2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F42D5D-9DBF-475A-BC06-666D080D3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6AEDC3F-C3D2-4184-860D-65645BBD6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227352-6F71-4914-9AB1-AB4448667E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593254-CE4F-4114-A997-06CBC039F2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B487E6-6563-4EEC-A349-2257BBAFD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xmlns="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xmlns="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xmlns="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xmlns="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xmlns="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xmlns="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xmlns="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xmlns="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xmlns="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xmlns="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xmlns="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1C922A-9F54-409C-8C2C-90A55B890F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xmlns="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xmlns="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xmlns="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xmlns="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B487E6-6563-4EEC-A349-2257BBAFD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xmlns="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Click icon to add picture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xmlns="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vk.com/public2192569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hoto of four cacti in pots">
            <a:extLst>
              <a:ext uri="{FF2B5EF4-FFF2-40B4-BE49-F238E27FC236}">
                <a16:creationId xmlns:a16="http://schemas.microsoft.com/office/drawing/2014/main" xmlns="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57010" y="0"/>
            <a:ext cx="10734989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2"/>
            <a:ext cx="5315784" cy="551331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Волонтёры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Тындинского дорожного штаба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Дальневосточной железной дороги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photo of three succulent plants in white pots&#10;">
            <a:extLst>
              <a:ext uri="{FF2B5EF4-FFF2-40B4-BE49-F238E27FC236}">
                <a16:creationId xmlns:a16="http://schemas.microsoft.com/office/drawing/2014/main" xmlns="" id="{950F1AD8-D083-461E-A758-E3AA785CE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000" y="482321"/>
            <a:ext cx="9144000" cy="2286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728316"/>
            <a:ext cx="8610600" cy="43408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 Обзор </a:t>
            </a:r>
            <a:r>
              <a:rPr lang="ru-RU" b="1" dirty="0" smtClean="0"/>
              <a:t>волонтерского движения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b="1" dirty="0" smtClean="0"/>
              <a:t>Преимущества </a:t>
            </a:r>
            <a:r>
              <a:rPr lang="ru-RU" b="1" dirty="0" err="1" smtClean="0"/>
              <a:t>волонтерства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b="1" dirty="0" smtClean="0"/>
              <a:t>Виды </a:t>
            </a:r>
            <a:r>
              <a:rPr lang="ru-RU" b="1" dirty="0" err="1" smtClean="0"/>
              <a:t>волонтерства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b="1" dirty="0" smtClean="0"/>
              <a:t>Поиск </a:t>
            </a:r>
            <a:r>
              <a:rPr lang="ru-RU" b="1" dirty="0" smtClean="0"/>
              <a:t>возможностей </a:t>
            </a:r>
            <a:r>
              <a:rPr lang="ru-RU" b="1" dirty="0" smtClean="0"/>
              <a:t>для волонтеров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</a:t>
            </a:r>
            <a:r>
              <a:rPr lang="ru-RU" b="1" dirty="0" smtClean="0"/>
              <a:t>Приступая </a:t>
            </a:r>
            <a:r>
              <a:rPr lang="ru-RU" b="1" dirty="0" smtClean="0"/>
              <a:t>к работе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6339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/>
          <a:lstStyle/>
          <a:p>
            <a:r>
              <a:rPr lang="ru-RU" dirty="0" smtClean="0"/>
              <a:t>Обзор волонтерского движения</a:t>
            </a:r>
            <a:endParaRPr lang="ru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60FC76B-FDDE-4574-85B7-495FBA6F9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1" y="1276140"/>
            <a:ext cx="10398605" cy="3989195"/>
          </a:xfrm>
        </p:spPr>
        <p:txBody>
          <a:bodyPr/>
          <a:lstStyle/>
          <a:p>
            <a:r>
              <a:rPr lang="ru-RU" dirty="0" smtClean="0"/>
              <a:t>Волонтерское движение - это глобальное явление, которое существует на протяжении веков и продолжает набирать популярность. Это акт отдельных лиц и групп, жертвующих свое время и энергию на дело, в которое они верят, не ожидая финансовой компенсации. Оно основано на идее помощи другим и отдачи обществу.</a:t>
            </a:r>
          </a:p>
          <a:p>
            <a:r>
              <a:rPr lang="ru-RU" dirty="0" err="1" smtClean="0"/>
              <a:t>Волонтерство</a:t>
            </a:r>
            <a:r>
              <a:rPr lang="ru-RU" dirty="0" smtClean="0"/>
              <a:t> может принимать различные формы, от предоставления услуг местной благотворительной организации до помощи в реализации глобальной инициативы. Независимо от формы, которую оно принимает, это всегда мощный способ изменить мир к лучшему и помочь построить более сильное и динамичное сообщество.</a:t>
            </a:r>
            <a:endParaRPr lang="ru-RU" dirty="0"/>
          </a:p>
        </p:txBody>
      </p:sp>
      <p:pic>
        <p:nvPicPr>
          <p:cNvPr id="40" name="Picture Placeholder 39" descr="ceramic flower pots&#10;">
            <a:extLst>
              <a:ext uri="{FF2B5EF4-FFF2-40B4-BE49-F238E27FC236}">
                <a16:creationId xmlns:a16="http://schemas.microsoft.com/office/drawing/2014/main" xmlns="" id="{FE402C4A-2D7B-4F41-8218-B8594E1057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xmlns="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441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446" y="365125"/>
            <a:ext cx="5948624" cy="1325563"/>
          </a:xfrm>
        </p:spPr>
        <p:txBody>
          <a:bodyPr/>
          <a:lstStyle/>
          <a:p>
            <a:r>
              <a:rPr lang="ru-RU" b="1" dirty="0" smtClean="0"/>
              <a:t>Преимущества </a:t>
            </a:r>
            <a:r>
              <a:rPr lang="ru-RU" b="1" dirty="0" err="1" smtClean="0"/>
              <a:t>волонтерства</a:t>
            </a:r>
            <a:endParaRPr lang="ru-RU" dirty="0"/>
          </a:p>
        </p:txBody>
      </p:sp>
      <p:pic>
        <p:nvPicPr>
          <p:cNvPr id="149" name="Picture Placeholder 148" descr="photo of two women smiling looking at blueprints&#10;">
            <a:extLst>
              <a:ext uri="{FF2B5EF4-FFF2-40B4-BE49-F238E27FC236}">
                <a16:creationId xmlns:a16="http://schemas.microsoft.com/office/drawing/2014/main" xmlns="" id="{52410740-BA13-42EC-B6E7-A19713EDE7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6096000" cy="6096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B1D29FD-175B-4836-A202-052373FB43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0026" y="2093976"/>
            <a:ext cx="5189974" cy="3794358"/>
          </a:xfrm>
        </p:spPr>
        <p:txBody>
          <a:bodyPr/>
          <a:lstStyle/>
          <a:p>
            <a:r>
              <a:rPr lang="ru-RU" dirty="0" err="1" smtClean="0"/>
              <a:t>Волонтерство</a:t>
            </a:r>
            <a:r>
              <a:rPr lang="ru-RU" dirty="0" smtClean="0"/>
              <a:t> может оказать положительное влияние на отдельных людей и сообщества. Это может дать ощущение цели, удовлетворения и связи с другими. Это также может помочь улучшить физическое и психическое здоровье, уменьшить стресс и повысить счастье и самооценку.</a:t>
            </a:r>
          </a:p>
          <a:p>
            <a:r>
              <a:rPr lang="ru-RU" dirty="0" smtClean="0"/>
              <a:t>Кроме того, </a:t>
            </a:r>
            <a:r>
              <a:rPr lang="ru-RU" dirty="0" err="1" smtClean="0"/>
              <a:t>волонтерство</a:t>
            </a:r>
            <a:r>
              <a:rPr lang="ru-RU" dirty="0" smtClean="0"/>
              <a:t> может помочь развить навыки и предоставить ценный опыт работы, что может быть полезно для тех, кто хочет поступить на работу или продвинуться по карьерной лестнице. Это также может дать возможность познакомиться с новыми людьми и сформировать значимые отношения с другими.</a:t>
            </a:r>
            <a:endParaRPr lang="ru-RU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xmlns="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478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/>
          <a:lstStyle/>
          <a:p>
            <a:r>
              <a:rPr lang="ru-RU" b="1" dirty="0" smtClean="0"/>
              <a:t>Виды </a:t>
            </a:r>
            <a:r>
              <a:rPr lang="ru-RU" b="1" dirty="0" err="1" smtClean="0"/>
              <a:t>волонтерства</a:t>
            </a:r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21587F-8DFD-4A31-9931-8A346A92D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1" y="1893052"/>
            <a:ext cx="5389427" cy="4618279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r>
              <a:rPr lang="ru-RU" dirty="0" err="1" smtClean="0"/>
              <a:t>Волонтерство</a:t>
            </a:r>
            <a:r>
              <a:rPr lang="ru-RU" dirty="0" smtClean="0"/>
              <a:t> может принимать различные </a:t>
            </a:r>
            <a:r>
              <a:rPr lang="ru-RU" dirty="0" smtClean="0"/>
              <a:t>форм. </a:t>
            </a:r>
            <a:r>
              <a:rPr lang="ru-RU" dirty="0" smtClean="0"/>
              <a:t>Прямое служение - это когда волонтеры оказывают практическую помощь в </a:t>
            </a:r>
            <a:r>
              <a:rPr lang="ru-RU" dirty="0" smtClean="0"/>
              <a:t>выполнении конкретной </a:t>
            </a:r>
            <a:r>
              <a:rPr lang="ru-RU" dirty="0" smtClean="0"/>
              <a:t>задачи или проекта. Это может быть что угодно: от помощи на общественном мероприятии до оказания поддержки местной </a:t>
            </a:r>
            <a:r>
              <a:rPr lang="ru-RU" dirty="0" err="1" smtClean="0"/>
              <a:t>благотворительноп</a:t>
            </a:r>
            <a:r>
              <a:rPr lang="ru-RU" dirty="0" smtClean="0"/>
              <a:t> </a:t>
            </a:r>
            <a:r>
              <a:rPr lang="ru-RU" dirty="0" smtClean="0"/>
              <a:t>организации. </a:t>
            </a:r>
            <a:endParaRPr lang="ru-RU" dirty="0" smtClean="0"/>
          </a:p>
          <a:p>
            <a:r>
              <a:rPr lang="ru-RU" dirty="0" err="1" smtClean="0"/>
              <a:t>Адвокационная</a:t>
            </a:r>
            <a:r>
              <a:rPr lang="ru-RU" dirty="0" smtClean="0"/>
              <a:t> </a:t>
            </a:r>
            <a:r>
              <a:rPr lang="ru-RU" dirty="0" smtClean="0"/>
              <a:t>работа - это когда волонтеры работают над повышением осведомленности и содействуют позитивным изменениям ради дела, в которое они верят.</a:t>
            </a:r>
          </a:p>
          <a:p>
            <a:r>
              <a:rPr lang="ru-RU" dirty="0" smtClean="0"/>
              <a:t>Волонтеры также могут выбрать сотрудничество с определенной организацией или делом, или они могут выбрать работу самостоятельно. Независимая работа позволяет волонтерам выбирать свои собственные проекты </a:t>
            </a:r>
            <a:r>
              <a:rPr lang="ru-RU" dirty="0" err="1" smtClean="0"/>
              <a:t>п</a:t>
            </a:r>
            <a:r>
              <a:rPr lang="ru-RU" dirty="0" smtClean="0"/>
              <a:t> создавать своп собственные волонтерские возможности.</a:t>
            </a:r>
            <a:endParaRPr lang="ru-RU" dirty="0"/>
          </a:p>
        </p:txBody>
      </p:sp>
      <p:pic>
        <p:nvPicPr>
          <p:cNvPr id="49" name="Picture Placeholder 48" descr="photo of a hanging &#10;blank store sign ">
            <a:extLst>
              <a:ext uri="{FF2B5EF4-FFF2-40B4-BE49-F238E27FC236}">
                <a16:creationId xmlns:a16="http://schemas.microsoft.com/office/drawing/2014/main" xmlns="" id="{B8051AFC-7B94-447D-9205-4C3C5DF021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7454384" y="2147169"/>
            <a:ext cx="3401568" cy="255117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6091DD-F2E6-43D6-BD3D-FDB5B294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018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415" y="358779"/>
            <a:ext cx="5005466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Поиск </a:t>
            </a:r>
            <a:r>
              <a:rPr lang="ru-RU" dirty="0" smtClean="0"/>
              <a:t>возможностей для волонтеров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6" name="Picture Placeholder 5" descr="A group of people sitting around a desk looking at a laptop">
            <a:extLst>
              <a:ext uri="{FF2B5EF4-FFF2-40B4-BE49-F238E27FC236}">
                <a16:creationId xmlns:a16="http://schemas.microsoft.com/office/drawing/2014/main" xmlns="" id="{A3C5C7E1-18C3-4E46-A3BF-C25C379DEF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861935" y="1571625"/>
            <a:ext cx="4953000" cy="371475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3634FE-ADF0-4BC3-A0A9-447EA9DD09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8575" y="1266093"/>
            <a:ext cx="6029011" cy="444890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ru-RU" dirty="0" smtClean="0"/>
              <a:t>Найти возможности для волонтер с </a:t>
            </a:r>
            <a:r>
              <a:rPr lang="ru-RU" dirty="0" err="1" smtClean="0"/>
              <a:t>тв</a:t>
            </a:r>
            <a:r>
              <a:rPr lang="ru-RU" dirty="0" smtClean="0"/>
              <a:t> а стало проще, чем когда-либо прежде. Существует множество </a:t>
            </a:r>
            <a:r>
              <a:rPr lang="ru-RU" dirty="0" err="1" smtClean="0"/>
              <a:t>онлайн-платформ</a:t>
            </a:r>
            <a:r>
              <a:rPr lang="ru-RU" dirty="0" smtClean="0"/>
              <a:t> и организаций, которые могут помочь связать добровольцев с правильным делом или организацией. Кроме того, многие местные благотворительные организации и организации имеют волонтерские программы, которые легко найти и присоединиться.</a:t>
            </a:r>
          </a:p>
          <a:p>
            <a:r>
              <a:rPr lang="ru-RU" dirty="0" smtClean="0"/>
              <a:t>Волонтеры также могут создавать свои собственные волонтерские возможности, обращаясь к местным организациям или начиная свои собственные проекты. Это может стать отличным способом оказать положительное влияние на общество и изменить мир к лучшему.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A43E77-83FF-4D98-9F98-E567BE6C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114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415" y="358780"/>
            <a:ext cx="5005466" cy="5958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Приступая к </a:t>
            </a:r>
            <a:r>
              <a:rPr lang="ru-RU" dirty="0" smtClean="0"/>
              <a:t>работе</a:t>
            </a:r>
            <a:endParaRPr lang="en-US" dirty="0"/>
          </a:p>
        </p:txBody>
      </p:sp>
      <p:pic>
        <p:nvPicPr>
          <p:cNvPr id="6" name="Picture Placeholder 5" descr="A group of people sitting around a desk looking at a laptop">
            <a:extLst>
              <a:ext uri="{FF2B5EF4-FFF2-40B4-BE49-F238E27FC236}">
                <a16:creationId xmlns:a16="http://schemas.microsoft.com/office/drawing/2014/main" xmlns="" id="{A3C5C7E1-18C3-4E46-A3BF-C25C379DEF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688123" y="779412"/>
            <a:ext cx="3637503" cy="485000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3634FE-ADF0-4BC3-A0A9-447EA9DD09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8575" y="1266093"/>
            <a:ext cx="6029011" cy="444890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ru-RU" dirty="0" smtClean="0"/>
              <a:t>Начать заниматься </a:t>
            </a:r>
            <a:r>
              <a:rPr lang="ru-RU" dirty="0" err="1" smtClean="0"/>
              <a:t>волонтерством</a:t>
            </a:r>
            <a:r>
              <a:rPr lang="ru-RU" dirty="0" smtClean="0"/>
              <a:t> может быть так же просто, как потратить время на исследование и найти подходящую возможность. Важно найти организацию пли дело, которые соответствуют вашим ценностям и интересам. Как только вы найдете подходящую возможность, протяните руку и примите участие!</a:t>
            </a:r>
          </a:p>
          <a:p>
            <a:r>
              <a:rPr lang="ru-RU" dirty="0" err="1" smtClean="0"/>
              <a:t>Волонтерство</a:t>
            </a:r>
            <a:r>
              <a:rPr lang="ru-RU" dirty="0" smtClean="0"/>
              <a:t> может быть полезным и значимым опытом. Это может дать ощущение цели и связи с другими, и это может помочь изменить мир к лучшему. Так почему бы не потратить время, чтобы найти подходящую возможность и принять участие сегодня?</a:t>
            </a:r>
          </a:p>
          <a:p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A43E77-83FF-4D98-9F98-E567BE6C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114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21587F-8DFD-4A31-9931-8A346A92D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1" y="1416818"/>
            <a:ext cx="5389427" cy="50945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err="1" smtClean="0"/>
              <a:t>Волонтерство</a:t>
            </a:r>
            <a:r>
              <a:rPr lang="ru-RU" dirty="0" smtClean="0"/>
              <a:t> - это мощный способ изменить мир к лучшему и помочь построить более сильное и динамичное сообщество. Это может дать ощущение цели и связи с другими, а также может помочь улучшить физическое </a:t>
            </a:r>
            <a:r>
              <a:rPr lang="ru-RU" dirty="0" smtClean="0"/>
              <a:t>и психическое </a:t>
            </a:r>
            <a:r>
              <a:rPr lang="ru-RU" dirty="0" smtClean="0"/>
              <a:t>здоровье. Это также может дать возможность познакомиться с новыми людьми и сформировать значимые отношения с другими.</a:t>
            </a:r>
          </a:p>
          <a:p>
            <a:r>
              <a:rPr lang="ru-RU" dirty="0" smtClean="0"/>
              <a:t>Так почему бы не потратить время, чтобы найти подходящую возможность и принять участие сегодня? Это может быть полезным </a:t>
            </a:r>
            <a:r>
              <a:rPr lang="ru-RU" dirty="0" smtClean="0"/>
              <a:t>и значимым </a:t>
            </a:r>
            <a:r>
              <a:rPr lang="ru-RU" dirty="0" smtClean="0"/>
              <a:t>опытом, который может помочь изменить мир к лучшему.</a:t>
            </a:r>
            <a:endParaRPr lang="ru-RU" dirty="0"/>
          </a:p>
        </p:txBody>
      </p:sp>
      <p:pic>
        <p:nvPicPr>
          <p:cNvPr id="49" name="Picture Placeholder 48" descr="photo of a hanging &#10;blank store sign ">
            <a:extLst>
              <a:ext uri="{FF2B5EF4-FFF2-40B4-BE49-F238E27FC236}">
                <a16:creationId xmlns:a16="http://schemas.microsoft.com/office/drawing/2014/main" xmlns="" id="{B8051AFC-7B94-447D-9205-4C3C5DF021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7454384" y="2147169"/>
            <a:ext cx="3401568" cy="255117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6091DD-F2E6-43D6-BD3D-FDB5B294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018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en-US" dirty="0"/>
          </a:p>
        </p:txBody>
      </p:sp>
      <p:pic>
        <p:nvPicPr>
          <p:cNvPr id="30" name="Picture Placeholder 29" descr="photo of person in a striped shirt holding a plant in a tiny cup&#10;">
            <a:extLst>
              <a:ext uri="{FF2B5EF4-FFF2-40B4-BE49-F238E27FC236}">
                <a16:creationId xmlns:a16="http://schemas.microsoft.com/office/drawing/2014/main" xmlns="" id="{0A59A12A-37A4-421F-9DA9-D4E61AB738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" r="68"/>
          <a:stretch/>
        </p:blipFill>
        <p:spPr>
          <a:xfrm>
            <a:off x="458724" y="390524"/>
            <a:ext cx="5637276" cy="4114800"/>
          </a:xfrm>
        </p:spPr>
      </p:pic>
      <p:pic>
        <p:nvPicPr>
          <p:cNvPr id="6" name="Picture Placeholder 5" descr="photo of a man putting up an sign in store window opening soon">
            <a:extLst>
              <a:ext uri="{FF2B5EF4-FFF2-40B4-BE49-F238E27FC236}">
                <a16:creationId xmlns:a16="http://schemas.microsoft.com/office/drawing/2014/main" xmlns="" id="{691AD6B7-0ED8-43AE-BD4D-3006299F9E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tretch>
            <a:fillRect/>
          </a:stretch>
        </p:blipFill>
        <p:spPr>
          <a:xfrm>
            <a:off x="6096000" y="371789"/>
            <a:ext cx="5637276" cy="413992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AFFC60-19C3-4901-93F7-7AAF4C09F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/>
          <a:lstStyle/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vk.com/public219256957</a:t>
            </a:r>
            <a:endParaRPr lang="ru-RU" dirty="0" smtClean="0"/>
          </a:p>
          <a:p>
            <a:r>
              <a:rPr lang="en-US" dirty="0" smtClean="0"/>
              <a:t>https://dobro.ru/organizations/10029013/info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9003F562-A29C-45D7-86BC-706CBD6A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ight Pitch Deck_tm66722518_Win32_JB_SL_v3" id="{80AE9F29-5D29-4BCA-B553-8CC77CC38005}" vid="{16DE921E-0D58-409A-99AC-845A58D1EC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B2D141F-1813-4077-AC99-339AB8E568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DA28BD-7584-4496-A36D-48E136BF1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EC358F-2AA9-4AA3-8329-DB8FA4EB011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583</Words>
  <Application>Microsoft Office PowerPoint</Application>
  <PresentationFormat>Произвольный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Волонтёры Тындинского дорожного штаба Дальневосточной железной дороги</vt:lpstr>
      <vt:lpstr>1. Обзор волонтерского движения 2. Преимущества волонтерства 3. Виды волонтерства 4. Поиск возможностей для волонтеров 5. Приступая к работе Заключение </vt:lpstr>
      <vt:lpstr>Обзор волонтерского движения</vt:lpstr>
      <vt:lpstr>Преимущества волонтерства</vt:lpstr>
      <vt:lpstr>Виды волонтерства</vt:lpstr>
      <vt:lpstr>Поиск возможностей для волонтеров </vt:lpstr>
      <vt:lpstr>Приступая к работе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2021-06-15T14:35:27Z</dcterms:created>
  <dcterms:modified xsi:type="dcterms:W3CDTF">2023-03-09T03:10:36Z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