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3F43-B06E-4651-9996-794B7A70A6F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43B6-05B7-48D6-A858-CCE2E2251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4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C43B6-05B7-48D6-A858-CCE2E22516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586D5C-31AF-DE4D-AEAA-A21F6A37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3066">
            <a:off x="3542127" y="2538701"/>
            <a:ext cx="1062209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764704"/>
            <a:ext cx="6740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элементы ЗОЖ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5908">
            <a:off x="-1129922" y="100958"/>
            <a:ext cx="2376360" cy="46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4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332656"/>
            <a:ext cx="70567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Принцип энергетического равновесия</a:t>
            </a:r>
            <a:endParaRPr lang="ru-RU"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05817" y="1772815"/>
            <a:ext cx="1584176" cy="1640305"/>
            <a:chOff x="0" y="0"/>
            <a:chExt cx="1333972" cy="2186491"/>
          </a:xfrm>
          <a:solidFill>
            <a:schemeClr val="accent3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333972" cy="218649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1333972" cy="218649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Bahnschrift Light SemiCondensed" panose="020B0502040204020203" pitchFamily="34" charset="0"/>
                </a:rPr>
                <a:t>Суточная норма</a:t>
              </a:r>
              <a:endParaRPr lang="ru-RU" sz="2000" kern="1200" dirty="0"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67944" y="1772816"/>
            <a:ext cx="4758471" cy="1656183"/>
            <a:chOff x="1434020" y="92989"/>
            <a:chExt cx="5369459" cy="1999637"/>
          </a:xfrm>
          <a:solidFill>
            <a:schemeClr val="accent3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434020" y="92989"/>
              <a:ext cx="5369459" cy="19996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434020" y="446269"/>
              <a:ext cx="4742532" cy="16463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Bahnschrift Light SemiCondensed" panose="020B0502040204020203" pitchFamily="34" charset="0"/>
                </a:rPr>
                <a:t>Средняя суточная норма калорий для мужчин составляет, в зависимости от возраста и образа жизни, 2000–2500 ккал, для женщин — 1800–2400 ккал</a:t>
              </a:r>
              <a:endParaRPr lang="ru-RU" sz="2000" kern="1200" dirty="0"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05817" y="3499767"/>
            <a:ext cx="1584176" cy="1815252"/>
            <a:chOff x="-3456" y="2184995"/>
            <a:chExt cx="1365357" cy="2187987"/>
          </a:xfrm>
          <a:solidFill>
            <a:schemeClr val="accent3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0" y="2186491"/>
              <a:ext cx="1361901" cy="2186491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-3456" y="2184995"/>
              <a:ext cx="1361901" cy="2134718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Bahnschrift Light SemiCondensed" panose="020B0502040204020203" pitchFamily="34" charset="0"/>
                </a:rPr>
                <a:t>Баланс белков, жиров и углеводов в норме</a:t>
              </a:r>
              <a:endParaRPr lang="ru-RU" sz="2000" kern="1200" dirty="0"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67944" y="3546955"/>
            <a:ext cx="4758471" cy="1768064"/>
            <a:chOff x="2913150" y="2310500"/>
            <a:chExt cx="5415427" cy="1599439"/>
          </a:xfrm>
          <a:solidFill>
            <a:schemeClr val="accent3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2913150" y="2310500"/>
              <a:ext cx="5415427" cy="159493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913150" y="2310500"/>
              <a:ext cx="4623367" cy="1599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Bahnschrift Light SemiCondensed" panose="020B0502040204020203" pitchFamily="34" charset="0"/>
                </a:rPr>
                <a:t>белки — 1;
жиры — 1;</a:t>
              </a:r>
            </a:p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Bahnschrift Light SemiCondensed" panose="020B0502040204020203" pitchFamily="34" charset="0"/>
                </a:rPr>
                <a:t>углеводы — 4;</a:t>
              </a:r>
              <a:endParaRPr lang="ru-RU" sz="2000" kern="1200" dirty="0">
                <a:latin typeface="Bahnschrift Light SemiCondensed" panose="020B050204020402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86" y="4725144"/>
            <a:ext cx="1800224" cy="18002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1487328" y="1361476"/>
            <a:ext cx="618487" cy="61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6405">
            <a:off x="244942" y="2731805"/>
            <a:ext cx="718778" cy="829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6405">
            <a:off x="257568" y="2723866"/>
            <a:ext cx="718778" cy="8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2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87" y="2474131"/>
            <a:ext cx="7050087" cy="23238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338741"/>
            <a:ext cx="5112568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spAutoFit/>
          </a:bodyPr>
          <a:lstStyle/>
          <a:p>
            <a:endParaRPr lang="ru-RU" sz="3200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Принцип сбалансированности</a:t>
            </a:r>
          </a:p>
          <a:p>
            <a:endParaRPr lang="ru-RU"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1055280" y="2147325"/>
            <a:ext cx="618487" cy="618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815707" y="531846"/>
            <a:ext cx="618487" cy="618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02" y="5011999"/>
            <a:ext cx="1784639" cy="14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2" name="Picture 2" descr="https://7960777a-2fd1-4b07-8bbb-896e98c4659c.selcdn.net/upload/iblock/6a4/6a443d5e1e969266cc4047b9fa85d0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212806" cy="42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5472608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Принцип режима питания</a:t>
            </a:r>
            <a:endParaRPr lang="ru-RU"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19795" y="1926983"/>
            <a:ext cx="3785710" cy="3089452"/>
            <a:chOff x="4953046" y="3429016"/>
            <a:chExt cx="3785710" cy="3089452"/>
          </a:xfrm>
        </p:grpSpPr>
        <p:sp>
          <p:nvSpPr>
            <p:cNvPr id="5" name="Капля 4"/>
            <p:cNvSpPr/>
            <p:nvPr/>
          </p:nvSpPr>
          <p:spPr>
            <a:xfrm rot="2115341">
              <a:off x="4953048" y="3429016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6" name="Капля 5"/>
            <p:cNvSpPr/>
            <p:nvPr/>
          </p:nvSpPr>
          <p:spPr>
            <a:xfrm rot="2115341">
              <a:off x="4953048" y="4111993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7" name="Капля 6"/>
            <p:cNvSpPr/>
            <p:nvPr/>
          </p:nvSpPr>
          <p:spPr>
            <a:xfrm rot="2115341">
              <a:off x="4953047" y="4787230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8" name="Капля 7"/>
            <p:cNvSpPr/>
            <p:nvPr/>
          </p:nvSpPr>
          <p:spPr>
            <a:xfrm rot="2115341">
              <a:off x="4953046" y="5462467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6956" y="3439391"/>
              <a:ext cx="286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latin typeface="Bahnschrift Light SemiCondensed" panose="020B0502040204020203" pitchFamily="34" charset="0"/>
                </a:rPr>
                <a:t>Кратность приема пищи</a:t>
              </a:r>
              <a:endParaRPr lang="ru-RU" b="1" u="sng" dirty="0"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66956" y="4087183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latin typeface="Bahnschrift Light SemiCondensed" panose="020B0502040204020203" pitchFamily="34" charset="0"/>
                </a:rPr>
                <a:t>Интервалы между приёмом пищи</a:t>
              </a:r>
              <a:endParaRPr lang="ru-RU" b="1" u="sng" dirty="0"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6957" y="4774697"/>
              <a:ext cx="286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latin typeface="Bahnschrift Light SemiCondensed" panose="020B0502040204020203" pitchFamily="34" charset="0"/>
                </a:rPr>
                <a:t>Продолжительность каждого приёма пищи</a:t>
              </a:r>
              <a:endParaRPr lang="ru-RU" b="1" u="sng" dirty="0"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7390" y="5595138"/>
              <a:ext cx="28678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latin typeface="Bahnschrift Light SemiCondensed" panose="020B0502040204020203" pitchFamily="34" charset="0"/>
                </a:rPr>
                <a:t>Распределение продуктов и блюд по отдельным приёмам пищи</a:t>
              </a:r>
              <a:endParaRPr lang="ru-RU" b="1" u="sng" dirty="0">
                <a:latin typeface="Bahnschrift Light SemiCondensed" panose="020B0502040204020203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5424460" y="5384889"/>
            <a:ext cx="618487" cy="618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878081" y="536179"/>
            <a:ext cx="618487" cy="6184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6405">
            <a:off x="798538" y="430710"/>
            <a:ext cx="718778" cy="8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3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3952"/>
            <a:ext cx="4145978" cy="2334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5472608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Принцип приготовления пищи</a:t>
            </a:r>
            <a:endParaRPr lang="ru-RU"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07984"/>
            <a:ext cx="4406872" cy="2372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420888"/>
            <a:ext cx="3645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hnschrift Light SemiCondensed" panose="020B0502040204020203" pitchFamily="34" charset="0"/>
              </a:rPr>
              <a:t>Очень важно термически обрабатывать пищу!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4821174" y="1136417"/>
            <a:ext cx="618487" cy="618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3525">
            <a:off x="8074272" y="3127852"/>
            <a:ext cx="718778" cy="8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940790" y="1340768"/>
            <a:ext cx="7694467" cy="33402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latin typeface="Bahnschrift Light SemiCondensed" panose="020B0502040204020203" pitchFamily="34" charset="0"/>
              </a:rPr>
              <a:t>Принимайте в пищу только проверенные продукты, не ешьте неизвестные грибы и не употребляйте токсические вещества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5472608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Принцип безопасности питания</a:t>
            </a:r>
            <a:endParaRPr lang="ru-RU"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73" y="3004349"/>
            <a:ext cx="5618452" cy="30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631546" y="2405028"/>
            <a:ext cx="618487" cy="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940790" y="1340768"/>
            <a:ext cx="7694467" cy="33402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058" y="260648"/>
            <a:ext cx="8155381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4. </a:t>
            </a:r>
            <a:r>
              <a:rPr lang="ru-RU" sz="2800" u="sng" dirty="0">
                <a:solidFill>
                  <a:schemeClr val="bg1"/>
                </a:solidFill>
                <a:latin typeface="Arial Black" panose="020B0A04020102020204" pitchFamily="34" charset="0"/>
              </a:rPr>
              <a:t>Занимайтесь двигательной активностью</a:t>
            </a:r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335200" y="2576577"/>
            <a:ext cx="618487" cy="61848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115616" y="1700808"/>
            <a:ext cx="78867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Движение </a:t>
            </a:r>
            <a:r>
              <a:rPr lang="ru-RU" b="1" dirty="0" smtClean="0"/>
              <a:t>– </a:t>
            </a:r>
            <a:r>
              <a:rPr lang="ru-RU" dirty="0" smtClean="0">
                <a:latin typeface="Bahnschrift Condensed" panose="020B0502040204020203" pitchFamily="34" charset="0"/>
              </a:rPr>
              <a:t>это наиболее естественный способ увеличения резерва здоровья</a:t>
            </a:r>
            <a:r>
              <a:rPr lang="ru-RU" b="1" dirty="0" smtClean="0">
                <a:latin typeface="Bahnschrift Condensed" panose="020B0502040204020203" pitchFamily="34" charset="0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Проведение занятий физкультурой основывается на следующих принципах:</a:t>
            </a:r>
          </a:p>
          <a:p>
            <a:pPr>
              <a:defRPr/>
            </a:pPr>
            <a:r>
              <a:rPr lang="ru-RU" b="1" dirty="0" smtClean="0">
                <a:latin typeface="Bahnschrift Condensed" panose="020B0502040204020203" pitchFamily="34" charset="0"/>
              </a:rPr>
              <a:t>частота</a:t>
            </a:r>
            <a:r>
              <a:rPr lang="ru-RU" dirty="0" smtClean="0">
                <a:latin typeface="Bahnschrift Condensed" panose="020B0502040204020203" pitchFamily="34" charset="0"/>
              </a:rPr>
              <a:t> – не менее 4 раз в неделю</a:t>
            </a:r>
          </a:p>
          <a:p>
            <a:pPr>
              <a:defRPr/>
            </a:pPr>
            <a:r>
              <a:rPr lang="ru-RU" b="1" dirty="0" smtClean="0">
                <a:latin typeface="Bahnschrift Condensed" panose="020B0502040204020203" pitchFamily="34" charset="0"/>
              </a:rPr>
              <a:t>продолжительность</a:t>
            </a:r>
            <a:r>
              <a:rPr lang="ru-RU" dirty="0" smtClean="0">
                <a:latin typeface="Bahnschrift Condensed" panose="020B0502040204020203" pitchFamily="34" charset="0"/>
              </a:rPr>
              <a:t> – 40-60 минут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968048" y="5024848"/>
            <a:ext cx="618487" cy="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8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13" y="1840770"/>
            <a:ext cx="5004987" cy="33408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058" y="260648"/>
            <a:ext cx="8155381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«От лежанья да сиденья</a:t>
            </a:r>
            <a:b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хвори прибавляются»</a:t>
            </a:r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333" y="2170921"/>
            <a:ext cx="2832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Физкультура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latin typeface="Bahnschrift Condensed" panose="020B0502040204020203" pitchFamily="34" charset="0"/>
              </a:rPr>
              <a:t>стимулирует кровообращение</a:t>
            </a:r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latin typeface="Bahnschrift Condensed" panose="020B0502040204020203" pitchFamily="34" charset="0"/>
              </a:rPr>
              <a:t>повышает иммунитет</a:t>
            </a:r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latin typeface="Bahnschrift Condensed" panose="020B0502040204020203" pitchFamily="34" charset="0"/>
              </a:rPr>
              <a:t>укрепляет </a:t>
            </a:r>
            <a:r>
              <a:rPr lang="ru-RU" sz="2800" dirty="0" smtClean="0">
                <a:latin typeface="Bahnschrift Condensed" panose="020B0502040204020203" pitchFamily="34" charset="0"/>
              </a:rPr>
              <a:t>мышцы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119177" y="905511"/>
            <a:ext cx="618487" cy="6184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69" y="5442740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2537">
            <a:off x="3246224" y="1426056"/>
            <a:ext cx="718778" cy="82942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49" y="544025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3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578552" y="267611"/>
            <a:ext cx="6771217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Выделяют следующие виды организованной двигательной активности: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2800" dirty="0" smtClean="0">
                <a:latin typeface="Bahnschrift Condensed" panose="020B0502040204020203" pitchFamily="34" charset="0"/>
              </a:rPr>
              <a:t>лечебная физкультура,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2800" dirty="0" smtClean="0">
                <a:latin typeface="Bahnschrift Condensed" panose="020B0502040204020203" pitchFamily="34" charset="0"/>
              </a:rPr>
              <a:t>оздоровительная физическая культура,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2800" dirty="0" smtClean="0">
                <a:latin typeface="Bahnschrift Condensed" panose="020B0502040204020203" pitchFamily="34" charset="0"/>
              </a:rPr>
              <a:t>массовый спорт и спорт высших достижений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Роль двигательной активности в формировании личности детей дошкольного  возраста — Журнал ВОСПИТАТЕЛИ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09759" cy="40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67249" y="776377"/>
            <a:ext cx="618487" cy="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3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1988840"/>
            <a:ext cx="4720089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Закаливание</a:t>
            </a:r>
            <a:r>
              <a:rPr lang="ru-RU" sz="2400" b="1" dirty="0" smtClean="0">
                <a:latin typeface="Bahnschrift Condensed" panose="020B0502040204020203" pitchFamily="34" charset="0"/>
              </a:rPr>
              <a:t>- тренировка защитных сил организма, профилактика простудных заболеваний.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Повышает</a:t>
            </a:r>
            <a:r>
              <a:rPr lang="ru-RU" sz="2400" b="1" dirty="0" smtClean="0">
                <a:latin typeface="Bahnschrift Condensed" panose="020B0502040204020203" pitchFamily="34" charset="0"/>
              </a:rPr>
              <a:t> сопротивляемость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Bahnschrift Condensed" panose="020B0502040204020203" pitchFamily="34" charset="0"/>
              </a:rPr>
              <a:t>       организма различным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Bahnschrift Condensed" panose="020B0502040204020203" pitchFamily="34" charset="0"/>
              </a:rPr>
              <a:t>       воздействиям внешней среды.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94" y="1844824"/>
            <a:ext cx="4325864" cy="28786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431" y="213411"/>
            <a:ext cx="8155381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5. Закаливайте свой организм </a:t>
            </a:r>
            <a:endParaRPr lang="ru-RU" sz="2800" u="sng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3775954" y="5168865"/>
            <a:ext cx="618487" cy="618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752025" y="992400"/>
            <a:ext cx="618487" cy="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3888432" cy="11620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«Береги платье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снову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,  </a:t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а здоровье смолоду»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84482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Здоровье</a:t>
            </a:r>
            <a:r>
              <a:rPr lang="ru-RU" sz="2400" b="1" dirty="0"/>
              <a:t> </a:t>
            </a:r>
            <a:r>
              <a:rPr lang="ru-RU" sz="2400" dirty="0"/>
              <a:t>– это </a:t>
            </a:r>
          </a:p>
          <a:p>
            <a:r>
              <a:rPr lang="ru-RU" sz="2400" dirty="0"/>
              <a:t>богатство ,</a:t>
            </a:r>
          </a:p>
          <a:p>
            <a:r>
              <a:rPr lang="ru-RU" sz="2400" dirty="0"/>
              <a:t>сохранить которое </a:t>
            </a:r>
          </a:p>
          <a:p>
            <a:r>
              <a:rPr lang="ru-RU" sz="2400" dirty="0"/>
              <a:t>можно только </a:t>
            </a:r>
          </a:p>
          <a:p>
            <a:r>
              <a:rPr lang="ru-RU" sz="2400" dirty="0"/>
              <a:t>при правильном </a:t>
            </a:r>
          </a:p>
          <a:p>
            <a:r>
              <a:rPr lang="ru-RU" sz="2400" dirty="0"/>
              <a:t>образе жизни</a:t>
            </a:r>
          </a:p>
        </p:txBody>
      </p:sp>
      <p:pic>
        <p:nvPicPr>
          <p:cNvPr id="5" name="Picture 2" descr="10 простых лайфхаков, как сохранить и укрепить своё здоровье - Истории -  u24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4950">
            <a:off x="-2791680" y="4475902"/>
            <a:ext cx="5583362" cy="3604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839257" y="488344"/>
            <a:ext cx="618487" cy="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1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431" y="213411"/>
            <a:ext cx="8155381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6. Соблюдайте личную гигиену</a:t>
            </a:r>
            <a:endParaRPr lang="ru-RU" sz="2800" u="sng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3466597" y="5384888"/>
            <a:ext cx="618487" cy="618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752025" y="992400"/>
            <a:ext cx="618487" cy="61848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39760" y="1412776"/>
            <a:ext cx="368935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Поддержание чистоты: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полости рта,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тела,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постельного и нательного белья,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использование только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Bahnschrift Condensed" panose="020B0502040204020203" pitchFamily="34" charset="0"/>
              </a:rPr>
              <a:t>личных предметов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Bahnschrift Condensed" panose="020B0502040204020203" pitchFamily="34" charset="0"/>
              </a:rPr>
              <a:t>гигиены.</a:t>
            </a:r>
            <a:endParaRPr lang="ru-RU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27" y="2132856"/>
            <a:ext cx="508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812" y="431665"/>
            <a:ext cx="8155381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7. Откажитесь </a:t>
            </a:r>
            <a:b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от вредных привычек </a:t>
            </a:r>
            <a:endParaRPr lang="ru-RU" sz="2800" u="sng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527787" y="1103534"/>
            <a:ext cx="618487" cy="618487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6991"/>
            <a:ext cx="731520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877120"/>
            <a:ext cx="5583362" cy="3604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527787" y="1103534"/>
            <a:ext cx="618487" cy="618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-168856" y="-87720"/>
            <a:ext cx="618487" cy="618487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115616" y="473883"/>
            <a:ext cx="6131506" cy="1802989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Курение, алкоголь, различные наркотические вещества </a:t>
            </a:r>
            <a:r>
              <a:rPr lang="ru-RU" sz="2800" b="1" dirty="0" smtClean="0">
                <a:latin typeface="Bahnschrift Condensed" panose="020B0502040204020203" pitchFamily="34" charset="0"/>
              </a:rPr>
              <a:t>угрожают задержкой роста и развития, мешают учиться и работать, приводят к различным заболеваниям</a:t>
            </a:r>
            <a:r>
              <a:rPr lang="ru-RU" sz="2400" b="1" dirty="0" smtClean="0">
                <a:latin typeface="Bahnschrift Condensed" panose="020B0502040204020203" pitchFamily="34" charset="0"/>
              </a:rPr>
              <a:t>.</a:t>
            </a:r>
            <a:endParaRPr lang="ru-RU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2" y="2492896"/>
            <a:ext cx="7140425" cy="35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03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812" y="431665"/>
            <a:ext cx="8155381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8. Развивайте устойчивость </a:t>
            </a:r>
            <a:b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к стрессу</a:t>
            </a:r>
            <a:endParaRPr lang="ru-RU" sz="2800" u="sng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527787" y="1103534"/>
            <a:ext cx="618487" cy="618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69691"/>
            <a:ext cx="5117631" cy="323426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65722" y="2254501"/>
            <a:ext cx="312615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Стресс</a:t>
            </a:r>
            <a:r>
              <a:rPr lang="ru-RU" sz="2400" b="1" dirty="0" smtClean="0">
                <a:latin typeface="Bahnschrift Condensed" panose="020B0502040204020203" pitchFamily="34" charset="0"/>
              </a:rPr>
              <a:t> может быть причиной многих болезней, т.к. в результате стресса в организме </a:t>
            </a: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вырабатываются вещества, нарушающие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работу организма.</a:t>
            </a:r>
            <a:endParaRPr lang="ru-RU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3791584" y="5761337"/>
            <a:ext cx="618487" cy="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4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423" y="455469"/>
            <a:ext cx="8155381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«Веселого болезнь боится»</a:t>
            </a:r>
            <a:endParaRPr lang="ru-RU" sz="2800" u="sng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7527788" y="1144712"/>
            <a:ext cx="618487" cy="618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3791584" y="5761337"/>
            <a:ext cx="618487" cy="6184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27" y="2254501"/>
            <a:ext cx="4435600" cy="295169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87548" y="1989093"/>
            <a:ext cx="342688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Старайтесь спокойней относиться к проблемам и неудачам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Относитесь ко всему добром и позитивом</a:t>
            </a:r>
            <a:endParaRPr lang="ru-RU" sz="2400" b="1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Справиться помогут любимые занятия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b="1" dirty="0" smtClean="0">
                <a:latin typeface="Bahnschrift Condensed" panose="020B0502040204020203" pitchFamily="34" charset="0"/>
              </a:rPr>
              <a:t>Мечтайте и фантазируйте</a:t>
            </a:r>
            <a:endParaRPr lang="ru-RU" sz="24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1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917235" cy="5205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129735"/>
            <a:ext cx="3970867" cy="550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5375759" y="200313"/>
            <a:ext cx="618487" cy="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0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Будьте здоровы </a:t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и ведите здоровый образ жизни!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9754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20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1. Хорошо высыпайтесь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263192" y="4808824"/>
            <a:ext cx="618487" cy="618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8281049" y="1400553"/>
            <a:ext cx="618487" cy="618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04246" y="175298"/>
            <a:ext cx="805315" cy="8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16824" cy="11620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«Бессонные ночи сокращают дни»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Сон малыш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52103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type="body" sz="half" idx="2"/>
          </p:nvPr>
        </p:nvSpPr>
        <p:spPr>
          <a:xfrm>
            <a:off x="611560" y="1466801"/>
            <a:ext cx="3898776" cy="4137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2800" dirty="0" smtClean="0">
                <a:latin typeface="Bahnschrift Condensed" panose="020B0502040204020203" pitchFamily="34" charset="0"/>
              </a:rPr>
              <a:t>Сон 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не меньше 7-9 часов </a:t>
            </a:r>
            <a:r>
              <a:rPr lang="ru-RU" sz="2800" dirty="0" smtClean="0">
                <a:latin typeface="Bahnschrift Condensed" panose="020B0502040204020203" pitchFamily="34" charset="0"/>
              </a:rPr>
              <a:t>в сутки восстанавливает силы организма, сохраняет молодость, нормализует давление и укрепляет иммунитет.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2800" dirty="0" smtClean="0">
                <a:latin typeface="Bahnschrift Condensed" panose="020B0502040204020203" pitchFamily="34" charset="0"/>
              </a:rPr>
              <a:t>Ложитесь </a:t>
            </a:r>
            <a:r>
              <a:rPr lang="ru-RU" sz="2800" dirty="0" smtClean="0">
                <a:latin typeface="Bahnschrift Condensed" panose="020B0502040204020203" pitchFamily="34" charset="0"/>
              </a:rPr>
              <a:t>спать в одно и то же время, 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не позже 22-23 часов.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335200" y="272320"/>
            <a:ext cx="618487" cy="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2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2. Соблюдайте режим дня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263192" y="4808824"/>
            <a:ext cx="618487" cy="618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8281049" y="1400553"/>
            <a:ext cx="618487" cy="618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04246" y="175298"/>
            <a:ext cx="805315" cy="806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260831" cy="48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824" cy="80201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«Всему свое время»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335200" y="272320"/>
            <a:ext cx="618487" cy="61848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40518" y="1556792"/>
            <a:ext cx="43837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ahnschrift Condensed" panose="020B0502040204020203" pitchFamily="34" charset="0"/>
              </a:rPr>
              <a:t>Соблюдая режим, вы будете 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больше успевать сделать за день,</a:t>
            </a:r>
            <a:r>
              <a:rPr lang="ru-RU" sz="2400" dirty="0" smtClean="0">
                <a:latin typeface="Bahnschrift Condensed" panose="020B0502040204020203" pitchFamily="34" charset="0"/>
              </a:rPr>
              <a:t> избегая переутомления. Ложиться, просыпаться, делать задания по учебе, принимать пищу в одно и тоже время.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ahnschrift Condensed" panose="020B0502040204020203" pitchFamily="34" charset="0"/>
              </a:rPr>
              <a:t>Должно быть 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выделено время для занятия спортом, водных процедур, прогулок на свежем воздухе</a:t>
            </a:r>
            <a:r>
              <a:rPr lang="ru-RU" sz="2400" dirty="0" smtClean="0">
                <a:latin typeface="Bahnschrift Condensed" panose="020B0502040204020203" pitchFamily="34" charset="0"/>
              </a:rPr>
              <a:t>.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10" name="Picture 2" descr="Рациональный режим дня |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5747"/>
            <a:ext cx="38481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280">
            <a:off x="7352512" y="5769979"/>
            <a:ext cx="467819" cy="6016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925">
            <a:off x="8057596" y="301753"/>
            <a:ext cx="473949" cy="5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58964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263192" y="4808824"/>
            <a:ext cx="618487" cy="618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8281049" y="1400553"/>
            <a:ext cx="618487" cy="618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143">
            <a:off x="704246" y="175298"/>
            <a:ext cx="805315" cy="806804"/>
          </a:xfrm>
          <a:prstGeom prst="rect">
            <a:avLst/>
          </a:prstGeom>
        </p:spPr>
      </p:pic>
      <p:pic>
        <p:nvPicPr>
          <p:cNvPr id="9" name="Picture 2" descr="В чем заключается правильное питание? - Grow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98884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773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ru-RU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. Правильное питание </a:t>
            </a:r>
            <a:r>
              <a:rPr lang="ru-RU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ru-RU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b="1" u="sng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залог здоровья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5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3710768" y="4213707"/>
            <a:ext cx="5583362" cy="3604816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619672" y="545614"/>
            <a:ext cx="6203373" cy="1901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Здоровое питание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это питание, которое в полной мере и в правильном соотношении обеспечивает поступление в организм всех необходимых питательных веществ: белков, углеводов, жиров, витаминов, микроэлементов и минералов.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815">
            <a:off x="8280359" y="174013"/>
            <a:ext cx="618487" cy="618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6405">
            <a:off x="317003" y="130901"/>
            <a:ext cx="718778" cy="8294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79" y="3356992"/>
            <a:ext cx="2400702" cy="28808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7089" y="2636912"/>
            <a:ext cx="6094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ahnschrift Light SemiCondensed" panose="020B0502040204020203" pitchFamily="34" charset="0"/>
              </a:rPr>
              <a:t>Что мы получим, если будем правильно питаться?</a:t>
            </a:r>
            <a:endParaRPr lang="ru-RU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280">
            <a:off x="650940" y="2395412"/>
            <a:ext cx="632297" cy="81315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450593" y="3396896"/>
            <a:ext cx="3148891" cy="2988551"/>
            <a:chOff x="1541895" y="3520209"/>
            <a:chExt cx="3148891" cy="2988551"/>
          </a:xfrm>
        </p:grpSpPr>
        <p:sp>
          <p:nvSpPr>
            <p:cNvPr id="17" name="Капля 16"/>
            <p:cNvSpPr/>
            <p:nvPr/>
          </p:nvSpPr>
          <p:spPr>
            <a:xfrm rot="2115341">
              <a:off x="1541895" y="3591216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80538" y="3520209"/>
              <a:ext cx="107112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rPr>
                <a:t>Здоровье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380538" y="4190347"/>
              <a:ext cx="2310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rPr>
                <a:t>Хорошая успеваемость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80538" y="4819402"/>
              <a:ext cx="16866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rPr>
                <a:t>Хорошая память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80538" y="5469290"/>
              <a:ext cx="2159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rPr>
                <a:t>Хорошее настроение 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80538" y="6139428"/>
              <a:ext cx="7251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rPr>
                <a:t>Успех</a:t>
              </a:r>
            </a:p>
          </p:txBody>
        </p:sp>
        <p:sp>
          <p:nvSpPr>
            <p:cNvPr id="23" name="Капля 22"/>
            <p:cNvSpPr/>
            <p:nvPr/>
          </p:nvSpPr>
          <p:spPr>
            <a:xfrm rot="2115341">
              <a:off x="1543362" y="4241741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4" name="Капля 23"/>
            <p:cNvSpPr/>
            <p:nvPr/>
          </p:nvSpPr>
          <p:spPr>
            <a:xfrm rot="2115341">
              <a:off x="1581467" y="4891556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5" name="Капля 24"/>
            <p:cNvSpPr/>
            <p:nvPr/>
          </p:nvSpPr>
          <p:spPr>
            <a:xfrm rot="2115341">
              <a:off x="1578734" y="5541371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6" name="Капля 25"/>
            <p:cNvSpPr/>
            <p:nvPr/>
          </p:nvSpPr>
          <p:spPr>
            <a:xfrm rot="2115341">
              <a:off x="1578733" y="6192607"/>
              <a:ext cx="484817" cy="262974"/>
            </a:xfrm>
            <a:prstGeom prst="teardrop">
              <a:avLst>
                <a:gd name="adj" fmla="val 190323"/>
              </a:avLst>
            </a:prstGeom>
            <a:solidFill>
              <a:schemeClr val="bg1">
                <a:alpha val="52941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834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219CD9-AF53-1E49-9584-6DD0FB5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4950">
            <a:off x="-2414622" y="4661097"/>
            <a:ext cx="5583362" cy="3604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87">
            <a:off x="335200" y="272320"/>
            <a:ext cx="618487" cy="618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925">
            <a:off x="8057596" y="301753"/>
            <a:ext cx="473949" cy="546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332656"/>
            <a:ext cx="5472608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 SemiConden" panose="020B0502040204020203" pitchFamily="34" charset="0"/>
              </a:rPr>
              <a:t>К правильному питанию следует относить не только определенные продукты, но и </a:t>
            </a:r>
            <a:r>
              <a:rPr lang="ru-RU" dirty="0">
                <a:solidFill>
                  <a:srgbClr val="FAFAFA"/>
                </a:solidFill>
                <a:latin typeface="Bahnschrift SemiBold SemiConden" panose="020B0502040204020203" pitchFamily="34" charset="0"/>
              </a:rPr>
              <a:t>рациональный подход</a:t>
            </a:r>
            <a:r>
              <a:rPr lang="ru-RU" dirty="0">
                <a:latin typeface="Bahnschrift SemiBold SemiConden" panose="020B0502040204020203" pitchFamily="34" charset="0"/>
              </a:rPr>
              <a:t> и технику приёма пищи 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032" y="1556792"/>
            <a:ext cx="7054389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Light SemiCondensed" panose="020B0502040204020203" pitchFamily="34" charset="0"/>
              </a:rPr>
              <a:t>Эксперты говорят, что чем быстрее вы едите, тем больше пищи вы </a:t>
            </a:r>
            <a:r>
              <a:rPr lang="ru-RU" dirty="0" smtClean="0">
                <a:latin typeface="Bahnschrift Light SemiCondensed" panose="020B0502040204020203" pitchFamily="34" charset="0"/>
              </a:rPr>
              <a:t>поглотите.</a:t>
            </a:r>
            <a:r>
              <a:rPr lang="ru-RU" dirty="0">
                <a:latin typeface="Bahnschrift Light SemiCondensed" panose="020B0502040204020203" pitchFamily="34" charset="0"/>
              </a:rPr>
              <a:t> Пережевывание пищи много раз </a:t>
            </a:r>
            <a:r>
              <a:rPr lang="ru-RU" dirty="0" smtClean="0">
                <a:latin typeface="Bahnschrift Light SemiCondensed" panose="020B0502040204020203" pitchFamily="34" charset="0"/>
              </a:rPr>
              <a:t>в медленном темпе</a:t>
            </a:r>
            <a:r>
              <a:rPr lang="ru-RU" dirty="0">
                <a:latin typeface="Bahnschrift Light SemiCondensed" panose="020B0502040204020203" pitchFamily="34" charset="0"/>
              </a:rPr>
              <a:t> может уменьшить общее потребление пищи</a:t>
            </a:r>
            <a:r>
              <a:rPr lang="ru-RU" dirty="0" smtClean="0">
                <a:latin typeface="Bahnschrift Light SemiCondensed" panose="020B0502040204020203" pitchFamily="34" charset="0"/>
              </a:rPr>
              <a:t>. Так вы не будете переедать и вредить желудку. </a:t>
            </a:r>
            <a:endParaRPr lang="ru-RU" dirty="0">
              <a:latin typeface="Bahnschrift Light SemiCondense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2924944"/>
            <a:ext cx="791787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SemiCondensed" panose="020B0502040204020203" pitchFamily="34" charset="0"/>
              </a:rPr>
              <a:t>Также не стоит отвлекаться во время еды на гаджеты и разговоры, потому что так вы получаете больше удовольствия от еды и становитесь счастливыми!</a:t>
            </a:r>
            <a:endParaRPr lang="ru-RU" dirty="0">
              <a:latin typeface="Bahnschrift Light SemiCondensed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37" y="4005064"/>
            <a:ext cx="3458094" cy="2161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280">
            <a:off x="5930119" y="3675899"/>
            <a:ext cx="467819" cy="6016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46" y="408093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514</Words>
  <Application>Microsoft Office PowerPoint</Application>
  <PresentationFormat>Экран (4:3)</PresentationFormat>
  <Paragraphs>84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«Береги платье снову,   а здоровье смолоду»</vt:lpstr>
      <vt:lpstr>1. Хорошо высыпайтесь </vt:lpstr>
      <vt:lpstr>«Бессонные ночи сокращают дни» </vt:lpstr>
      <vt:lpstr>2. Соблюдайте режим дня </vt:lpstr>
      <vt:lpstr>«Всему свое время»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2024-11-11T16:45:03Z</dcterms:created>
  <dcterms:modified xsi:type="dcterms:W3CDTF">2024-11-11T18:25:32Z</dcterms:modified>
</cp:coreProperties>
</file>