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notesMasterIdLst>
    <p:notesMasterId r:id="rId12"/>
  </p:notesMasterIdLst>
  <p:handoutMasterIdLst>
    <p:handoutMasterId r:id="rId13"/>
  </p:handoutMasterIdLst>
  <p:sldIdLst>
    <p:sldId id="316" r:id="rId3"/>
    <p:sldId id="463" r:id="rId4"/>
    <p:sldId id="447" r:id="rId5"/>
    <p:sldId id="345" r:id="rId6"/>
    <p:sldId id="346" r:id="rId7"/>
    <p:sldId id="347" r:id="rId8"/>
    <p:sldId id="448" r:id="rId9"/>
    <p:sldId id="470" r:id="rId10"/>
    <p:sldId id="450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4"/>
    <a:srgbClr val="88C3FD"/>
    <a:srgbClr val="B4C7E7"/>
    <a:srgbClr val="2C5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C4A8-7441-4129-B75D-ED0AA5FD43C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6F406-B194-465F-BAB6-9602F0E1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4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9DC34-87C5-4A7A-8B15-417F1E71323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55F-D5C7-4DA2-8AC5-19EF3DF41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8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F2C46-4B36-438C-98BB-84975B9A1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53C60D-C2B3-4117-9089-EBBC53B8E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85EFD-A785-469A-BA5C-22DE266D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65874-BBE3-4232-A8AB-0561E38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E68E4-99CD-4DD3-AD2C-56521500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9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3496F-3176-466A-B7E9-B556469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7F365E-795B-4ED7-BE85-514F7A00A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1EE21-A351-452C-87FB-44EE812E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A2A63-272F-445A-8F37-E5A075AF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2B20B-9502-49F8-8D3F-AAA60106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4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F59FEB-C0ED-4071-9739-933EC1862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6E4905-B090-4616-B1CE-D68ED4FA6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DBC82-6F97-414A-A3AE-58CAF8FD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CE85B-33A1-4793-BCCC-7671B232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E6189-8827-4435-9EA2-39EE303C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7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0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2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3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7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0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7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3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3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30A28-D9ED-401D-AE3D-D61A5143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3A4F0-450F-4B78-B4DA-8B549A44F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FCA61-D2C4-4C66-908B-F0635730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23B4C-48A6-47BD-8040-DB0BD1F9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FFDC9-EB0A-4168-9EDB-BD9D4E94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56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98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02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30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4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4AC87-7676-4A4F-BC11-928FF725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1326C-74DB-4A43-AA9A-36180142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067DF-2217-4133-A97A-ADC63E56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11008-5BFE-4E54-B0E5-2E75AE5D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54FEA-0C7E-43E9-AE77-21352519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1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3F9C5-5828-4ADF-A9FA-63BC84EA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1A5E4-16A5-4585-9FA6-2743A8187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860DF8-3839-463C-8CBC-1E662B7BA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760EF-A222-430C-9FAC-CD55DD9B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4F830-F419-4AB2-83AF-38277BA0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136C58-CE4E-448A-A3AC-0207125B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7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EC50A-0DCA-4589-90BA-7BACBDAD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2FE663-15AD-4468-BD07-243459F3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554EED-9240-4656-933F-6CE275DB5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E8B115-0D7A-4B12-9F71-6E3FA1A62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6AE54A-E4FB-4E54-8636-13134466B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997921-39CD-4589-9AFC-A29BB35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7E2B0-6A68-44BA-A4D6-5B6214E2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121EAE-855A-459A-B486-B68EB51D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5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2947F-A2C0-4241-80F3-942C1B01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9078CF-6028-417C-B253-FE700B0D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BCFE19-DBF4-4DC7-AC9E-CFD9FFCC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4F478-5F25-4313-8302-BDFFA9DC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FCEDFA-B9EF-4EEC-BFF6-215AFC6A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A177D3-118F-4631-B508-542D4C03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93999-48C8-40C9-AC4E-52C39C74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2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0C8E0-4F02-4E3C-8217-8F5B4AB7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1FDC6-D817-4B9A-9CA7-D399BD08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05A732-5274-42C8-B615-745458AB1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A8A210-E86B-4A79-97B5-708E679F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15420D-AD94-48B5-9FC7-883C0075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24FE2-58C7-471F-A29F-02FF9FFA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50D29-DC63-4525-97A6-D4B61B16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663683-3931-4FC7-9139-56330CC01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A2706-EF9C-4DB4-8093-C3D399070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25B34E-EDFA-4C51-A201-4E618D98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73329A-D525-4CB2-8A88-88300694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5F1C6-F801-49DD-8E38-F5331BFA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9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0A8A1-8206-445D-A1C1-F20F93A4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E1B996-408B-411A-AFE9-C43B5E34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01219-4D08-40EC-A1B4-5FD4EAD45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9EEF-B71C-4148-BCEC-C8308B9C271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51503-8753-470A-A318-236C103E3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62A55-FECB-42C9-944C-8E84564D1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36F0-FE79-43FD-99C2-FC85A9C2E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6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C09EEF-B71C-4148-BCEC-C8308B9C271D}" type="datetimeFigureOut">
              <a:rPr lang="ru-RU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3036F0-FE79-43FD-99C2-FC85A9C2EA2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0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A4C1AB-4206-42B6-9D45-0CDD3E67712B}"/>
              </a:ext>
            </a:extLst>
          </p:cNvPr>
          <p:cNvSpPr/>
          <p:nvPr/>
        </p:nvSpPr>
        <p:spPr>
          <a:xfrm>
            <a:off x="1575208" y="2785289"/>
            <a:ext cx="9420334" cy="93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ilroy Black" panose="00000A00000000000000" pitchFamily="2" charset="-52"/>
                <a:cs typeface="Times New Roman" pitchFamily="18" charset="0"/>
              </a:rPr>
              <a:t>ДОБРОВОЛЬЧЕСКАЯ (ВОЛОНТЕРСКАЯ)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ilroy Black" panose="00000A00000000000000" pitchFamily="2" charset="-52"/>
                <a:cs typeface="Times New Roman" pitchFamily="18" charset="0"/>
              </a:rPr>
              <a:t>ДЕЯТЕЛЬНОСТЬ В ИРКУТСКОЙ ОБЛАСТИ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7EC54A-2D12-44AF-8F5C-4E04AAF78486}"/>
              </a:ext>
            </a:extLst>
          </p:cNvPr>
          <p:cNvSpPr/>
          <p:nvPr/>
        </p:nvSpPr>
        <p:spPr>
          <a:xfrm>
            <a:off x="452920" y="5568982"/>
            <a:ext cx="771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ilroy Black" panose="00000A00000000000000" pitchFamily="2" charset="-52"/>
              </a:rPr>
              <a:t>Ефремова Нонна Сергеевна, начальник отдела развития добровольческой (волонтерской) деятельности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B296EE-E44D-4B08-8FC6-6360F34E1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5" y="0"/>
            <a:ext cx="7135305" cy="5570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6095" y="182607"/>
            <a:ext cx="3099285" cy="796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>
            <a:off x="179744" y="255421"/>
            <a:ext cx="546351" cy="6463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145E6B-D62E-464A-A2E1-A4CDBAEB7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57" y="293096"/>
            <a:ext cx="2821892" cy="3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CE2318B-A582-4C43-9476-4A4B996D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17B4-01C1-4915-AE30-8F9CD8C8354F}" type="slidenum">
              <a:rPr lang="ru-RU" smtClean="0"/>
              <a:t>2</a:t>
            </a:fld>
            <a:endParaRPr lang="ru-RU"/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48617231-81E3-4862-AB7D-75A54BD19383}"/>
              </a:ext>
            </a:extLst>
          </p:cNvPr>
          <p:cNvSpPr txBox="1">
            <a:spLocks/>
          </p:cNvSpPr>
          <p:nvPr/>
        </p:nvSpPr>
        <p:spPr>
          <a:xfrm>
            <a:off x="346956" y="196364"/>
            <a:ext cx="7727577" cy="488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6AAFFC-E4D8-4E2A-BE2D-E9CE202C5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" y="32026"/>
            <a:ext cx="3344628" cy="8596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B3B769-603B-4F65-8C7E-21F9F7AE0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59" y="3556017"/>
            <a:ext cx="3226058" cy="3269957"/>
          </a:xfrm>
          <a:prstGeom prst="rect">
            <a:avLst/>
          </a:prstGeom>
        </p:spPr>
      </p:pic>
      <p:sp>
        <p:nvSpPr>
          <p:cNvPr id="17" name="Заголовок 4">
            <a:extLst>
              <a:ext uri="{FF2B5EF4-FFF2-40B4-BE49-F238E27FC236}">
                <a16:creationId xmlns:a16="http://schemas.microsoft.com/office/drawing/2014/main" id="{48617231-81E3-4862-AB7D-75A54BD19383}"/>
              </a:ext>
            </a:extLst>
          </p:cNvPr>
          <p:cNvSpPr txBox="1">
            <a:spLocks/>
          </p:cNvSpPr>
          <p:nvPr/>
        </p:nvSpPr>
        <p:spPr>
          <a:xfrm>
            <a:off x="425977" y="1003833"/>
            <a:ext cx="2664179" cy="89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Gilroy Black" panose="00000A00000000000000"/>
                <a:cs typeface="Times New Roman" panose="02020603050405020304" pitchFamily="18" charset="0"/>
              </a:rPr>
              <a:t>42 муниципальных образования</a:t>
            </a:r>
          </a:p>
        </p:txBody>
      </p:sp>
      <p:sp>
        <p:nvSpPr>
          <p:cNvPr id="19" name="Заголовок 4">
            <a:extLst>
              <a:ext uri="{FF2B5EF4-FFF2-40B4-BE49-F238E27FC236}">
                <a16:creationId xmlns:a16="http://schemas.microsoft.com/office/drawing/2014/main" id="{48617231-81E3-4862-AB7D-75A54BD19383}"/>
              </a:ext>
            </a:extLst>
          </p:cNvPr>
          <p:cNvSpPr txBox="1">
            <a:spLocks/>
          </p:cNvSpPr>
          <p:nvPr/>
        </p:nvSpPr>
        <p:spPr>
          <a:xfrm>
            <a:off x="3493237" y="1003833"/>
            <a:ext cx="1736028" cy="89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21" name="Заголовок 4">
            <a:extLst>
              <a:ext uri="{FF2B5EF4-FFF2-40B4-BE49-F238E27FC236}">
                <a16:creationId xmlns:a16="http://schemas.microsoft.com/office/drawing/2014/main" id="{48617231-81E3-4862-AB7D-75A54BD19383}"/>
              </a:ext>
            </a:extLst>
          </p:cNvPr>
          <p:cNvSpPr txBox="1">
            <a:spLocks/>
          </p:cNvSpPr>
          <p:nvPr/>
        </p:nvSpPr>
        <p:spPr>
          <a:xfrm>
            <a:off x="5485591" y="1003833"/>
            <a:ext cx="2179564" cy="891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Gilroy Black" panose="00000A00000000000000"/>
                <a:cs typeface="Times New Roman" panose="02020603050405020304" pitchFamily="18" charset="0"/>
              </a:rPr>
              <a:t>32 муниципальных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83C179-3B74-4ED3-89CC-9B19E5BC3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30" y="1449744"/>
            <a:ext cx="4990570" cy="49905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CC8857-9AD1-4310-940A-66220D4EC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51" y="133779"/>
            <a:ext cx="3489997" cy="4880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A49849-04BE-4F74-93E2-747B39C6AE3C}"/>
              </a:ext>
            </a:extLst>
          </p:cNvPr>
          <p:cNvSpPr txBox="1"/>
          <p:nvPr/>
        </p:nvSpPr>
        <p:spPr>
          <a:xfrm>
            <a:off x="346956" y="1324598"/>
            <a:ext cx="6200250" cy="195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3D4635-E421-4A78-99A3-79B75E765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50" y="1050166"/>
            <a:ext cx="5001323" cy="10955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67058D0-6174-46DD-B7E3-BCA7D5D39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50" y="2246670"/>
            <a:ext cx="867873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7B4-01C1-4915-AE30-8F9CD8C8354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6430559" y="1134057"/>
            <a:ext cx="5726167" cy="58040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2060" y="117920"/>
            <a:ext cx="3344628" cy="859674"/>
          </a:xfrm>
          <a:prstGeom prst="rect">
            <a:avLst/>
          </a:prstGeom>
        </p:spPr>
      </p:pic>
      <p:sp>
        <p:nvSpPr>
          <p:cNvPr id="36" name="Заголовок 4"/>
          <p:cNvSpPr txBox="1"/>
          <p:nvPr/>
        </p:nvSpPr>
        <p:spPr bwMode="auto">
          <a:xfrm>
            <a:off x="284336" y="1045205"/>
            <a:ext cx="11572966" cy="7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Black"/>
                <a:ea typeface="+mj-ea"/>
                <a:cs typeface="Times New Roman"/>
              </a:rPr>
              <a:t>Стратегия развития молодежной политики в Иркутской области 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Black"/>
                <a:ea typeface="+mj-ea"/>
                <a:cs typeface="Times New Roman"/>
              </a:rPr>
              <a:t>до 2030 года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Arial"/>
            </a:endParaRPr>
          </a:p>
        </p:txBody>
      </p:sp>
      <p:sp>
        <p:nvSpPr>
          <p:cNvPr id="18" name="Заголовок 4"/>
          <p:cNvSpPr txBox="1"/>
          <p:nvPr/>
        </p:nvSpPr>
        <p:spPr bwMode="auto">
          <a:xfrm>
            <a:off x="284336" y="304914"/>
            <a:ext cx="7727577" cy="488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Arial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>
            <a:off x="236772" y="120287"/>
            <a:ext cx="724692" cy="85730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08EF95-CE9A-4AF1-A795-FEE70ECE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688" y="237303"/>
            <a:ext cx="3487214" cy="487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650FF1-DC98-497D-949C-DFFAD8F46417}"/>
              </a:ext>
            </a:extLst>
          </p:cNvPr>
          <p:cNvSpPr txBox="1"/>
          <p:nvPr/>
        </p:nvSpPr>
        <p:spPr>
          <a:xfrm>
            <a:off x="469783" y="1405205"/>
            <a:ext cx="84141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Федеральный закон "О благотворительной деятельности и добровольчестве (</a:t>
            </a:r>
            <a:r>
              <a:rPr lang="ru-RU" dirty="0" err="1"/>
              <a:t>волонтерстве</a:t>
            </a:r>
            <a:r>
              <a:rPr lang="ru-RU" dirty="0"/>
              <a:t>)" от 11.08.1995 N 135-ФЗ (последняя редакция)</a:t>
            </a:r>
          </a:p>
          <a:p>
            <a:endParaRPr lang="ru-RU" dirty="0"/>
          </a:p>
          <a:p>
            <a:r>
              <a:rPr lang="ru-RU" dirty="0"/>
              <a:t>2. Закон Иркутской области от 07.11.2023 № 132-ОЗ</a:t>
            </a:r>
          </a:p>
          <a:p>
            <a:r>
              <a:rPr lang="ru-RU" dirty="0"/>
              <a:t>"Об отдельных вопросах в сфере добровольчества (волонтерства) в Иркутской области«</a:t>
            </a:r>
          </a:p>
          <a:p>
            <a:endParaRPr lang="ru-RU" dirty="0"/>
          </a:p>
          <a:p>
            <a:r>
              <a:rPr lang="ru-RU" dirty="0"/>
              <a:t>1) информационная поддержка;</a:t>
            </a:r>
          </a:p>
          <a:p>
            <a:r>
              <a:rPr lang="ru-RU" dirty="0"/>
              <a:t>2) консультативная поддержка;</a:t>
            </a:r>
          </a:p>
          <a:p>
            <a:r>
              <a:rPr lang="ru-RU" dirty="0"/>
              <a:t>3) методическая поддержка;</a:t>
            </a:r>
          </a:p>
          <a:p>
            <a:r>
              <a:rPr lang="ru-RU" dirty="0"/>
              <a:t>4) организационная поддержка;</a:t>
            </a:r>
          </a:p>
          <a:p>
            <a:r>
              <a:rPr lang="ru-RU" dirty="0"/>
              <a:t>5) финансовая поддержка;</a:t>
            </a:r>
          </a:p>
          <a:p>
            <a:r>
              <a:rPr lang="ru-RU" dirty="0"/>
              <a:t>6) поощрение и награждение добровольцев (волонтеров);</a:t>
            </a:r>
          </a:p>
          <a:p>
            <a:r>
              <a:rPr lang="ru-RU" dirty="0"/>
              <a:t>7) иные формы поддержки добровольческой (волонтерской) деятельности, предусмотренные федеральными законами, иными нормативными правовыми актами Российской Федерации, законами Иркутской области и иными нормативными правовыми актами Иркутской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85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CE2318B-A582-4C43-9476-4A4B996D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17B4-01C1-4915-AE30-8F9CD8C8354F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B3B769-603B-4F65-8C7E-21F9F7AE0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7192" y="2744027"/>
            <a:ext cx="6025588" cy="6107582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48617231-81E3-4862-AB7D-75A54BD19383}"/>
              </a:ext>
            </a:extLst>
          </p:cNvPr>
          <p:cNvSpPr txBox="1">
            <a:spLocks/>
          </p:cNvSpPr>
          <p:nvPr/>
        </p:nvSpPr>
        <p:spPr>
          <a:xfrm>
            <a:off x="346956" y="196363"/>
            <a:ext cx="7727577" cy="465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6AAFFC-E4D8-4E2A-BE2D-E9CE202C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2" y="57218"/>
            <a:ext cx="3344628" cy="859674"/>
          </a:xfrm>
          <a:prstGeom prst="rect">
            <a:avLst/>
          </a:prstGeom>
        </p:spPr>
      </p:pic>
      <p:sp>
        <p:nvSpPr>
          <p:cNvPr id="36" name="Заголовок 4">
            <a:extLst>
              <a:ext uri="{FF2B5EF4-FFF2-40B4-BE49-F238E27FC236}">
                <a16:creationId xmlns:a16="http://schemas.microsoft.com/office/drawing/2014/main" id="{3A2B39F3-8610-432D-9739-6E741049E03A}"/>
              </a:ext>
            </a:extLst>
          </p:cNvPr>
          <p:cNvSpPr txBox="1">
            <a:spLocks/>
          </p:cNvSpPr>
          <p:nvPr/>
        </p:nvSpPr>
        <p:spPr>
          <a:xfrm>
            <a:off x="442900" y="916892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Gilroy Black" panose="00000A00000000000000"/>
                <a:cs typeface="Times New Roman" panose="02020603050405020304" pitchFamily="18" charset="0"/>
              </a:rPr>
              <a:t>Руководство принципами:</a:t>
            </a:r>
          </a:p>
        </p:txBody>
      </p:sp>
      <p:sp>
        <p:nvSpPr>
          <p:cNvPr id="38" name="Заголовок 4">
            <a:extLst>
              <a:ext uri="{FF2B5EF4-FFF2-40B4-BE49-F238E27FC236}">
                <a16:creationId xmlns:a16="http://schemas.microsoft.com/office/drawing/2014/main" id="{AAB5D0DB-DECE-44F3-BFE2-E1C1B6FC687E}"/>
              </a:ext>
            </a:extLst>
          </p:cNvPr>
          <p:cNvSpPr txBox="1">
            <a:spLocks/>
          </p:cNvSpPr>
          <p:nvPr/>
        </p:nvSpPr>
        <p:spPr>
          <a:xfrm>
            <a:off x="495771" y="1602394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40" name="Заголовок 4">
            <a:extLst>
              <a:ext uri="{FF2B5EF4-FFF2-40B4-BE49-F238E27FC236}">
                <a16:creationId xmlns:a16="http://schemas.microsoft.com/office/drawing/2014/main" id="{8291C26E-42C8-4F60-B94F-F9DA1D4771D4}"/>
              </a:ext>
            </a:extLst>
          </p:cNvPr>
          <p:cNvSpPr txBox="1">
            <a:spLocks/>
          </p:cNvSpPr>
          <p:nvPr/>
        </p:nvSpPr>
        <p:spPr>
          <a:xfrm>
            <a:off x="442900" y="2452352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42" name="Заголовок 4">
            <a:extLst>
              <a:ext uri="{FF2B5EF4-FFF2-40B4-BE49-F238E27FC236}">
                <a16:creationId xmlns:a16="http://schemas.microsoft.com/office/drawing/2014/main" id="{A4B4D70A-3F8A-4419-BF58-96B252A563DE}"/>
              </a:ext>
            </a:extLst>
          </p:cNvPr>
          <p:cNvSpPr txBox="1">
            <a:spLocks/>
          </p:cNvSpPr>
          <p:nvPr/>
        </p:nvSpPr>
        <p:spPr>
          <a:xfrm>
            <a:off x="442900" y="3082608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44" name="Заголовок 4">
            <a:extLst>
              <a:ext uri="{FF2B5EF4-FFF2-40B4-BE49-F238E27FC236}">
                <a16:creationId xmlns:a16="http://schemas.microsoft.com/office/drawing/2014/main" id="{A179764B-6694-49B0-8822-BD186F0A5996}"/>
              </a:ext>
            </a:extLst>
          </p:cNvPr>
          <p:cNvSpPr txBox="1">
            <a:spLocks/>
          </p:cNvSpPr>
          <p:nvPr/>
        </p:nvSpPr>
        <p:spPr>
          <a:xfrm>
            <a:off x="346956" y="1602394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E50BC824-AE43-4CBE-B057-F9B9461A8155}"/>
              </a:ext>
            </a:extLst>
          </p:cNvPr>
          <p:cNvSpPr txBox="1">
            <a:spLocks/>
          </p:cNvSpPr>
          <p:nvPr/>
        </p:nvSpPr>
        <p:spPr>
          <a:xfrm>
            <a:off x="442900" y="5257818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24" name="Заголовок 4">
            <a:extLst>
              <a:ext uri="{FF2B5EF4-FFF2-40B4-BE49-F238E27FC236}">
                <a16:creationId xmlns:a16="http://schemas.microsoft.com/office/drawing/2014/main" id="{DC687F41-BC61-41C5-8585-B61C8E92E792}"/>
              </a:ext>
            </a:extLst>
          </p:cNvPr>
          <p:cNvSpPr txBox="1">
            <a:spLocks/>
          </p:cNvSpPr>
          <p:nvPr/>
        </p:nvSpPr>
        <p:spPr>
          <a:xfrm>
            <a:off x="442900" y="6075423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>
            <a:off x="346956" y="130505"/>
            <a:ext cx="602791" cy="7130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66CB17-768C-446D-8099-40C3F7E3F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588" y="159409"/>
            <a:ext cx="3487214" cy="487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86C61-5523-4AE0-8082-0B0F5B16D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02" y="1647676"/>
            <a:ext cx="4381093" cy="2923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F151FB-D4C7-4023-A428-31F05286A9EB}"/>
              </a:ext>
            </a:extLst>
          </p:cNvPr>
          <p:cNvSpPr txBox="1"/>
          <p:nvPr/>
        </p:nvSpPr>
        <p:spPr>
          <a:xfrm>
            <a:off x="648351" y="1475575"/>
            <a:ext cx="55403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КТО И КАК СТАНОВИТСЯ ВОЛОНТЕРОМ?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A5B05E-CC67-404F-A4D2-E175F75E8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16" y="1953466"/>
            <a:ext cx="4334480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CE2318B-A582-4C43-9476-4A4B996D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17B4-01C1-4915-AE30-8F9CD8C8354F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B3B769-603B-4F65-8C7E-21F9F7AE0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7619">
            <a:off x="8034168" y="2383315"/>
            <a:ext cx="5726167" cy="58040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6AAFFC-E4D8-4E2A-BE2D-E9CE202C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3" y="63203"/>
            <a:ext cx="3344628" cy="859674"/>
          </a:xfrm>
          <a:prstGeom prst="rect">
            <a:avLst/>
          </a:prstGeom>
        </p:spPr>
      </p:pic>
      <p:sp>
        <p:nvSpPr>
          <p:cNvPr id="36" name="Заголовок 4">
            <a:extLst>
              <a:ext uri="{FF2B5EF4-FFF2-40B4-BE49-F238E27FC236}">
                <a16:creationId xmlns:a16="http://schemas.microsoft.com/office/drawing/2014/main" id="{3A2B39F3-8610-432D-9739-6E741049E03A}"/>
              </a:ext>
            </a:extLst>
          </p:cNvPr>
          <p:cNvSpPr txBox="1">
            <a:spLocks/>
          </p:cNvSpPr>
          <p:nvPr/>
        </p:nvSpPr>
        <p:spPr>
          <a:xfrm>
            <a:off x="346956" y="1879025"/>
            <a:ext cx="57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28" name="Заголовок 4">
            <a:extLst>
              <a:ext uri="{FF2B5EF4-FFF2-40B4-BE49-F238E27FC236}">
                <a16:creationId xmlns:a16="http://schemas.microsoft.com/office/drawing/2014/main" id="{1E45866E-C209-40CA-AAD9-D5BC23861CF3}"/>
              </a:ext>
            </a:extLst>
          </p:cNvPr>
          <p:cNvSpPr txBox="1">
            <a:spLocks/>
          </p:cNvSpPr>
          <p:nvPr/>
        </p:nvSpPr>
        <p:spPr>
          <a:xfrm>
            <a:off x="346956" y="3105815"/>
            <a:ext cx="57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34" name="Заголовок 4">
            <a:extLst>
              <a:ext uri="{FF2B5EF4-FFF2-40B4-BE49-F238E27FC236}">
                <a16:creationId xmlns:a16="http://schemas.microsoft.com/office/drawing/2014/main" id="{1729150C-023D-4DC0-A98A-77AA61352926}"/>
              </a:ext>
            </a:extLst>
          </p:cNvPr>
          <p:cNvSpPr txBox="1">
            <a:spLocks/>
          </p:cNvSpPr>
          <p:nvPr/>
        </p:nvSpPr>
        <p:spPr>
          <a:xfrm>
            <a:off x="336000" y="4954444"/>
            <a:ext cx="57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CCD8B-DAB6-497A-96C8-DE8B148C5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1958298"/>
            <a:ext cx="5400000" cy="3600000"/>
          </a:xfrm>
          <a:prstGeom prst="rect">
            <a:avLst/>
          </a:prstGeom>
        </p:spPr>
      </p:pic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911361DD-3E26-4733-A070-F50779019251}"/>
              </a:ext>
            </a:extLst>
          </p:cNvPr>
          <p:cNvSpPr txBox="1">
            <a:spLocks/>
          </p:cNvSpPr>
          <p:nvPr/>
        </p:nvSpPr>
        <p:spPr>
          <a:xfrm>
            <a:off x="346956" y="196363"/>
            <a:ext cx="7727577" cy="465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>
            <a:off x="236772" y="130505"/>
            <a:ext cx="602791" cy="7130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7F35E2-049B-4AC5-B8D6-1559CBEE6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393" y="138902"/>
            <a:ext cx="3487214" cy="4877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0414F8-627D-46A3-AF75-DB30B5A7D328}"/>
              </a:ext>
            </a:extLst>
          </p:cNvPr>
          <p:cNvSpPr txBox="1"/>
          <p:nvPr/>
        </p:nvSpPr>
        <p:spPr>
          <a:xfrm>
            <a:off x="601231" y="1372967"/>
            <a:ext cx="72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ОСНОВНЫЕ НАПРАВЛЕНИЯ В ДОБРОВОЛЬЧЕСТВЕ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486605-9BD2-4316-B932-4EA3364B8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62" y="1958298"/>
            <a:ext cx="6016860" cy="36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0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CE2318B-A582-4C43-9476-4A4B996D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17B4-01C1-4915-AE30-8F9CD8C8354F}" type="slidenum">
              <a:rPr lang="ru-RU" smtClean="0"/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B3B769-603B-4F65-8C7E-21F9F7AE0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7619">
            <a:off x="8155190" y="2558542"/>
            <a:ext cx="5726167" cy="5804087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48617231-81E3-4862-AB7D-75A54BD19383}"/>
              </a:ext>
            </a:extLst>
          </p:cNvPr>
          <p:cNvSpPr txBox="1">
            <a:spLocks/>
          </p:cNvSpPr>
          <p:nvPr/>
        </p:nvSpPr>
        <p:spPr>
          <a:xfrm>
            <a:off x="346956" y="196364"/>
            <a:ext cx="7727577" cy="51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6AAFFC-E4D8-4E2A-BE2D-E9CE202C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6" y="47751"/>
            <a:ext cx="3344628" cy="859674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E4B7F80-8FF6-4739-ADDE-8E5892623107}"/>
              </a:ext>
            </a:extLst>
          </p:cNvPr>
          <p:cNvSpPr/>
          <p:nvPr/>
        </p:nvSpPr>
        <p:spPr>
          <a:xfrm>
            <a:off x="346954" y="956943"/>
            <a:ext cx="11498089" cy="720000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ighlight>
                  <a:srgbClr val="004A94"/>
                </a:highlight>
              </a:rPr>
              <a:t>ВОЗМОЖНОСТИ ДЛЯ ВОЛОНТЕРА В ИРКУТСКОЙ ОБЛАСТИ</a:t>
            </a:r>
          </a:p>
        </p:txBody>
      </p:sp>
      <p:sp>
        <p:nvSpPr>
          <p:cNvPr id="41" name="Заголовок 4">
            <a:extLst>
              <a:ext uri="{FF2B5EF4-FFF2-40B4-BE49-F238E27FC236}">
                <a16:creationId xmlns:a16="http://schemas.microsoft.com/office/drawing/2014/main" id="{C996BACE-D2D5-4DA2-9503-F8A818DD1E09}"/>
              </a:ext>
            </a:extLst>
          </p:cNvPr>
          <p:cNvSpPr txBox="1">
            <a:spLocks/>
          </p:cNvSpPr>
          <p:nvPr/>
        </p:nvSpPr>
        <p:spPr>
          <a:xfrm>
            <a:off x="346955" y="824670"/>
            <a:ext cx="11498088" cy="835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>
            <a:off x="236770" y="130505"/>
            <a:ext cx="602791" cy="7130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74C56C-28BE-41BC-A19E-9B704F13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54" y="2041534"/>
            <a:ext cx="3920068" cy="3920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3633F3-46D2-44AB-84D5-D87471F40475}"/>
              </a:ext>
            </a:extLst>
          </p:cNvPr>
          <p:cNvSpPr txBox="1"/>
          <p:nvPr/>
        </p:nvSpPr>
        <p:spPr>
          <a:xfrm>
            <a:off x="1350236" y="6141527"/>
            <a:ext cx="19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Апрель 2024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752D2-CB6A-4A86-AB15-9BFD6AFED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64" y="2041534"/>
            <a:ext cx="5875512" cy="3920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891A5-AB57-48FA-9193-3DE2088DF12A}"/>
              </a:ext>
            </a:extLst>
          </p:cNvPr>
          <p:cNvSpPr txBox="1"/>
          <p:nvPr/>
        </p:nvSpPr>
        <p:spPr>
          <a:xfrm>
            <a:off x="5237682" y="5971938"/>
            <a:ext cx="611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Фестиваль лучших добровольцев Иркутской области </a:t>
            </a:r>
          </a:p>
          <a:p>
            <a:r>
              <a:rPr lang="ru-RU" dirty="0"/>
              <a:t>                                           3 – 5 декабря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1360BD-0482-45D1-91F5-5BF2EA2789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022" y="196364"/>
            <a:ext cx="34872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ED17B4-01C1-4915-AE30-8F9CD8C835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4149" y="193966"/>
            <a:ext cx="3344628" cy="859674"/>
          </a:xfrm>
          <a:prstGeom prst="rect">
            <a:avLst/>
          </a:prstGeom>
        </p:spPr>
      </p:pic>
      <p:sp>
        <p:nvSpPr>
          <p:cNvPr id="8" name="Заголовок 4"/>
          <p:cNvSpPr txBox="1"/>
          <p:nvPr/>
        </p:nvSpPr>
        <p:spPr bwMode="auto">
          <a:xfrm>
            <a:off x="756032" y="2406520"/>
            <a:ext cx="4538639" cy="693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kern="0">
                <a:solidFill>
                  <a:prstClr val="white"/>
                </a:solidFill>
                <a:latin typeface="Gilroy Black"/>
                <a:cs typeface="Times New Roman"/>
              </a:rPr>
              <a:t>Федеральный бюджет*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0" name="Заголовок 4"/>
          <p:cNvSpPr txBox="1"/>
          <p:nvPr/>
        </p:nvSpPr>
        <p:spPr bwMode="auto">
          <a:xfrm>
            <a:off x="756029" y="4380209"/>
            <a:ext cx="4538639" cy="693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kern="0">
                <a:solidFill>
                  <a:prstClr val="white"/>
                </a:solidFill>
                <a:latin typeface="Gilroy Black"/>
                <a:cs typeface="Times New Roman"/>
              </a:rPr>
              <a:t>Местный бюджет*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32" name="Заголовок 4"/>
          <p:cNvSpPr txBox="1"/>
          <p:nvPr/>
        </p:nvSpPr>
        <p:spPr bwMode="auto">
          <a:xfrm>
            <a:off x="5527595" y="2391669"/>
            <a:ext cx="6071826" cy="70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38" name="Заголовок 4"/>
          <p:cNvSpPr txBox="1"/>
          <p:nvPr/>
        </p:nvSpPr>
        <p:spPr bwMode="auto">
          <a:xfrm>
            <a:off x="7552425" y="2391669"/>
            <a:ext cx="1800000" cy="70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kern="0" dirty="0">
                <a:solidFill>
                  <a:prstClr val="white"/>
                </a:solidFill>
                <a:latin typeface="Gilroy Black"/>
                <a:cs typeface="Times New Roman"/>
              </a:rPr>
              <a:t>109,1</a:t>
            </a: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55" name="Заголовок 4"/>
          <p:cNvSpPr txBox="1"/>
          <p:nvPr/>
        </p:nvSpPr>
        <p:spPr bwMode="auto">
          <a:xfrm>
            <a:off x="9352421" y="3535111"/>
            <a:ext cx="1800000" cy="7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kern="0" dirty="0">
              <a:solidFill>
                <a:srgbClr val="2C5294"/>
              </a:solidFill>
              <a:latin typeface="Gilroy Black"/>
              <a:cs typeface="Times New Roman"/>
            </a:endParaRPr>
          </a:p>
        </p:txBody>
      </p:sp>
      <p:sp>
        <p:nvSpPr>
          <p:cNvPr id="59" name="Заголовок 4"/>
          <p:cNvSpPr txBox="1"/>
          <p:nvPr/>
        </p:nvSpPr>
        <p:spPr bwMode="auto">
          <a:xfrm>
            <a:off x="9569157" y="4407119"/>
            <a:ext cx="1800000" cy="6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72" name="Заголовок 4"/>
          <p:cNvSpPr txBox="1"/>
          <p:nvPr/>
        </p:nvSpPr>
        <p:spPr bwMode="auto">
          <a:xfrm>
            <a:off x="5531642" y="1715798"/>
            <a:ext cx="1800000" cy="468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73" name="Заголовок 4"/>
          <p:cNvSpPr txBox="1"/>
          <p:nvPr/>
        </p:nvSpPr>
        <p:spPr bwMode="auto">
          <a:xfrm>
            <a:off x="9569157" y="1742904"/>
            <a:ext cx="1800000" cy="468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78" name="Заголовок 4"/>
          <p:cNvSpPr txBox="1"/>
          <p:nvPr/>
        </p:nvSpPr>
        <p:spPr bwMode="auto">
          <a:xfrm>
            <a:off x="5531642" y="4376037"/>
            <a:ext cx="1800000" cy="706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/>
          <a:srcRect l="-725" r="41249" b="81680"/>
          <a:stretch/>
        </p:blipFill>
        <p:spPr bwMode="auto">
          <a:xfrm rot="10800000">
            <a:off x="-2195936" y="5928021"/>
            <a:ext cx="12813360" cy="1635647"/>
          </a:xfrm>
          <a:prstGeom prst="rect">
            <a:avLst/>
          </a:prstGeom>
        </p:spPr>
      </p:pic>
      <p:sp>
        <p:nvSpPr>
          <p:cNvPr id="52" name="Заголовок 4"/>
          <p:cNvSpPr txBox="1"/>
          <p:nvPr/>
        </p:nvSpPr>
        <p:spPr bwMode="auto">
          <a:xfrm>
            <a:off x="346955" y="195976"/>
            <a:ext cx="8263645" cy="51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sz="4800" kern="0" dirty="0">
              <a:solidFill>
                <a:prstClr val="black"/>
              </a:solidFill>
            </a:endParaRPr>
          </a:p>
        </p:txBody>
      </p:sp>
      <p:sp>
        <p:nvSpPr>
          <p:cNvPr id="54" name="Заголовок 4"/>
          <p:cNvSpPr txBox="1"/>
          <p:nvPr/>
        </p:nvSpPr>
        <p:spPr bwMode="auto">
          <a:xfrm>
            <a:off x="7552421" y="1719920"/>
            <a:ext cx="1800000" cy="468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rgbClr val="2C5294"/>
                </a:solidFill>
                <a:latin typeface="Gilroy Black"/>
                <a:ea typeface="+mj-ea"/>
                <a:cs typeface="Times New Roman"/>
              </a:defRPr>
            </a:lvl1pPr>
          </a:lstStyle>
          <a:p>
            <a:pPr>
              <a:defRPr/>
            </a:pPr>
            <a:endParaRPr kern="0" dirty="0"/>
          </a:p>
        </p:txBody>
      </p:sp>
      <p:sp>
        <p:nvSpPr>
          <p:cNvPr id="65" name="Заголовок 4"/>
          <p:cNvSpPr txBox="1"/>
          <p:nvPr/>
        </p:nvSpPr>
        <p:spPr bwMode="auto">
          <a:xfrm>
            <a:off x="592577" y="944961"/>
            <a:ext cx="11006844" cy="63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69" name="Заголовок 4"/>
          <p:cNvSpPr txBox="1"/>
          <p:nvPr/>
        </p:nvSpPr>
        <p:spPr bwMode="auto">
          <a:xfrm>
            <a:off x="8610600" y="6032305"/>
            <a:ext cx="2758557" cy="3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48" name="Заголовок 4"/>
          <p:cNvSpPr txBox="1"/>
          <p:nvPr/>
        </p:nvSpPr>
        <p:spPr bwMode="auto">
          <a:xfrm>
            <a:off x="5531642" y="5308463"/>
            <a:ext cx="1800000" cy="706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6"/>
          <a:stretch/>
        </p:blipFill>
        <p:spPr bwMode="auto">
          <a:xfrm>
            <a:off x="311353" y="193966"/>
            <a:ext cx="731707" cy="86560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62D3F1-7EB4-4D6E-93EE-8E16A5939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777" y="262920"/>
            <a:ext cx="3487214" cy="4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0F2E4-5021-4748-8D10-8B4A0CE60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86" y="1112986"/>
            <a:ext cx="11498053" cy="719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03651A-CD88-4733-B3D8-993F4C5AA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43" y="2081676"/>
            <a:ext cx="4438273" cy="29141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35FEA5-3389-43FF-87FA-07F771D45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053" y="3300677"/>
            <a:ext cx="4419983" cy="2908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5AC2AE-D175-421A-88E7-9A94034F9710}"/>
              </a:ext>
            </a:extLst>
          </p:cNvPr>
          <p:cNvSpPr txBox="1"/>
          <p:nvPr/>
        </p:nvSpPr>
        <p:spPr>
          <a:xfrm>
            <a:off x="592577" y="5146713"/>
            <a:ext cx="441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Областной конкурс «Фокус на добро»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A6DEF-93B2-434A-819D-48667E771214}"/>
              </a:ext>
            </a:extLst>
          </p:cNvPr>
          <p:cNvSpPr txBox="1"/>
          <p:nvPr/>
        </p:nvSpPr>
        <p:spPr>
          <a:xfrm>
            <a:off x="7195131" y="2448775"/>
            <a:ext cx="453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Областной конкурс </a:t>
            </a:r>
          </a:p>
          <a:p>
            <a:pPr algn="ctr"/>
            <a:r>
              <a:rPr lang="ru-RU" dirty="0"/>
              <a:t>«Лучший доброволец Иркутской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186195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539F6-653E-4BC5-9D21-88659BA74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050" y="5862955"/>
            <a:ext cx="12192000" cy="1560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06FDEC-83BF-4130-9AA7-47B6885E2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35" y="222735"/>
            <a:ext cx="603556" cy="713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3935F1-9050-4C8B-BC89-FBB0D8BF2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17" y="149576"/>
            <a:ext cx="3346994" cy="859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CA404E-0F1E-40C0-A4AB-DEBBD3A22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537" y="222735"/>
            <a:ext cx="3487214" cy="4877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33F0-8964-4B40-873B-4972E6CB5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23" y="1009187"/>
            <a:ext cx="11498053" cy="7193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C39545-7F08-4CF4-9B26-7B3DA0E368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84" y="1868798"/>
            <a:ext cx="5420833" cy="36124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5F3F1B-B7A4-41B4-95DD-1E2B1F1D3FC7}"/>
              </a:ext>
            </a:extLst>
          </p:cNvPr>
          <p:cNvSpPr txBox="1"/>
          <p:nvPr/>
        </p:nvSpPr>
        <p:spPr>
          <a:xfrm>
            <a:off x="3496220" y="5621496"/>
            <a:ext cx="569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Почетный доброволец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5143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B3B769-603B-4F65-8C7E-21F9F7AE0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1083">
            <a:off x="-651697" y="2535953"/>
            <a:ext cx="5726167" cy="5804087"/>
          </a:xfrm>
          <a:prstGeom prst="rect">
            <a:avLst/>
          </a:prstGeom>
        </p:spPr>
      </p:pic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48617231-81E3-4862-AB7D-75A54BD19383}"/>
              </a:ext>
            </a:extLst>
          </p:cNvPr>
          <p:cNvSpPr txBox="1">
            <a:spLocks/>
          </p:cNvSpPr>
          <p:nvPr/>
        </p:nvSpPr>
        <p:spPr>
          <a:xfrm>
            <a:off x="346956" y="196364"/>
            <a:ext cx="7727577" cy="720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6AAFFC-E4D8-4E2A-BE2D-E9CE202C5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6" y="126791"/>
            <a:ext cx="3344628" cy="859674"/>
          </a:xfrm>
          <a:prstGeom prst="rect">
            <a:avLst/>
          </a:prstGeom>
        </p:spPr>
      </p:pic>
      <p:sp>
        <p:nvSpPr>
          <p:cNvPr id="35" name="Заголовок 4">
            <a:extLst>
              <a:ext uri="{FF2B5EF4-FFF2-40B4-BE49-F238E27FC236}">
                <a16:creationId xmlns:a16="http://schemas.microsoft.com/office/drawing/2014/main" id="{B91B9513-E670-4138-86D7-F8997B915473}"/>
              </a:ext>
            </a:extLst>
          </p:cNvPr>
          <p:cNvSpPr txBox="1">
            <a:spLocks/>
          </p:cNvSpPr>
          <p:nvPr/>
        </p:nvSpPr>
        <p:spPr>
          <a:xfrm>
            <a:off x="1056001" y="4687788"/>
            <a:ext cx="2880000" cy="901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Gilroy Black" panose="00000A00000000000000"/>
                <a:cs typeface="Times New Roman" panose="02020603050405020304" pitchFamily="18" charset="0"/>
              </a:rPr>
              <a:t>Региональное отделение Общероссийского общественно-государственного движения детей и молодежи в Иркутской области</a:t>
            </a:r>
          </a:p>
        </p:txBody>
      </p:sp>
      <p:sp>
        <p:nvSpPr>
          <p:cNvPr id="37" name="Заголовок 4">
            <a:extLst>
              <a:ext uri="{FF2B5EF4-FFF2-40B4-BE49-F238E27FC236}">
                <a16:creationId xmlns:a16="http://schemas.microsoft.com/office/drawing/2014/main" id="{58CD2D6E-87CD-4AE4-A084-D1F09FF85A51}"/>
              </a:ext>
            </a:extLst>
          </p:cNvPr>
          <p:cNvSpPr txBox="1">
            <a:spLocks/>
          </p:cNvSpPr>
          <p:nvPr/>
        </p:nvSpPr>
        <p:spPr>
          <a:xfrm>
            <a:off x="1055999" y="1269001"/>
            <a:ext cx="2880000" cy="720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39" name="Заголовок 4">
            <a:extLst>
              <a:ext uri="{FF2B5EF4-FFF2-40B4-BE49-F238E27FC236}">
                <a16:creationId xmlns:a16="http://schemas.microsoft.com/office/drawing/2014/main" id="{2F8612BF-6E01-4F67-86E0-A79C0C3B7173}"/>
              </a:ext>
            </a:extLst>
          </p:cNvPr>
          <p:cNvSpPr txBox="1">
            <a:spLocks/>
          </p:cNvSpPr>
          <p:nvPr/>
        </p:nvSpPr>
        <p:spPr>
          <a:xfrm>
            <a:off x="8610601" y="1269001"/>
            <a:ext cx="2880000" cy="720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Gilroy Black" panose="00000A00000000000000"/>
                <a:cs typeface="Times New Roman" panose="02020603050405020304" pitchFamily="18" charset="0"/>
              </a:rPr>
              <a:t>Молодежный парламент</a:t>
            </a:r>
          </a:p>
        </p:txBody>
      </p:sp>
      <p:sp>
        <p:nvSpPr>
          <p:cNvPr id="41" name="Заголовок 4">
            <a:extLst>
              <a:ext uri="{FF2B5EF4-FFF2-40B4-BE49-F238E27FC236}">
                <a16:creationId xmlns:a16="http://schemas.microsoft.com/office/drawing/2014/main" id="{62F03412-BBE2-40D7-9D64-68F3F4D2835A}"/>
              </a:ext>
            </a:extLst>
          </p:cNvPr>
          <p:cNvSpPr txBox="1">
            <a:spLocks/>
          </p:cNvSpPr>
          <p:nvPr/>
        </p:nvSpPr>
        <p:spPr>
          <a:xfrm>
            <a:off x="8610600" y="4687787"/>
            <a:ext cx="2880000" cy="901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2C52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54D1CE-0864-4A0C-AE76-0726E1767D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45" y="2709090"/>
            <a:ext cx="526567" cy="50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E0BBF5-B50D-419F-9C42-C9160F0928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31" y="3565198"/>
            <a:ext cx="297483" cy="504000"/>
          </a:xfrm>
          <a:prstGeom prst="rect">
            <a:avLst/>
          </a:prstGeom>
        </p:spPr>
      </p:pic>
      <p:sp>
        <p:nvSpPr>
          <p:cNvPr id="43" name="Заголовок 4">
            <a:extLst>
              <a:ext uri="{FF2B5EF4-FFF2-40B4-BE49-F238E27FC236}">
                <a16:creationId xmlns:a16="http://schemas.microsoft.com/office/drawing/2014/main" id="{4AEC05FE-0814-42E7-BF68-2E5D17B499E5}"/>
              </a:ext>
            </a:extLst>
          </p:cNvPr>
          <p:cNvSpPr txBox="1">
            <a:spLocks/>
          </p:cNvSpPr>
          <p:nvPr/>
        </p:nvSpPr>
        <p:spPr>
          <a:xfrm>
            <a:off x="4396470" y="2159437"/>
            <a:ext cx="1060433" cy="360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44" name="Заголовок 4">
            <a:extLst>
              <a:ext uri="{FF2B5EF4-FFF2-40B4-BE49-F238E27FC236}">
                <a16:creationId xmlns:a16="http://schemas.microsoft.com/office/drawing/2014/main" id="{BCB64801-1441-4A80-9C5B-8210FAA64C61}"/>
              </a:ext>
            </a:extLst>
          </p:cNvPr>
          <p:cNvSpPr txBox="1">
            <a:spLocks/>
          </p:cNvSpPr>
          <p:nvPr/>
        </p:nvSpPr>
        <p:spPr>
          <a:xfrm>
            <a:off x="6719386" y="4417358"/>
            <a:ext cx="1060433" cy="360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45" name="Заголовок 4">
            <a:extLst>
              <a:ext uri="{FF2B5EF4-FFF2-40B4-BE49-F238E27FC236}">
                <a16:creationId xmlns:a16="http://schemas.microsoft.com/office/drawing/2014/main" id="{37B847F2-7B24-4FC5-B296-6D193A88D7C9}"/>
              </a:ext>
            </a:extLst>
          </p:cNvPr>
          <p:cNvSpPr txBox="1">
            <a:spLocks/>
          </p:cNvSpPr>
          <p:nvPr/>
        </p:nvSpPr>
        <p:spPr>
          <a:xfrm>
            <a:off x="4396470" y="4417358"/>
            <a:ext cx="1060433" cy="360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46" name="Заголовок 4">
            <a:extLst>
              <a:ext uri="{FF2B5EF4-FFF2-40B4-BE49-F238E27FC236}">
                <a16:creationId xmlns:a16="http://schemas.microsoft.com/office/drawing/2014/main" id="{D1B8622B-735A-4267-8A62-AE328B387D78}"/>
              </a:ext>
            </a:extLst>
          </p:cNvPr>
          <p:cNvSpPr txBox="1">
            <a:spLocks/>
          </p:cNvSpPr>
          <p:nvPr/>
        </p:nvSpPr>
        <p:spPr>
          <a:xfrm>
            <a:off x="6717249" y="2172772"/>
            <a:ext cx="1060433" cy="360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24" name="Заголовок 4">
            <a:extLst>
              <a:ext uri="{FF2B5EF4-FFF2-40B4-BE49-F238E27FC236}">
                <a16:creationId xmlns:a16="http://schemas.microsoft.com/office/drawing/2014/main" id="{5BC1D44E-03D1-4B15-B201-8C2A2B74575B}"/>
              </a:ext>
            </a:extLst>
          </p:cNvPr>
          <p:cNvSpPr txBox="1">
            <a:spLocks/>
          </p:cNvSpPr>
          <p:nvPr/>
        </p:nvSpPr>
        <p:spPr>
          <a:xfrm>
            <a:off x="8732042" y="5612674"/>
            <a:ext cx="2758557" cy="3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dirty="0">
              <a:solidFill>
                <a:srgbClr val="004A94"/>
              </a:solidFill>
              <a:latin typeface="Gilroy Black" panose="00000A0000000000000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/>
              <a:t>9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22056B-AA08-4E1D-BB59-A996F3754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94" y="203598"/>
            <a:ext cx="603556" cy="7132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0C1B4B-6457-432A-91B8-9D10C49336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468" y="234561"/>
            <a:ext cx="3487214" cy="487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1E6DEB-87A8-400C-8CA6-DF348EF880B2}"/>
              </a:ext>
            </a:extLst>
          </p:cNvPr>
          <p:cNvSpPr txBox="1"/>
          <p:nvPr/>
        </p:nvSpPr>
        <p:spPr>
          <a:xfrm>
            <a:off x="346956" y="1236105"/>
            <a:ext cx="5580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Отдел развития добровольческой (волонтерской) деятельности по иркутской области</a:t>
            </a:r>
          </a:p>
          <a:p>
            <a:pPr algn="ctr"/>
            <a:r>
              <a:rPr lang="ru-RU" dirty="0"/>
              <a:t>г. Иркутск, ул. Карла Маркса, 47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45F917-EA50-4C27-B054-55FFBAD1EC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8755" y="2263158"/>
            <a:ext cx="3225064" cy="3218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1717B9-0C0D-4827-B770-D59F0975780A}"/>
              </a:ext>
            </a:extLst>
          </p:cNvPr>
          <p:cNvSpPr txBox="1"/>
          <p:nvPr/>
        </p:nvSpPr>
        <p:spPr>
          <a:xfrm>
            <a:off x="6862273" y="1229521"/>
            <a:ext cx="439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Министерство по молодежной политике Иркутской области</a:t>
            </a:r>
          </a:p>
          <a:p>
            <a:pPr algn="ctr"/>
            <a:r>
              <a:rPr lang="ru-RU" dirty="0"/>
              <a:t>г. Иркутск, ул. Свердлова, 28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CCA425-690B-45B7-8BE6-AF13E32F40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1442" y="2221100"/>
            <a:ext cx="3407379" cy="34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8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7874</TotalTime>
  <Words>258</Words>
  <Application>Microsoft Office PowerPoint</Application>
  <PresentationFormat>Широкоэкранный</PresentationFormat>
  <Paragraphs>58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Gilroy Black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Протасов Никита Михайловч</dc:creator>
  <cp:lastModifiedBy>Волонт.Деят.1</cp:lastModifiedBy>
  <cp:revision>330</cp:revision>
  <cp:lastPrinted>2023-05-11T10:21:22Z</cp:lastPrinted>
  <dcterms:created xsi:type="dcterms:W3CDTF">2022-09-23T12:55:10Z</dcterms:created>
  <dcterms:modified xsi:type="dcterms:W3CDTF">2024-01-15T05:57:52Z</dcterms:modified>
</cp:coreProperties>
</file>