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70" r:id="rId7"/>
    <p:sldId id="264" r:id="rId8"/>
    <p:sldId id="265" r:id="rId9"/>
    <p:sldId id="258" r:id="rId10"/>
    <p:sldId id="257" r:id="rId11"/>
    <p:sldId id="272" r:id="rId12"/>
    <p:sldId id="267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02A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C94-CFE0-4085-B3F6-0592901AE390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89C-5757-450E-B655-788FDEB7B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C94-CFE0-4085-B3F6-0592901AE390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89C-5757-450E-B655-788FDEB7B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4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C94-CFE0-4085-B3F6-0592901AE390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89C-5757-450E-B655-788FDEB7B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C94-CFE0-4085-B3F6-0592901AE390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89C-5757-450E-B655-788FDEB7B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4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C94-CFE0-4085-B3F6-0592901AE390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89C-5757-450E-B655-788FDEB7B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1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C94-CFE0-4085-B3F6-0592901AE390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89C-5757-450E-B655-788FDEB7B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8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C94-CFE0-4085-B3F6-0592901AE390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89C-5757-450E-B655-788FDEB7B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C94-CFE0-4085-B3F6-0592901AE390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89C-5757-450E-B655-788FDEB7B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27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C94-CFE0-4085-B3F6-0592901AE390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89C-5757-450E-B655-788FDEB7B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C94-CFE0-4085-B3F6-0592901AE390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89C-5757-450E-B655-788FDEB7B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3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2C94-CFE0-4085-B3F6-0592901AE390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89C-5757-450E-B655-788FDEB7B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07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B2C94-CFE0-4085-B3F6-0592901AE390}" type="datetimeFigureOut">
              <a:rPr lang="ru-RU" smtClean="0"/>
              <a:t>02.06.2024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589C-5757-450E-B655-788FDEB7B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64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4119" y="120968"/>
            <a:ext cx="914400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Создание инклюзивной среды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в центре молодежных инициатив 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00" y="1917956"/>
            <a:ext cx="4751299" cy="47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4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082" y="236199"/>
            <a:ext cx="5953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Наше творчество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78B536E-7F98-D62A-B30B-92956107E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4" y="1702556"/>
            <a:ext cx="5290782" cy="396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3AE15481-32F3-BF9A-B26C-E4CB0A887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2" y="1702556"/>
            <a:ext cx="5290782" cy="396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5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254" y="497808"/>
            <a:ext cx="5953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Наше творчество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9AE7029-3C79-98B1-1BC1-C6058862A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45" y="497808"/>
            <a:ext cx="4431273" cy="59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E8F91185-5F89-4175-59B2-B41A39EE4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9" y="1786404"/>
            <a:ext cx="5395075" cy="461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3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13" y="128618"/>
            <a:ext cx="5241701" cy="1325563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Наши мероприятия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10" y="2236273"/>
            <a:ext cx="3437544" cy="3362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97"/>
          <a:stretch/>
        </p:blipFill>
        <p:spPr>
          <a:xfrm>
            <a:off x="0" y="2236274"/>
            <a:ext cx="3712169" cy="3362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94" y="2212785"/>
            <a:ext cx="4514449" cy="3385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213" y="5863000"/>
            <a:ext cx="381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onsolas" panose="020B0609020204030204" pitchFamily="49" charset="0"/>
              </a:rPr>
              <a:t>Этика общения с людьми с ОВЗ – тематический час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4309" y="5863000"/>
            <a:ext cx="4214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onsolas" panose="020B0609020204030204" pitchFamily="49" charset="0"/>
              </a:rPr>
              <a:t>Творческая лаборатория «</a:t>
            </a:r>
            <a:r>
              <a:rPr lang="ru-RU" sz="1600" dirty="0" err="1">
                <a:latin typeface="Consolas" panose="020B0609020204030204" pitchFamily="49" charset="0"/>
              </a:rPr>
              <a:t>Слайм</a:t>
            </a:r>
            <a:r>
              <a:rPr lang="ru-RU" sz="1600" dirty="0">
                <a:latin typeface="Consolas" panose="020B0609020204030204" pitchFamily="49" charset="0"/>
              </a:rPr>
              <a:t>-лайм»</a:t>
            </a:r>
          </a:p>
        </p:txBody>
      </p:sp>
    </p:spTree>
    <p:extLst>
      <p:ext uri="{BB962C8B-B14F-4D97-AF65-F5344CB8AC3E}">
        <p14:creationId xmlns:p14="http://schemas.microsoft.com/office/powerpoint/2010/main" val="317481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9" y="0"/>
            <a:ext cx="5241701" cy="1325563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Наши мероприятия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243" y="6203639"/>
            <a:ext cx="69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anose="020B0609020204030204" pitchFamily="49" charset="0"/>
              </a:rPr>
              <a:t>Настольные игры и тренинг на </a:t>
            </a:r>
            <a:r>
              <a:rPr lang="ru-RU" dirty="0" err="1">
                <a:latin typeface="Consolas" panose="020B0609020204030204" pitchFamily="49" charset="0"/>
              </a:rPr>
              <a:t>командообразование</a:t>
            </a:r>
            <a:endParaRPr lang="ru-RU" dirty="0">
              <a:latin typeface="Consolas" panose="020B0609020204030204" pitchFamily="49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41B4765A-79CE-8695-BCF9-E653E20A3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1669941"/>
            <a:ext cx="5831981" cy="437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0D4AE6CF-B72D-C95C-DC68-71E7AA532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22" y="1669941"/>
            <a:ext cx="5831981" cy="437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58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9" y="0"/>
            <a:ext cx="5241701" cy="1325563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Наши мероприятия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3765" y="6094457"/>
            <a:ext cx="69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nsolas" panose="020B0609020204030204" pitchFamily="49" charset="0"/>
              </a:rPr>
              <a:t>Школа добровольцев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8DC5FD7F-9290-C8BB-CDDD-C6867BDB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58" y="1255560"/>
            <a:ext cx="7076749" cy="471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49A4B9D0-6EB3-A859-0BBF-4FF97194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6" y="1139080"/>
            <a:ext cx="3299074" cy="494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407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9" y="0"/>
            <a:ext cx="5241701" cy="1325563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Наши мероприятия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31217" y="573550"/>
            <a:ext cx="168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" panose="02040604050505020304" pitchFamily="18" charset="0"/>
              </a:rPr>
              <a:t>Экскурсии</a:t>
            </a: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1026" name="Picture 2" descr="https://sun9-24.userapi.com/impg/ptMSXsCiFQxQ6oNsr27GCn3Lq0g-sEXKmHopwA/UVVAsQuFWKY.jpg?size=2560x1920&amp;quality=95&amp;sign=9dbb7a838e2bf33d362a3973f714a80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2" y="1766152"/>
            <a:ext cx="5322498" cy="399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7.userapi.com/impg/aAQ01DJV4R22dJTp0ja0A9Kiv9VOn84QQ7onng/ZOKIvnolaBw.jpg?size=2560x1920&amp;quality=95&amp;sign=32d632e5a4bb47e297d3ae2863b1f4a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50" y="1766151"/>
            <a:ext cx="5258148" cy="394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301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9" y="0"/>
            <a:ext cx="5241701" cy="1325563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Наши мероприятия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633" y="5093793"/>
            <a:ext cx="169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olas" panose="020B0609020204030204" pitchFamily="49" charset="0"/>
              </a:rPr>
              <a:t>Мастер-класс</a:t>
            </a:r>
            <a:endParaRPr lang="ru-RU" dirty="0">
              <a:latin typeface="Consolas" panose="020B0609020204030204" pitchFamily="49" charset="0"/>
            </a:endParaRPr>
          </a:p>
        </p:txBody>
      </p:sp>
      <p:pic>
        <p:nvPicPr>
          <p:cNvPr id="2050" name="Picture 2" descr="https://sun9-29.userapi.com/impg/FOWnE-rRoKECK11TgcHebYP4vqIHH0JbqstP9A/K5fb1XutBuo.jpg?size=1280x960&amp;quality=95&amp;sign=7d12cf387b1e222e0a89acfba5d4d03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88" y="1173193"/>
            <a:ext cx="5026325" cy="376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55.userapi.com/impg/QSl322VdMr6inDg2AxnzD-t2Iv2tZxDkT1Fq5g/uQCFfueBevM.jpg?size=2560x1920&amp;quality=95&amp;sign=8d42d9f2bf8c209ed74fe66773c9d4f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19" y="1235734"/>
            <a:ext cx="5046453" cy="378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74919" y="5129632"/>
            <a:ext cx="225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olas" panose="020B0609020204030204" pitchFamily="49" charset="0"/>
              </a:rPr>
              <a:t>Рисование </a:t>
            </a:r>
            <a:r>
              <a:rPr lang="ru-RU" dirty="0" err="1" smtClean="0">
                <a:latin typeface="Consolas" panose="020B0609020204030204" pitchFamily="49" charset="0"/>
              </a:rPr>
              <a:t>Эбру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667" y="5816869"/>
            <a:ext cx="10919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Consolas" panose="020B0609020204030204" pitchFamily="49" charset="0"/>
              </a:rPr>
              <a:t>Проект реализован в 2023 году, для дальнейшего развития проекта нам требуется разработка новых методов работы</a:t>
            </a:r>
            <a:endParaRPr lang="ru-RU" sz="1600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23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208" y="146649"/>
            <a:ext cx="5241701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Как будет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258" y="1638809"/>
            <a:ext cx="924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olas" panose="020B0609020204030204" pitchFamily="49" charset="0"/>
              </a:rPr>
              <a:t>Индивидуальная развивающая работа с детьми и подростками с ОВЗ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5999" y="2932981"/>
            <a:ext cx="5448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Приветствие, знакомство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Диагностика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Развивающая часть/арт терапия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Рефлексия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Релаксация </a:t>
            </a:r>
          </a:p>
          <a:p>
            <a:r>
              <a:rPr lang="ru-RU" dirty="0" smtClean="0"/>
              <a:t>Март-декабрь 2025 г.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07877" y="3085381"/>
            <a:ext cx="5448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Приветствие, знакомство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Диагностика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Релаксация </a:t>
            </a:r>
            <a:endParaRPr lang="ru-RU" dirty="0" smtClean="0"/>
          </a:p>
          <a:p>
            <a:r>
              <a:rPr lang="ru-RU" dirty="0" smtClean="0"/>
              <a:t>Февраль-март 2025 г.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259" y="2470666"/>
            <a:ext cx="262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D102A"/>
                </a:solidFill>
                <a:latin typeface="Arial Black" panose="020B0A04020102020204" pitchFamily="34" charset="0"/>
              </a:rPr>
              <a:t>1 этап</a:t>
            </a:r>
            <a:endParaRPr lang="ru-RU" dirty="0">
              <a:solidFill>
                <a:srgbClr val="1D102A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5999" y="2470666"/>
            <a:ext cx="262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D102A"/>
                </a:solidFill>
                <a:latin typeface="Arial Black" panose="020B0A04020102020204" pitchFamily="34" charset="0"/>
              </a:rPr>
              <a:t>2 этап</a:t>
            </a:r>
            <a:endParaRPr lang="ru-RU" dirty="0">
              <a:solidFill>
                <a:srgbClr val="1D102A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762" y="5338147"/>
            <a:ext cx="1031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Партнеры: </a:t>
            </a:r>
            <a:r>
              <a:rPr lang="ru-RU" dirty="0"/>
              <a:t>управление социальной защиты населения, </a:t>
            </a:r>
            <a:r>
              <a:rPr lang="ru-RU" dirty="0" smtClean="0"/>
              <a:t>центр </a:t>
            </a:r>
            <a:r>
              <a:rPr lang="ru-RU" dirty="0"/>
              <a:t>психолого-педагогической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315381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208" y="146649"/>
            <a:ext cx="5241701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Как будет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258" y="1638809"/>
            <a:ext cx="924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olas" panose="020B0609020204030204" pitchFamily="49" charset="0"/>
              </a:rPr>
              <a:t>Сенсорная комната в </a:t>
            </a:r>
            <a:r>
              <a:rPr lang="ru-RU" dirty="0" err="1" smtClean="0">
                <a:latin typeface="Consolas" panose="020B0609020204030204" pitchFamily="49" charset="0"/>
              </a:rPr>
              <a:t>ДоброЦентре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389" y="2639683"/>
            <a:ext cx="3830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Позволит создать расслабляющую и развивающую среду. Обустройство комнаты способствует улучшению эмоционального состояния, снижению беспокойства, нервного напряжения и тревожности</a:t>
            </a: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25" y="1638809"/>
            <a:ext cx="5342927" cy="35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99176" y="5353918"/>
            <a:ext cx="3121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Consolas" panose="020B0609020204030204" pitchFamily="49" charset="0"/>
              </a:rPr>
              <a:t>Пример сенсорной комнаты</a:t>
            </a:r>
            <a:endParaRPr lang="ru-RU" sz="1100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12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208" y="146649"/>
            <a:ext cx="5241701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Как будет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258" y="1638809"/>
            <a:ext cx="924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nsolas" panose="020B0609020204030204" pitchFamily="49" charset="0"/>
              </a:rPr>
              <a:t>Смета реализации проекта</a:t>
            </a:r>
          </a:p>
          <a:p>
            <a:r>
              <a:rPr lang="ru-RU" dirty="0" smtClean="0">
                <a:latin typeface="Consolas" panose="020B0609020204030204" pitchFamily="49" charset="0"/>
              </a:rPr>
              <a:t>163 115,00 руб.</a:t>
            </a:r>
            <a:endParaRPr lang="ru-RU" dirty="0">
              <a:latin typeface="Consolas" panose="020B0609020204030204" pitchFamily="49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69708"/>
              </p:ext>
            </p:extLst>
          </p:nvPr>
        </p:nvGraphicFramePr>
        <p:xfrm>
          <a:off x="5307130" y="434616"/>
          <a:ext cx="4788140" cy="5866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8245"/>
                <a:gridCol w="879895"/>
              </a:tblGrid>
              <a:tr h="227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dirty="0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тактильная дорожка</a:t>
                      </a:r>
                    </a:p>
                  </a:txBody>
                  <a:tcPr marL="7064" marR="7064" marT="7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7800</a:t>
                      </a:r>
                    </a:p>
                  </a:txBody>
                  <a:tcPr marL="7064" marR="7064" marT="7064" marB="0" anchor="b"/>
                </a:tc>
              </a:tr>
              <a:tr h="227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кресло-качалка </a:t>
                      </a:r>
                    </a:p>
                  </a:txBody>
                  <a:tcPr marL="7064" marR="7064" marT="7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7200</a:t>
                      </a:r>
                    </a:p>
                  </a:txBody>
                  <a:tcPr marL="7064" marR="7064" marT="7064" marB="0" anchor="b"/>
                </a:tc>
              </a:tr>
              <a:tr h="227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кресло-мещок</a:t>
                      </a:r>
                    </a:p>
                  </a:txBody>
                  <a:tcPr marL="7064" marR="7064" marT="7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4000</a:t>
                      </a:r>
                    </a:p>
                  </a:txBody>
                  <a:tcPr marL="7064" marR="7064" marT="7064" marB="0" anchor="b"/>
                </a:tc>
              </a:tr>
              <a:tr h="227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гамак</a:t>
                      </a:r>
                    </a:p>
                  </a:txBody>
                  <a:tcPr marL="7064" marR="7064" marT="7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5600</a:t>
                      </a:r>
                    </a:p>
                  </a:txBody>
                  <a:tcPr marL="7064" marR="7064" marT="7064" marB="0" anchor="b"/>
                </a:tc>
              </a:tr>
              <a:tr h="227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Фибероптическая занавесь угловая</a:t>
                      </a:r>
                    </a:p>
                  </a:txBody>
                  <a:tcPr marL="7064" marR="7064" marT="7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23400</a:t>
                      </a:r>
                    </a:p>
                  </a:txBody>
                  <a:tcPr marL="7064" marR="7064" marT="7064" marB="0" anchor="b"/>
                </a:tc>
              </a:tr>
              <a:tr h="227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доставка сдек</a:t>
                      </a:r>
                    </a:p>
                  </a:txBody>
                  <a:tcPr marL="7064" marR="7064" marT="7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dirty="0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7000</a:t>
                      </a:r>
                    </a:p>
                  </a:txBody>
                  <a:tcPr marL="7064" marR="7064" marT="7064" marB="0" anchor="b"/>
                </a:tc>
              </a:tr>
              <a:tr h="227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Воздушно-пузырьковая панель</a:t>
                      </a:r>
                    </a:p>
                  </a:txBody>
                  <a:tcPr marL="7064" marR="7064" marT="7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65500</a:t>
                      </a:r>
                    </a:p>
                  </a:txBody>
                  <a:tcPr marL="7064" marR="7064" marT="7064" marB="0" anchor="b"/>
                </a:tc>
              </a:tr>
              <a:tr h="227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доставка сдек</a:t>
                      </a:r>
                    </a:p>
                  </a:txBody>
                  <a:tcPr marL="7064" marR="7064" marT="7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22425</a:t>
                      </a:r>
                    </a:p>
                  </a:txBody>
                  <a:tcPr marL="7064" marR="7064" marT="7064" marB="0" anchor="b"/>
                </a:tc>
              </a:tr>
              <a:tr h="227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ковер </a:t>
                      </a:r>
                    </a:p>
                  </a:txBody>
                  <a:tcPr marL="7064" marR="7064" marT="7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3000</a:t>
                      </a:r>
                      <a:endParaRPr lang="ru-RU" sz="1600" u="none" dirty="0">
                        <a:solidFill>
                          <a:schemeClr val="tx1"/>
                        </a:solidFill>
                        <a:latin typeface="Akrobat Thin" pitchFamily="50" charset="-52"/>
                      </a:endParaRPr>
                    </a:p>
                  </a:txBody>
                  <a:tcPr marL="7064" marR="7064" marT="7064" marB="0" anchor="b"/>
                </a:tc>
              </a:tr>
              <a:tr h="2749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dirty="0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Набор межполушарных досок</a:t>
                      </a: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600</a:t>
                      </a:r>
                    </a:p>
                  </a:txBody>
                  <a:tcPr marL="7064" marR="7064" marT="7064" marB="0" anchor="b"/>
                </a:tc>
              </a:tr>
              <a:tr h="449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dirty="0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Книга с липучками БУКВА-ЛЕНД "Что где растёт?"</a:t>
                      </a: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450</a:t>
                      </a:r>
                    </a:p>
                  </a:txBody>
                  <a:tcPr marL="7064" marR="7064" marT="7064" marB="0" anchor="b"/>
                </a:tc>
              </a:tr>
              <a:tr h="449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dirty="0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Книга развивающая, БУКВА-ЛЕНД "Мой дом"</a:t>
                      </a:r>
                    </a:p>
                  </a:txBody>
                  <a:tcPr marL="7064" marR="7064" marT="706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450</a:t>
                      </a:r>
                    </a:p>
                  </a:txBody>
                  <a:tcPr marL="7064" marR="7064" marT="7064" marB="0" anchor="b"/>
                </a:tc>
              </a:tr>
              <a:tr h="671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Ulanik Мемори Листочки Эко/деревянная игрушка на развитие памяти</a:t>
                      </a:r>
                    </a:p>
                  </a:txBody>
                  <a:tcPr marL="7064" marR="7064" marT="7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850</a:t>
                      </a:r>
                    </a:p>
                  </a:txBody>
                  <a:tcPr marL="7064" marR="7064" marT="7064" marB="0" anchor="b"/>
                </a:tc>
              </a:tr>
              <a:tr h="227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домино </a:t>
                      </a:r>
                    </a:p>
                  </a:txBody>
                  <a:tcPr marL="7064" marR="7064" marT="7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500</a:t>
                      </a:r>
                    </a:p>
                  </a:txBody>
                  <a:tcPr marL="7064" marR="7064" marT="7064" marB="0" anchor="b"/>
                </a:tc>
              </a:tr>
              <a:tr h="227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сортер</a:t>
                      </a:r>
                    </a:p>
                  </a:txBody>
                  <a:tcPr marL="7064" marR="7064" marT="7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800</a:t>
                      </a:r>
                    </a:p>
                  </a:txBody>
                  <a:tcPr marL="7064" marR="7064" marT="7064" marB="0" anchor="b"/>
                </a:tc>
              </a:tr>
              <a:tr h="227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музыкальная установка</a:t>
                      </a:r>
                    </a:p>
                  </a:txBody>
                  <a:tcPr marL="7064" marR="7064" marT="7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3500</a:t>
                      </a:r>
                    </a:p>
                  </a:txBody>
                  <a:tcPr marL="7064" marR="7064" marT="7064" marB="0" anchor="b"/>
                </a:tc>
              </a:tr>
              <a:tr h="227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фигурки животных</a:t>
                      </a:r>
                    </a:p>
                  </a:txBody>
                  <a:tcPr marL="7064" marR="7064" marT="7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2000</a:t>
                      </a:r>
                    </a:p>
                  </a:txBody>
                  <a:tcPr marL="7064" marR="7064" marT="7064" marB="0" anchor="b"/>
                </a:tc>
              </a:tr>
              <a:tr h="257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dirty="0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Масса гончарная красная </a:t>
                      </a:r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пластичная</a:t>
                      </a:r>
                      <a:endParaRPr lang="ru-RU" sz="1600" u="none" dirty="0">
                        <a:solidFill>
                          <a:schemeClr val="tx1"/>
                        </a:solidFill>
                        <a:latin typeface="Akrobat Thin" pitchFamily="50" charset="-52"/>
                      </a:endParaRPr>
                    </a:p>
                  </a:txBody>
                  <a:tcPr marL="7064" marR="7064" marT="7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840</a:t>
                      </a:r>
                    </a:p>
                  </a:txBody>
                  <a:tcPr marL="7064" marR="7064" marT="7064" marB="0" anchor="b"/>
                </a:tc>
              </a:tr>
              <a:tr h="227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доставка </a:t>
                      </a:r>
                    </a:p>
                  </a:txBody>
                  <a:tcPr marL="7064" marR="7064" marT="7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7200</a:t>
                      </a:r>
                    </a:p>
                  </a:txBody>
                  <a:tcPr marL="7064" marR="7064" marT="7064" marB="0" anchor="b"/>
                </a:tc>
              </a:tr>
              <a:tr h="227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Итого:</a:t>
                      </a:r>
                      <a:endParaRPr lang="ru-RU" sz="1600" u="none" dirty="0">
                        <a:solidFill>
                          <a:schemeClr val="tx1"/>
                        </a:solidFill>
                        <a:latin typeface="Akrobat Thin" pitchFamily="50" charset="-52"/>
                      </a:endParaRPr>
                    </a:p>
                  </a:txBody>
                  <a:tcPr marL="7064" marR="7064" marT="70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latin typeface="Akrobat Thin" pitchFamily="50" charset="-52"/>
                        </a:rPr>
                        <a:t>163115</a:t>
                      </a:r>
                      <a:endParaRPr lang="ru-RU" sz="1600" u="none" dirty="0">
                        <a:solidFill>
                          <a:schemeClr val="tx1"/>
                        </a:solidFill>
                        <a:latin typeface="Akrobat Thin" pitchFamily="50" charset="-52"/>
                      </a:endParaRPr>
                    </a:p>
                  </a:txBody>
                  <a:tcPr marL="7064" marR="7064" marT="706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59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6466" y="540914"/>
            <a:ext cx="6535257" cy="267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4400" dirty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Шестухина Анна Сергеевна, руководитель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Щепкина Юлия Андреевна, администратор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1600" dirty="0">
              <a:solidFill>
                <a:schemeClr val="bg2">
                  <a:lumMod val="25000"/>
                </a:schemeClr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16" y="0"/>
            <a:ext cx="4901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49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5473" y="1469823"/>
            <a:ext cx="5124718" cy="3918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Адаптация молодежи с особенностями невозможна без практических занятий и организации групповой работы. Реализовать данную задачу можно путем создания доступной и комфортной среды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исключая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отношенческие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, внутренние и физические барьеры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15" y="0"/>
            <a:ext cx="4832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8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741" y="756678"/>
            <a:ext cx="7017913" cy="4510781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Проблема</a:t>
            </a:r>
          </a:p>
          <a:p>
            <a:pPr marL="0" lvl="0" indent="0">
              <a:buNone/>
            </a:pPr>
            <a:endParaRPr lang="ru-RU" sz="6000" dirty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dirty="0">
                <a:latin typeface="Consolas" panose="020B0609020204030204" pitchFamily="49" charset="0"/>
              </a:rPr>
              <a:t>В настоящее время наблюдается малая вовлеченность молодых людей с ОВЗ в общественную деятельность, что является следствием </a:t>
            </a:r>
            <a:r>
              <a:rPr lang="ru-RU" dirty="0" err="1">
                <a:latin typeface="Consolas" panose="020B0609020204030204" pitchFamily="49" charset="0"/>
              </a:rPr>
              <a:t>несформированности</a:t>
            </a:r>
            <a:r>
              <a:rPr lang="ru-RU" dirty="0">
                <a:latin typeface="Consolas" panose="020B0609020204030204" pitchFamily="49" charset="0"/>
              </a:rPr>
              <a:t> социальных компетенций. </a:t>
            </a:r>
          </a:p>
          <a:p>
            <a:pPr marL="0" indent="0">
              <a:buNone/>
            </a:pPr>
            <a:r>
              <a:rPr lang="ru-RU" dirty="0">
                <a:latin typeface="Consolas" panose="020B0609020204030204" pitchFamily="49" charset="0"/>
              </a:rPr>
              <a:t>В виду наличия не только физических, но и психологических барьеров существующих в обществе, у подростков с ОВЗ возникают сложности в адаптации.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59" y="0"/>
            <a:ext cx="4840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7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90" y="731209"/>
            <a:ext cx="10515600" cy="1325563"/>
          </a:xfrm>
        </p:spPr>
        <p:txBody>
          <a:bodyPr>
            <a:noAutofit/>
          </a:bodyPr>
          <a:lstStyle/>
          <a:p>
            <a:pPr lvl="0"/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Цель проекта</a:t>
            </a:r>
            <a:r>
              <a:rPr lang="ru-RU" sz="6000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/>
            </a:r>
            <a:br>
              <a:rPr lang="ru-RU" sz="6000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</a:br>
            <a:endParaRPr lang="ru-RU" sz="6000" dirty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90" y="1948264"/>
            <a:ext cx="6545504" cy="33063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3400" dirty="0">
                <a:latin typeface="Consolas" panose="020B0609020204030204" pitchFamily="49" charset="0"/>
              </a:rPr>
              <a:t>Создание инклюзивной среды в центре молодежных инициатив через привлечение подростков с особыми потребностями к участию в социально-активной деятельности в течение 2022-2023гг.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94" y="0"/>
            <a:ext cx="5517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9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318" y="274973"/>
            <a:ext cx="3926983" cy="1325563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Планирование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318" y="1786988"/>
            <a:ext cx="3308796" cy="9819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Consolas" panose="020B0609020204030204" pitchFamily="49" charset="0"/>
              </a:rPr>
              <a:t>Срок реализации проекта 1.02.2022г. – 28.12.2023г.</a:t>
            </a:r>
          </a:p>
          <a:p>
            <a:endParaRPr lang="ru-RU" dirty="0">
              <a:latin typeface="Consolas" panose="020B0609020204030204" pitchFamily="49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744159"/>
              </p:ext>
            </p:extLst>
          </p:nvPr>
        </p:nvGraphicFramePr>
        <p:xfrm>
          <a:off x="5125792" y="0"/>
          <a:ext cx="6272011" cy="673305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7979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740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6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Работы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Длительность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29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Подготовительный этап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Сбор информации об обучающихся с ОВЗ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01.02.2022 г. – 14.03.2022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6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Подготовка плана адаптированных мероприятий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14.03.2022 г. – 01.09.2022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6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Подготовка сметы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01.05.2022 г. – 23.05.2022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6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Поиск волонтеров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01.04.2022 г. – 19.09.2022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6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Обучение специалистов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01.02.2022 г. – 11.07.2022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6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Обучение волонтеров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20.05.2022 г. – 23.09.2022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629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Основной этап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0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Закупка материалов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13.02.2023 г. – 13.03.2023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0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Разработка памяток для родителей детей с ОВЗ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09.01.2023 г. – 12.02.2023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0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Приглашение участников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19.09.2022 г. – 13.03.2023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0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Проведение мероприятий: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16.01.2023 г. – 20.11.2023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Беседа с психологом «Буллинг и кибербуллинг в школе»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17.01.2023 г. – 08.02.2023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04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Тематический час «Меры поддержки семьи, воспитывающей ребенка с инвалидностью»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02.03.2023 г. – 22.03.2023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0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Встреча с активными добровольцами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20.03.2023 г. – 29.03.2023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0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Школа добровольцев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13.03.2023 г. – 30.03.2023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0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Мастер-класс по украшению Георгиевской ленты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01.05.2023 г. – 08.05.2023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0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Мастер-класс «Шерстяная акварель»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03.04.2023 г. – 17.04.2023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0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Мастер-класс по лепке из глины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01.06.2023 г. – 20.06.2023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0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Акция «Покорми братьев наших меньших»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20.01.2023 г. – 07.03.2023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0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Акция «Поздравь ветерана»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20.02.2023 г. – 10.05.2023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00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Тренинг на командообразование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03.07.2023 г. – 31.07.2023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404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Мастер-класс от студентов ОГАПОУ «ЮАТ им. Е.П. Ковалевского» «Сладкая жизнь»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18.09.2023 г. – 06.10.2023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00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Мастер-класс «Взгляд через объектив»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01.09.2023 г. – 16.10.2023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200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Деловая игра «Дебаты»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30.10.2023 г. – 30.11.2023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200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Мастер-класс по макияжу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11.12.2023 г. – 28.12.2023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200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Тактильная выставка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01.10.2023 г. – 28.12.2023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20070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Завершение проекта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96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Поощрение волонтеров и участников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01.12.2023 г. – 10.12.2023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96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Подготовка отчетной документации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11.12.2023 г. – 28.12.2023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79" marR="37479" marT="0" marB="0"/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51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834" y="854522"/>
            <a:ext cx="3926983" cy="1325563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Смета расходов для реализации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162412"/>
              </p:ext>
            </p:extLst>
          </p:nvPr>
        </p:nvGraphicFramePr>
        <p:xfrm>
          <a:off x="5108301" y="11"/>
          <a:ext cx="6109198" cy="669701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853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3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65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40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Бумага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2500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Фотобумага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1600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Ламинирующая пленка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Папка для документов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Стеллаж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Блокноты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Канцелярские товары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Значки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Наушники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2800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Настольная игра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3600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Георгиевская лента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Свитшот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Ветровка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1400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Бейсболка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Футболка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10500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Термостакан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300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Зонт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Бутылка для воды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5500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Сумка поясная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Сумка холщовая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Шерсть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Фоамиран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1500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Клеевые стержни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Рамки а4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7500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Флипчарт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Лупа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проектор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12000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12000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Тактильная вывеска со шрифтом</a:t>
                      </a:r>
                      <a:r>
                        <a:rPr lang="ru-RU" sz="8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Брайля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тактильная табличка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6759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Пособие для незрячих детей – Иллюстрации к русским сказкам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Шашки тактильные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тетрадь для письма по Брайлю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1500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Шумопоглощающие наушники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папка пекс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1300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1300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кресло на ножках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16000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32000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34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Парта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9600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35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доска меловая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1500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1500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36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экран для проектора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37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Пакет подарочный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38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Топливо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39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Набор для рисования по воде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1700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3400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40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Экскурсия на мельницу Баркова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41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Экскурсия в город-крепость «Яблоново»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42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посещение бассейна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2250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43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билеты в кино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44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Командировочные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45"/>
                  </a:ext>
                </a:extLst>
              </a:tr>
              <a:tr h="14194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213140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1" marR="4551" marT="4551" marB="0" anchor="b"/>
                </a:tc>
                <a:extLst>
                  <a:ext uri="{0D108BD9-81ED-4DB2-BD59-A6C34878D82A}">
                    <a16:rowId xmlns="" xmlns:a16="http://schemas.microsoft.com/office/drawing/2014/main" val="1004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1834" y="3078050"/>
            <a:ext cx="23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206890 р.</a:t>
            </a:r>
          </a:p>
        </p:txBody>
      </p:sp>
    </p:spTree>
    <p:extLst>
      <p:ext uri="{BB962C8B-B14F-4D97-AF65-F5344CB8AC3E}">
        <p14:creationId xmlns:p14="http://schemas.microsoft.com/office/powerpoint/2010/main" val="134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774" y="215766"/>
            <a:ext cx="4880020" cy="3068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Партнеры</a:t>
            </a:r>
          </a:p>
          <a:p>
            <a:pPr marL="0" indent="0">
              <a:buNone/>
            </a:pPr>
            <a:endParaRPr lang="ru-RU" sz="3600" dirty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r>
              <a:rPr lang="ru-RU" sz="2000" dirty="0">
                <a:latin typeface="Consolas" panose="020B0609020204030204" pitchFamily="49" charset="0"/>
              </a:rPr>
              <a:t>Государственные организации: администрация </a:t>
            </a:r>
            <a:r>
              <a:rPr lang="ru-RU" sz="2000" dirty="0" err="1">
                <a:latin typeface="Consolas" panose="020B0609020204030204" pitchFamily="49" charset="0"/>
              </a:rPr>
              <a:t>Волоконовского</a:t>
            </a:r>
            <a:r>
              <a:rPr lang="ru-RU" sz="2000" dirty="0">
                <a:latin typeface="Consolas" panose="020B0609020204030204" pitchFamily="49" charset="0"/>
              </a:rPr>
              <a:t> района</a:t>
            </a:r>
          </a:p>
          <a:p>
            <a:r>
              <a:rPr lang="ru-RU" sz="2000" dirty="0" err="1">
                <a:latin typeface="Consolas" panose="020B0609020204030204" pitchFamily="49" charset="0"/>
              </a:rPr>
              <a:t>Волоконовское</a:t>
            </a:r>
            <a:r>
              <a:rPr lang="ru-RU" sz="2000" dirty="0">
                <a:latin typeface="Consolas" panose="020B0609020204030204" pitchFamily="49" charset="0"/>
              </a:rPr>
              <a:t> местное отделение Партии «ЕДИНАЯ РОССИЯ»</a:t>
            </a:r>
          </a:p>
          <a:p>
            <a:r>
              <a:rPr lang="ru-RU" sz="2000" dirty="0">
                <a:latin typeface="Consolas" panose="020B0609020204030204" pitchFamily="49" charset="0"/>
              </a:rPr>
              <a:t>Бизнес: ИП Шестухин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01" y="0"/>
            <a:ext cx="5903752" cy="68580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70774" y="3429000"/>
            <a:ext cx="4880020" cy="306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Благополучатели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2000" dirty="0">
                <a:latin typeface="Consolas" panose="020B0609020204030204" pitchFamily="49" charset="0"/>
              </a:rPr>
              <a:t>подростки с </a:t>
            </a:r>
            <a:r>
              <a:rPr lang="ru-RU" sz="2000" dirty="0" err="1">
                <a:latin typeface="Consolas" panose="020B0609020204030204" pitchFamily="49" charset="0"/>
              </a:rPr>
              <a:t>норматипичным</a:t>
            </a:r>
            <a:r>
              <a:rPr lang="ru-RU" sz="2000" dirty="0">
                <a:latin typeface="Consolas" panose="020B0609020204030204" pitchFamily="49" charset="0"/>
              </a:rPr>
              <a:t> развитием и ОВЗ, их родители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767592"/>
              </p:ext>
            </p:extLst>
          </p:nvPr>
        </p:nvGraphicFramePr>
        <p:xfrm>
          <a:off x="1030981" y="724654"/>
          <a:ext cx="9980456" cy="540568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345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34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7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Gabriola" panose="04040605051002020D02" pitchFamily="82" charset="0"/>
                        </a:rPr>
                        <a:t>Качественные результаты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Gabriola" panose="04040605051002020D02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Gabriola" panose="04040605051002020D02" pitchFamily="82" charset="0"/>
                        </a:rPr>
                        <a:t>Количественные результаты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Gabriola" panose="04040605051002020D02" pitchFamily="8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16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формирование коммуникативных компетенций подростков с ОВЗ</a:t>
                      </a:r>
                      <a:endParaRPr lang="ru-RU" sz="14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привлечено 7 подростков с ОВЗ к участию в мероприятиях ЦМИ</a:t>
                      </a:r>
                      <a:endParaRPr lang="ru-RU" sz="14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49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реализация активного досуга</a:t>
                      </a:r>
                      <a:endParaRPr lang="ru-RU" sz="140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 человека </a:t>
                      </a:r>
                      <a:r>
                        <a:rPr lang="ru-RU" sz="1400" dirty="0">
                          <a:effectLst/>
                        </a:rPr>
                        <a:t>из общего количества подростков с особенностями, посещающих ЦМИ, стали активными волонтерами</a:t>
                      </a:r>
                      <a:endParaRPr lang="ru-RU" sz="14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16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развитие добровольческой деятельности</a:t>
                      </a:r>
                      <a:endParaRPr lang="ru-RU" sz="140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 человек из числа молодежи обучились общению с подростками с ОВЗ</a:t>
                      </a:r>
                      <a:endParaRPr lang="ru-RU" sz="140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54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расширение круга общения и обретение новых друзей</a:t>
                      </a:r>
                      <a:endParaRPr lang="ru-RU" sz="140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 подростков </a:t>
                      </a:r>
                      <a:r>
                        <a:rPr lang="ru-RU" sz="1400" dirty="0">
                          <a:effectLst/>
                        </a:rPr>
                        <a:t>с особенностями приняли участие в занятиях арт-терапией</a:t>
                      </a:r>
                      <a:endParaRPr lang="ru-RU" sz="14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4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проявление инициативы подростков с ОВЗ в общении со взрослыми и сверстниками</a:t>
                      </a:r>
                      <a:endParaRPr lang="ru-RU" sz="14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21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76255" y="674760"/>
            <a:ext cx="9144000" cy="238760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АРТ-ТЕРАПИЯ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76255" y="3429000"/>
            <a:ext cx="9144000" cy="165576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cs typeface="Khmer UI" panose="020B0502040204020203" pitchFamily="34" charset="0"/>
              </a:rPr>
              <a:t>центр молодёжных инициатив и дом ремёсел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51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1029</Words>
  <Application>Microsoft Office PowerPoint</Application>
  <PresentationFormat>Произвольный</PresentationFormat>
  <Paragraphs>358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Создание инклюзивной среды  в центре молодежных инициатив  </vt:lpstr>
      <vt:lpstr>Презентация PowerPoint</vt:lpstr>
      <vt:lpstr>Презентация PowerPoint</vt:lpstr>
      <vt:lpstr>Цель проекта </vt:lpstr>
      <vt:lpstr>Планирование</vt:lpstr>
      <vt:lpstr>Смета расходов для реализации проекта</vt:lpstr>
      <vt:lpstr>Презентация PowerPoint</vt:lpstr>
      <vt:lpstr>Презентация PowerPoint</vt:lpstr>
      <vt:lpstr>АРТ-ТЕРАПИЯ</vt:lpstr>
      <vt:lpstr>Презентация PowerPoint</vt:lpstr>
      <vt:lpstr>Презентация PowerPoint</vt:lpstr>
      <vt:lpstr>Наши мероприятия</vt:lpstr>
      <vt:lpstr>Наши мероприятия</vt:lpstr>
      <vt:lpstr>Наши мероприятия</vt:lpstr>
      <vt:lpstr>Наши мероприятия</vt:lpstr>
      <vt:lpstr>Наши мероприятия</vt:lpstr>
      <vt:lpstr>Как будет</vt:lpstr>
      <vt:lpstr>Как будет</vt:lpstr>
      <vt:lpstr>Как будет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АРТ-ТЕРАПИЯ</dc:title>
  <dc:creator>Анна Шестухина</dc:creator>
  <cp:lastModifiedBy>1</cp:lastModifiedBy>
  <cp:revision>21</cp:revision>
  <dcterms:created xsi:type="dcterms:W3CDTF">2022-06-18T14:57:08Z</dcterms:created>
  <dcterms:modified xsi:type="dcterms:W3CDTF">2024-06-02T10:45:39Z</dcterms:modified>
</cp:coreProperties>
</file>