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97" r:id="rId4"/>
    <p:sldId id="291" r:id="rId5"/>
    <p:sldId id="293" r:id="rId6"/>
    <p:sldId id="258" r:id="rId7"/>
    <p:sldId id="294" r:id="rId8"/>
    <p:sldId id="259" r:id="rId9"/>
    <p:sldId id="288" r:id="rId10"/>
    <p:sldId id="261" r:id="rId11"/>
    <p:sldId id="270" r:id="rId12"/>
    <p:sldId id="271" r:id="rId13"/>
    <p:sldId id="268" r:id="rId14"/>
    <p:sldId id="264" r:id="rId15"/>
    <p:sldId id="298" r:id="rId16"/>
    <p:sldId id="269" r:id="rId17"/>
    <p:sldId id="284" r:id="rId18"/>
    <p:sldId id="299" r:id="rId19"/>
    <p:sldId id="289" r:id="rId20"/>
    <p:sldId id="287" r:id="rId21"/>
  </p:sldIdLst>
  <p:sldSz cx="18288000" cy="10287000"/>
  <p:notesSz cx="6858000" cy="9144000"/>
  <p:embeddedFontLst>
    <p:embeddedFont>
      <p:font typeface="Verdana" pitchFamily="34" charset="0"/>
      <p:regular r:id="rId23"/>
      <p:bold r:id="rId24"/>
      <p:italic r:id="rId25"/>
      <p:boldItalic r:id="rId26"/>
    </p:embeddedFont>
    <p:embeddedFont>
      <p:font typeface="Montserrat Semi-Bold Bold" charset="-52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Montserrat Semi-Bold" charset="-52"/>
      <p:regular r:id="rId32"/>
    </p:embeddedFont>
    <p:embeddedFont>
      <p:font typeface="Montserrat Bold" charset="-52"/>
      <p:regular r:id="rId33"/>
    </p:embeddedFont>
    <p:embeddedFont>
      <p:font typeface="Montserrat" charset="-5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22" autoAdjust="0"/>
  </p:normalViewPr>
  <p:slideViewPr>
    <p:cSldViewPr>
      <p:cViewPr>
        <p:scale>
          <a:sx n="58" d="100"/>
          <a:sy n="58" d="100"/>
        </p:scale>
        <p:origin x="-490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60208656572569E-2"/>
          <c:y val="6.0806417997268887E-2"/>
          <c:w val="0.97652553323444091"/>
          <c:h val="0.82803782399241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Волонтеров</c:v>
                </c:pt>
              </c:strCache>
            </c:strRef>
          </c:tx>
          <c:spPr>
            <a:solidFill>
              <a:srgbClr val="2B1263"/>
            </a:solidFill>
            <a:ln>
              <a:solidFill>
                <a:srgbClr val="F59654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6185280458539755E-3"/>
                  <c:y val="7.2381565237100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5.3354154520789537E-2"/>
                      <c:h val="6.59991731313871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B76-4489-B359-D92432B5695B}"/>
                </c:ext>
              </c:extLst>
            </c:dLbl>
            <c:dLbl>
              <c:idx val="1"/>
              <c:layout>
                <c:manualLayout>
                  <c:x val="-1.0042344013737091E-3"/>
                  <c:y val="6.0796223057252401E-2"/>
                </c:manualLayout>
              </c:layout>
              <c:spPr>
                <a:solidFill>
                  <a:srgbClr val="2B126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900" b="1" i="0" u="none" strike="noStrike" kern="1200" baseline="0">
                      <a:solidFill>
                        <a:srgbClr val="F5965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8884928798046212E-2"/>
                      <c:h val="5.01062179890093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9B76-4489-B359-D92432B5695B}"/>
                </c:ext>
              </c:extLst>
            </c:dLbl>
            <c:dLbl>
              <c:idx val="2"/>
              <c:layout>
                <c:manualLayout>
                  <c:x val="2.4900431474676631E-5"/>
                  <c:y val="4.7820262058588116E-2"/>
                </c:manualLayout>
              </c:layout>
              <c:spPr>
                <a:solidFill>
                  <a:srgbClr val="2B126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900" b="1" i="0" u="none" strike="noStrike" kern="1200" baseline="0">
                      <a:solidFill>
                        <a:srgbClr val="F5965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7656686795068785E-2"/>
                      <c:h val="3.88299022133425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B76-4489-B359-D92432B5695B}"/>
                </c:ext>
              </c:extLst>
            </c:dLbl>
            <c:dLbl>
              <c:idx val="3"/>
              <c:layout>
                <c:manualLayout>
                  <c:x val="-2.1082365315225836E-3"/>
                  <c:y val="6.2467667653382533E-2"/>
                </c:manualLayout>
              </c:layout>
              <c:spPr>
                <a:solidFill>
                  <a:srgbClr val="2B126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900" b="1" i="0" u="none" strike="noStrike" kern="1200" baseline="0">
                      <a:solidFill>
                        <a:srgbClr val="F5965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3640496202518197E-2"/>
                      <c:h val="4.89746514402519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BA8-4D4A-8BA1-EDCEB48BAD71}"/>
                </c:ext>
              </c:extLst>
            </c:dLbl>
            <c:dLbl>
              <c:idx val="4"/>
              <c:layout>
                <c:manualLayout>
                  <c:x val="5.2705913288057793E-4"/>
                  <c:y val="4.9141297470180791E-2"/>
                </c:manualLayout>
              </c:layout>
              <c:spPr>
                <a:solidFill>
                  <a:srgbClr val="2B126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900" b="1" i="0" u="none" strike="noStrike" kern="1200" baseline="0">
                      <a:solidFill>
                        <a:srgbClr val="F5965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0478141405234272E-2"/>
                      <c:h val="3.89798246157107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BA8-4D4A-8BA1-EDCEB48BAD71}"/>
                </c:ext>
              </c:extLst>
            </c:dLbl>
            <c:dLbl>
              <c:idx val="5"/>
              <c:layout>
                <c:manualLayout>
                  <c:x val="2.1081950308034967E-3"/>
                  <c:y val="5.0807101940937627E-2"/>
                </c:manualLayout>
              </c:layout>
              <c:spPr>
                <a:solidFill>
                  <a:srgbClr val="2B126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900" b="1" i="0" u="none" strike="noStrike" kern="1200" baseline="0">
                      <a:solidFill>
                        <a:srgbClr val="F5965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7315786607950339E-2"/>
                      <c:h val="3.89798246157107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BA8-4D4A-8BA1-EDCEB48BAD71}"/>
                </c:ext>
              </c:extLst>
            </c:dLbl>
            <c:dLbl>
              <c:idx val="6"/>
              <c:layout>
                <c:manualLayout>
                  <c:x val="-4.1500719279063298E-8"/>
                  <c:y val="6.1634765418003966E-2"/>
                </c:manualLayout>
              </c:layout>
              <c:spPr>
                <a:solidFill>
                  <a:srgbClr val="2B126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900" b="1" i="0" u="none" strike="noStrike" kern="1200" baseline="0">
                      <a:solidFill>
                        <a:srgbClr val="F5965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7315786607950339E-2"/>
                      <c:h val="4.73088469694950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BA8-4D4A-8BA1-EDCEB48BAD71}"/>
                </c:ext>
              </c:extLst>
            </c:dLbl>
            <c:dLbl>
              <c:idx val="7"/>
              <c:layout>
                <c:manualLayout>
                  <c:x val="-1.0540767650421847E-3"/>
                  <c:y val="5.9136058711868819E-2"/>
                </c:manualLayout>
              </c:layout>
              <c:spPr>
                <a:solidFill>
                  <a:srgbClr val="2B126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900" b="1" i="0" u="none" strike="noStrike" kern="1200" baseline="0">
                      <a:solidFill>
                        <a:srgbClr val="F5965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7315786607950339E-2"/>
                      <c:h val="4.89746514402519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BA8-4D4A-8BA1-EDCEB48BAD71}"/>
                </c:ext>
              </c:extLst>
            </c:dLbl>
            <c:dLbl>
              <c:idx val="8"/>
              <c:layout>
                <c:manualLayout>
                  <c:x val="2.1082780322417452E-3"/>
                  <c:y val="5.9136058711868819E-2"/>
                </c:manualLayout>
              </c:layout>
              <c:spPr>
                <a:solidFill>
                  <a:srgbClr val="2B126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900" b="1" i="0" u="none" strike="noStrike" kern="1200" baseline="0">
                      <a:solidFill>
                        <a:srgbClr val="F5965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7315786607950339E-2"/>
                      <c:h val="4.89746514402519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BA8-4D4A-8BA1-EDCEB48BAD71}"/>
                </c:ext>
              </c:extLst>
            </c:dLbl>
            <c:dLbl>
              <c:idx val="9"/>
              <c:layout>
                <c:manualLayout>
                  <c:x val="-1.0540767650423408E-3"/>
                  <c:y val="3.8313502827407982E-2"/>
                </c:manualLayout>
              </c:layout>
              <c:spPr>
                <a:solidFill>
                  <a:srgbClr val="2B126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900" b="1" i="0" u="none" strike="noStrike" kern="1200" baseline="0">
                      <a:solidFill>
                        <a:srgbClr val="F5965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2.1720148366730897E-2"/>
                      <c:h val="2.71692709180445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5BA8-4D4A-8BA1-EDCEB48BAD71}"/>
                </c:ext>
              </c:extLst>
            </c:dLbl>
            <c:spPr>
              <a:solidFill>
                <a:srgbClr val="2B126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900" b="1" i="0" u="none" strike="noStrike" kern="1200" baseline="0">
                    <a:solidFill>
                      <a:srgbClr val="F5965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ТФ</c:v>
                </c:pt>
                <c:pt idx="1">
                  <c:v>ГНФ</c:v>
                </c:pt>
                <c:pt idx="2">
                  <c:v>ИЭС</c:v>
                </c:pt>
                <c:pt idx="3">
                  <c:v>IT-Институт </c:v>
                </c:pt>
                <c:pt idx="4">
                  <c:v>ФТТ</c:v>
                </c:pt>
                <c:pt idx="5">
                  <c:v>АСИ</c:v>
                </c:pt>
                <c:pt idx="6">
                  <c:v>ИНИЦТ</c:v>
                </c:pt>
                <c:pt idx="7">
                  <c:v>ИНБ</c:v>
                </c:pt>
                <c:pt idx="8">
                  <c:v>ВыШка</c:v>
                </c:pt>
                <c:pt idx="9">
                  <c:v>УВШЭУ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105</c:v>
                </c:pt>
                <c:pt idx="1">
                  <c:v>95</c:v>
                </c:pt>
                <c:pt idx="2">
                  <c:v>55</c:v>
                </c:pt>
                <c:pt idx="3">
                  <c:v>35</c:v>
                </c:pt>
                <c:pt idx="4">
                  <c:v>25</c:v>
                </c:pt>
                <c:pt idx="5">
                  <c:v>17</c:v>
                </c:pt>
                <c:pt idx="6">
                  <c:v>12</c:v>
                </c:pt>
                <c:pt idx="7">
                  <c:v>10</c:v>
                </c:pt>
                <c:pt idx="8">
                  <c:v>10</c:v>
                </c:pt>
                <c:pt idx="9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76-4489-B359-D92432B56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-27"/>
        <c:axId val="143339520"/>
        <c:axId val="139049152"/>
      </c:barChart>
      <c:catAx>
        <c:axId val="14333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Montserrat Semi-Bold" charset="-52"/>
                <a:ea typeface="+mn-ea"/>
                <a:cs typeface="+mn-cs"/>
              </a:defRPr>
            </a:pPr>
            <a:endParaRPr lang="ru-RU"/>
          </a:p>
        </c:txPr>
        <c:crossAx val="139049152"/>
        <c:crosses val="autoZero"/>
        <c:auto val="1"/>
        <c:lblAlgn val="ctr"/>
        <c:lblOffset val="100"/>
        <c:noMultiLvlLbl val="0"/>
      </c:catAx>
      <c:valAx>
        <c:axId val="139049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3339520"/>
        <c:crosses val="autoZero"/>
        <c:crossBetween val="between"/>
      </c:valAx>
      <c:spPr>
        <a:noFill/>
        <a:ln>
          <a:solidFill>
            <a:schemeClr val="bg1">
              <a:alpha val="9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F3D4D-1160-47F3-B00E-AC2E1D9E29E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889F5-96B5-4116-9D89-27438174A2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86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889F5-96B5-4116-9D89-27438174A2A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889F5-96B5-4116-9D89-27438174A2A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9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353" t="8248"/>
          <a:stretch>
            <a:fillRect/>
          </a:stretch>
        </p:blipFill>
        <p:spPr>
          <a:xfrm>
            <a:off x="13768323" y="1013785"/>
            <a:ext cx="2469579" cy="203158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16494" y="500030"/>
            <a:ext cx="643352" cy="9175768"/>
            <a:chOff x="0" y="0"/>
            <a:chExt cx="169442" cy="24166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442" cy="2416663"/>
            </a:xfrm>
            <a:custGeom>
              <a:avLst/>
              <a:gdLst/>
              <a:ahLst/>
              <a:cxnLst/>
              <a:rect l="l" t="t" r="r" b="b"/>
              <a:pathLst>
                <a:path w="169442" h="2416663">
                  <a:moveTo>
                    <a:pt x="0" y="0"/>
                  </a:moveTo>
                  <a:lnTo>
                    <a:pt x="169442" y="0"/>
                  </a:lnTo>
                  <a:lnTo>
                    <a:pt x="169442" y="2416663"/>
                  </a:lnTo>
                  <a:lnTo>
                    <a:pt x="0" y="2416663"/>
                  </a:ln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3960" y="803102"/>
            <a:ext cx="2252276" cy="22422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4250" y="8215334"/>
            <a:ext cx="16930806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09"/>
              </a:lnSpc>
            </a:pPr>
            <a:r>
              <a:rPr lang="en-US" sz="3077" dirty="0" err="1" smtClean="0">
                <a:solidFill>
                  <a:srgbClr val="2B1263"/>
                </a:solidFill>
                <a:latin typeface="Montserrat Semi-Bold Bold"/>
              </a:rPr>
              <a:t>Добро.Центр</a:t>
            </a:r>
            <a:endParaRPr lang="ru-RU" sz="3077" dirty="0">
              <a:solidFill>
                <a:srgbClr val="2B1263"/>
              </a:solidFill>
              <a:latin typeface="Montserrat Semi-Bold Bold"/>
            </a:endParaRPr>
          </a:p>
          <a:p>
            <a:pPr algn="ctr">
              <a:lnSpc>
                <a:spcPts val="5909"/>
              </a:lnSpc>
            </a:pPr>
            <a:r>
              <a:rPr lang="en-US" sz="3077" dirty="0">
                <a:solidFill>
                  <a:srgbClr val="2B1263"/>
                </a:solidFill>
                <a:latin typeface="Montserrat Semi-Bold Bold"/>
              </a:rPr>
              <a:t>ФГБОУ ВО «</a:t>
            </a:r>
            <a:r>
              <a:rPr lang="en-US" sz="3077" dirty="0" err="1">
                <a:solidFill>
                  <a:srgbClr val="2B1263"/>
                </a:solidFill>
                <a:latin typeface="Montserrat Semi-Bold Bold"/>
              </a:rPr>
              <a:t>Уфимский</a:t>
            </a:r>
            <a:r>
              <a:rPr lang="en-US" sz="3077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3077" dirty="0" err="1">
                <a:solidFill>
                  <a:srgbClr val="2B1263"/>
                </a:solidFill>
                <a:latin typeface="Montserrat Semi-Bold Bold"/>
              </a:rPr>
              <a:t>государственный</a:t>
            </a:r>
            <a:r>
              <a:rPr lang="en-US" sz="3077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3077" dirty="0" err="1">
                <a:solidFill>
                  <a:srgbClr val="2B1263"/>
                </a:solidFill>
                <a:latin typeface="Montserrat Semi-Bold Bold"/>
              </a:rPr>
              <a:t>нефтяной</a:t>
            </a:r>
            <a:r>
              <a:rPr lang="en-US" sz="3077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3077" dirty="0" err="1">
                <a:solidFill>
                  <a:srgbClr val="2B1263"/>
                </a:solidFill>
                <a:latin typeface="Montserrat Semi-Bold Bold"/>
              </a:rPr>
              <a:t>технический</a:t>
            </a:r>
            <a:r>
              <a:rPr lang="en-US" sz="3077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3077" dirty="0" err="1">
                <a:solidFill>
                  <a:srgbClr val="2B1263"/>
                </a:solidFill>
                <a:latin typeface="Montserrat Semi-Bold Bold"/>
              </a:rPr>
              <a:t>университет</a:t>
            </a:r>
            <a:r>
              <a:rPr lang="en-US" sz="3077" dirty="0">
                <a:solidFill>
                  <a:srgbClr val="2B1263"/>
                </a:solidFill>
                <a:latin typeface="Montserrat Semi-Bold Bold"/>
              </a:rPr>
              <a:t>»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9144" y="4665465"/>
            <a:ext cx="1427239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6"/>
              </a:lnSpc>
            </a:pPr>
            <a:r>
              <a:rPr lang="ru-RU" sz="5872" dirty="0" smtClean="0">
                <a:solidFill>
                  <a:srgbClr val="FDFDFD"/>
                </a:solidFill>
                <a:latin typeface="Montserrat Semi-Bold Bold"/>
              </a:rPr>
              <a:t>ДОБРО.ЦЕНТР УГНТУ </a:t>
            </a:r>
            <a:endParaRPr lang="en-US" sz="5872" dirty="0">
              <a:solidFill>
                <a:srgbClr val="FDFDFD"/>
              </a:solidFill>
              <a:latin typeface="Montserrat Semi-Bold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6318078"/>
            <a:ext cx="12931569" cy="11379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591"/>
          <a:stretch>
            <a:fillRect/>
          </a:stretch>
        </p:blipFill>
        <p:spPr>
          <a:xfrm>
            <a:off x="11788175" y="5671640"/>
            <a:ext cx="6499826" cy="4615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543021"/>
            <a:ext cx="12931569" cy="113797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788174" y="-6350"/>
            <a:ext cx="6499826" cy="5439863"/>
            <a:chOff x="0" y="0"/>
            <a:chExt cx="8666435" cy="725315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30440" t="11762" r="6001" b="4578"/>
            <a:stretch>
              <a:fillRect/>
            </a:stretch>
          </p:blipFill>
          <p:spPr>
            <a:xfrm>
              <a:off x="0" y="0"/>
              <a:ext cx="8666435" cy="725315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2514092" y="0"/>
            <a:ext cx="3086100" cy="11343277"/>
            <a:chOff x="0" y="0"/>
            <a:chExt cx="812800" cy="29875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87530"/>
            </a:xfrm>
            <a:custGeom>
              <a:avLst/>
              <a:gdLst/>
              <a:ahLst/>
              <a:cxnLst/>
              <a:rect l="l" t="t" r="r" b="b"/>
              <a:pathLst>
                <a:path w="812800" h="2987530">
                  <a:moveTo>
                    <a:pt x="0" y="0"/>
                  </a:moveTo>
                  <a:lnTo>
                    <a:pt x="812800" y="0"/>
                  </a:lnTo>
                  <a:lnTo>
                    <a:pt x="812800" y="2987530"/>
                  </a:lnTo>
                  <a:lnTo>
                    <a:pt x="0" y="2987530"/>
                  </a:ln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4086"/>
          <a:stretch>
            <a:fillRect/>
          </a:stretch>
        </p:blipFill>
        <p:spPr>
          <a:xfrm>
            <a:off x="13716032" y="6887067"/>
            <a:ext cx="4893381" cy="3399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12350" y="1035656"/>
            <a:ext cx="9775824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ontserrat Semi-Bold"/>
              </a:rPr>
              <a:t> Арина Рогулина, 3 курс ГНФ, тим-лидер «Волонтеры безопасности» Добро.Центра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12350" y="2533650"/>
            <a:ext cx="9470658" cy="260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В составе команды из студентов УГНТУ кафедры «Пожарная и промышленная безопасность» заняли 3 место в региональном этапе студенческой лиги Всероссийских соревнований по оказанию первой помощи и психологической поддержке «Человеческий фактор» - 2023 прошел в городе Нижний Новгород.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71558" y="5810713"/>
            <a:ext cx="8057408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Даниил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Уваров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, 3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курс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ГНФ,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тим-лидер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Креативного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Штаба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Добро.Центра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17516" y="7143268"/>
            <a:ext cx="9165491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Принял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участие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качестве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эксперта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в «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Региональном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фестивале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добра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Петербурге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» и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Молодежном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форуме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возможностей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городе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Санкт-Петербурге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.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Организаторам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выступило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Правительство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Санкт-Петербурга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.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5985331" y="9989820"/>
            <a:ext cx="194310" cy="184785"/>
            <a:chOff x="0" y="0"/>
            <a:chExt cx="259080" cy="246380"/>
          </a:xfrm>
        </p:grpSpPr>
        <p:sp>
          <p:nvSpPr>
            <p:cNvPr id="16" name="Freeform 16"/>
            <p:cNvSpPr/>
            <p:nvPr/>
          </p:nvSpPr>
          <p:spPr>
            <a:xfrm>
              <a:off x="49530" y="43180"/>
              <a:ext cx="160020" cy="152400"/>
            </a:xfrm>
            <a:custGeom>
              <a:avLst/>
              <a:gdLst/>
              <a:ahLst/>
              <a:cxnLst/>
              <a:rect l="l" t="t" r="r" b="b"/>
              <a:pathLst>
                <a:path w="160020" h="152400">
                  <a:moveTo>
                    <a:pt x="93980" y="152400"/>
                  </a:moveTo>
                  <a:cubicBezTo>
                    <a:pt x="15240" y="138430"/>
                    <a:pt x="2540" y="123190"/>
                    <a:pt x="1270" y="106680"/>
                  </a:cubicBezTo>
                  <a:cubicBezTo>
                    <a:pt x="0" y="83820"/>
                    <a:pt x="25400" y="36830"/>
                    <a:pt x="48260" y="20320"/>
                  </a:cubicBezTo>
                  <a:cubicBezTo>
                    <a:pt x="69850" y="5080"/>
                    <a:pt x="116840" y="0"/>
                    <a:pt x="135890" y="7620"/>
                  </a:cubicBezTo>
                  <a:cubicBezTo>
                    <a:pt x="147320" y="12700"/>
                    <a:pt x="157480" y="26670"/>
                    <a:pt x="158750" y="36830"/>
                  </a:cubicBezTo>
                  <a:cubicBezTo>
                    <a:pt x="160020" y="45720"/>
                    <a:pt x="156210" y="54610"/>
                    <a:pt x="149860" y="64770"/>
                  </a:cubicBezTo>
                  <a:cubicBezTo>
                    <a:pt x="139700" y="82550"/>
                    <a:pt x="107950" y="120650"/>
                    <a:pt x="91440" y="124460"/>
                  </a:cubicBezTo>
                  <a:cubicBezTo>
                    <a:pt x="82550" y="127000"/>
                    <a:pt x="71120" y="121920"/>
                    <a:pt x="66040" y="115570"/>
                  </a:cubicBezTo>
                  <a:cubicBezTo>
                    <a:pt x="60960" y="110490"/>
                    <a:pt x="55880" y="97790"/>
                    <a:pt x="58420" y="90170"/>
                  </a:cubicBezTo>
                  <a:cubicBezTo>
                    <a:pt x="62230" y="81280"/>
                    <a:pt x="83820" y="68580"/>
                    <a:pt x="93980" y="69850"/>
                  </a:cubicBezTo>
                  <a:cubicBezTo>
                    <a:pt x="101600" y="71120"/>
                    <a:pt x="110490" y="80010"/>
                    <a:pt x="113030" y="87630"/>
                  </a:cubicBezTo>
                  <a:cubicBezTo>
                    <a:pt x="115570" y="95250"/>
                    <a:pt x="114300" y="106680"/>
                    <a:pt x="109220" y="113030"/>
                  </a:cubicBezTo>
                  <a:cubicBezTo>
                    <a:pt x="102870" y="119380"/>
                    <a:pt x="85090" y="127000"/>
                    <a:pt x="76200" y="123190"/>
                  </a:cubicBezTo>
                  <a:cubicBezTo>
                    <a:pt x="67310" y="119380"/>
                    <a:pt x="58420" y="102870"/>
                    <a:pt x="58420" y="93980"/>
                  </a:cubicBezTo>
                  <a:cubicBezTo>
                    <a:pt x="58420" y="86360"/>
                    <a:pt x="66040" y="77470"/>
                    <a:pt x="73660" y="71120"/>
                  </a:cubicBezTo>
                  <a:cubicBezTo>
                    <a:pt x="83820" y="63500"/>
                    <a:pt x="114300" y="59690"/>
                    <a:pt x="114300" y="57150"/>
                  </a:cubicBezTo>
                  <a:cubicBezTo>
                    <a:pt x="114300" y="54610"/>
                    <a:pt x="95250" y="50800"/>
                    <a:pt x="85090" y="54610"/>
                  </a:cubicBezTo>
                  <a:cubicBezTo>
                    <a:pt x="69850" y="59690"/>
                    <a:pt x="34290" y="87630"/>
                    <a:pt x="36830" y="96520"/>
                  </a:cubicBezTo>
                  <a:cubicBezTo>
                    <a:pt x="39370" y="106680"/>
                    <a:pt x="104140" y="97790"/>
                    <a:pt x="115570" y="109220"/>
                  </a:cubicBezTo>
                  <a:cubicBezTo>
                    <a:pt x="121920" y="116840"/>
                    <a:pt x="123190" y="130810"/>
                    <a:pt x="119380" y="138430"/>
                  </a:cubicBezTo>
                  <a:cubicBezTo>
                    <a:pt x="115570" y="146050"/>
                    <a:pt x="93980" y="152400"/>
                    <a:pt x="93980" y="152400"/>
                  </a:cubicBezTo>
                </a:path>
              </a:pathLst>
            </a:custGeom>
            <a:solidFill>
              <a:srgbClr val="C39259"/>
            </a:solidFill>
            <a:ln>
              <a:noFill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5995382" y="9989820"/>
            <a:ext cx="225693" cy="176451"/>
            <a:chOff x="0" y="0"/>
            <a:chExt cx="349250" cy="273050"/>
          </a:xfrm>
        </p:grpSpPr>
        <p:sp>
          <p:nvSpPr>
            <p:cNvPr id="18" name="Freeform 18"/>
            <p:cNvSpPr/>
            <p:nvPr/>
          </p:nvSpPr>
          <p:spPr>
            <a:xfrm>
              <a:off x="45720" y="45720"/>
              <a:ext cx="255270" cy="181610"/>
            </a:xfrm>
            <a:custGeom>
              <a:avLst/>
              <a:gdLst/>
              <a:ahLst/>
              <a:cxnLst/>
              <a:rect l="l" t="t" r="r" b="b"/>
              <a:pathLst>
                <a:path w="255270" h="181610">
                  <a:moveTo>
                    <a:pt x="120650" y="26670"/>
                  </a:moveTo>
                  <a:cubicBezTo>
                    <a:pt x="207010" y="86360"/>
                    <a:pt x="170180" y="106680"/>
                    <a:pt x="149860" y="119380"/>
                  </a:cubicBezTo>
                  <a:cubicBezTo>
                    <a:pt x="129540" y="132080"/>
                    <a:pt x="106680" y="140970"/>
                    <a:pt x="83820" y="146050"/>
                  </a:cubicBezTo>
                  <a:cubicBezTo>
                    <a:pt x="62230" y="151130"/>
                    <a:pt x="29210" y="161290"/>
                    <a:pt x="16510" y="152400"/>
                  </a:cubicBezTo>
                  <a:cubicBezTo>
                    <a:pt x="6350" y="144780"/>
                    <a:pt x="0" y="121920"/>
                    <a:pt x="5080" y="110490"/>
                  </a:cubicBezTo>
                  <a:cubicBezTo>
                    <a:pt x="10160" y="97790"/>
                    <a:pt x="38100" y="87630"/>
                    <a:pt x="57150" y="85090"/>
                  </a:cubicBezTo>
                  <a:cubicBezTo>
                    <a:pt x="77470" y="82550"/>
                    <a:pt x="110490" y="87630"/>
                    <a:pt x="121920" y="97790"/>
                  </a:cubicBezTo>
                  <a:cubicBezTo>
                    <a:pt x="129540" y="104140"/>
                    <a:pt x="130810" y="115570"/>
                    <a:pt x="129540" y="124460"/>
                  </a:cubicBezTo>
                  <a:cubicBezTo>
                    <a:pt x="128270" y="134620"/>
                    <a:pt x="114300" y="154940"/>
                    <a:pt x="110490" y="153670"/>
                  </a:cubicBezTo>
                  <a:cubicBezTo>
                    <a:pt x="106680" y="152400"/>
                    <a:pt x="99060" y="128270"/>
                    <a:pt x="104140" y="120650"/>
                  </a:cubicBezTo>
                  <a:cubicBezTo>
                    <a:pt x="113030" y="109220"/>
                    <a:pt x="194310" y="118110"/>
                    <a:pt x="194310" y="115570"/>
                  </a:cubicBezTo>
                  <a:cubicBezTo>
                    <a:pt x="194310" y="113030"/>
                    <a:pt x="116840" y="120650"/>
                    <a:pt x="99060" y="107950"/>
                  </a:cubicBezTo>
                  <a:cubicBezTo>
                    <a:pt x="87630" y="99060"/>
                    <a:pt x="82550" y="78740"/>
                    <a:pt x="83820" y="68580"/>
                  </a:cubicBezTo>
                  <a:cubicBezTo>
                    <a:pt x="85090" y="60960"/>
                    <a:pt x="90170" y="57150"/>
                    <a:pt x="99060" y="50800"/>
                  </a:cubicBezTo>
                  <a:cubicBezTo>
                    <a:pt x="119380" y="36830"/>
                    <a:pt x="195580" y="0"/>
                    <a:pt x="222250" y="5080"/>
                  </a:cubicBezTo>
                  <a:cubicBezTo>
                    <a:pt x="236220" y="7620"/>
                    <a:pt x="250190" y="20320"/>
                    <a:pt x="252730" y="30480"/>
                  </a:cubicBezTo>
                  <a:cubicBezTo>
                    <a:pt x="255270" y="40640"/>
                    <a:pt x="246380" y="60960"/>
                    <a:pt x="237490" y="67310"/>
                  </a:cubicBezTo>
                  <a:cubicBezTo>
                    <a:pt x="229870" y="72390"/>
                    <a:pt x="214630" y="71120"/>
                    <a:pt x="205740" y="67310"/>
                  </a:cubicBezTo>
                  <a:cubicBezTo>
                    <a:pt x="198120" y="63500"/>
                    <a:pt x="189230" y="50800"/>
                    <a:pt x="187960" y="43180"/>
                  </a:cubicBezTo>
                  <a:cubicBezTo>
                    <a:pt x="186690" y="35560"/>
                    <a:pt x="189230" y="27940"/>
                    <a:pt x="193040" y="21590"/>
                  </a:cubicBezTo>
                  <a:cubicBezTo>
                    <a:pt x="198120" y="15240"/>
                    <a:pt x="209550" y="6350"/>
                    <a:pt x="218440" y="6350"/>
                  </a:cubicBezTo>
                  <a:cubicBezTo>
                    <a:pt x="228600" y="6350"/>
                    <a:pt x="247650" y="17780"/>
                    <a:pt x="251460" y="27940"/>
                  </a:cubicBezTo>
                  <a:cubicBezTo>
                    <a:pt x="255270" y="38100"/>
                    <a:pt x="250190" y="53340"/>
                    <a:pt x="240030" y="64770"/>
                  </a:cubicBezTo>
                  <a:cubicBezTo>
                    <a:pt x="220980" y="85090"/>
                    <a:pt x="140970" y="116840"/>
                    <a:pt x="114300" y="111760"/>
                  </a:cubicBezTo>
                  <a:cubicBezTo>
                    <a:pt x="99060" y="109220"/>
                    <a:pt x="83820" y="93980"/>
                    <a:pt x="82550" y="83820"/>
                  </a:cubicBezTo>
                  <a:cubicBezTo>
                    <a:pt x="81280" y="73660"/>
                    <a:pt x="93980" y="54610"/>
                    <a:pt x="106680" y="48260"/>
                  </a:cubicBezTo>
                  <a:cubicBezTo>
                    <a:pt x="125730" y="39370"/>
                    <a:pt x="176530" y="46990"/>
                    <a:pt x="199390" y="57150"/>
                  </a:cubicBezTo>
                  <a:cubicBezTo>
                    <a:pt x="215900" y="64770"/>
                    <a:pt x="229870" y="78740"/>
                    <a:pt x="234950" y="93980"/>
                  </a:cubicBezTo>
                  <a:cubicBezTo>
                    <a:pt x="241300" y="111760"/>
                    <a:pt x="237490" y="144780"/>
                    <a:pt x="228600" y="158750"/>
                  </a:cubicBezTo>
                  <a:cubicBezTo>
                    <a:pt x="220980" y="168910"/>
                    <a:pt x="208280" y="172720"/>
                    <a:pt x="194310" y="176530"/>
                  </a:cubicBezTo>
                  <a:cubicBezTo>
                    <a:pt x="172720" y="181610"/>
                    <a:pt x="130810" y="177800"/>
                    <a:pt x="109220" y="173990"/>
                  </a:cubicBezTo>
                  <a:cubicBezTo>
                    <a:pt x="96520" y="171450"/>
                    <a:pt x="85090" y="171450"/>
                    <a:pt x="78740" y="163830"/>
                  </a:cubicBezTo>
                  <a:cubicBezTo>
                    <a:pt x="71120" y="153670"/>
                    <a:pt x="80010" y="110490"/>
                    <a:pt x="78740" y="110490"/>
                  </a:cubicBezTo>
                  <a:cubicBezTo>
                    <a:pt x="77470" y="110490"/>
                    <a:pt x="80010" y="130810"/>
                    <a:pt x="74930" y="135890"/>
                  </a:cubicBezTo>
                  <a:cubicBezTo>
                    <a:pt x="69850" y="140970"/>
                    <a:pt x="54610" y="140970"/>
                    <a:pt x="48260" y="137160"/>
                  </a:cubicBezTo>
                  <a:cubicBezTo>
                    <a:pt x="40640" y="133350"/>
                    <a:pt x="30480" y="118110"/>
                    <a:pt x="34290" y="110490"/>
                  </a:cubicBezTo>
                  <a:cubicBezTo>
                    <a:pt x="40640" y="95250"/>
                    <a:pt x="151130" y="90170"/>
                    <a:pt x="151130" y="81280"/>
                  </a:cubicBezTo>
                  <a:cubicBezTo>
                    <a:pt x="151130" y="74930"/>
                    <a:pt x="102870" y="73660"/>
                    <a:pt x="95250" y="63500"/>
                  </a:cubicBezTo>
                  <a:cubicBezTo>
                    <a:pt x="90170" y="57150"/>
                    <a:pt x="91440" y="43180"/>
                    <a:pt x="95250" y="36830"/>
                  </a:cubicBezTo>
                  <a:cubicBezTo>
                    <a:pt x="99060" y="30480"/>
                    <a:pt x="120650" y="26670"/>
                    <a:pt x="120650" y="26670"/>
                  </a:cubicBezTo>
                </a:path>
              </a:pathLst>
            </a:custGeom>
            <a:solidFill>
              <a:srgbClr val="C39259"/>
            </a:solidFill>
            <a:ln>
              <a:noFill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5985331" y="9762649"/>
            <a:ext cx="253365" cy="115252"/>
            <a:chOff x="0" y="0"/>
            <a:chExt cx="337820" cy="153670"/>
          </a:xfrm>
        </p:grpSpPr>
        <p:sp>
          <p:nvSpPr>
            <p:cNvPr id="20" name="Freeform 20"/>
            <p:cNvSpPr/>
            <p:nvPr/>
          </p:nvSpPr>
          <p:spPr>
            <a:xfrm>
              <a:off x="50800" y="50800"/>
              <a:ext cx="237490" cy="68580"/>
            </a:xfrm>
            <a:custGeom>
              <a:avLst/>
              <a:gdLst/>
              <a:ahLst/>
              <a:cxnLst/>
              <a:rect l="l" t="t" r="r" b="b"/>
              <a:pathLst>
                <a:path w="237490" h="68580">
                  <a:moveTo>
                    <a:pt x="25400" y="0"/>
                  </a:moveTo>
                  <a:cubicBezTo>
                    <a:pt x="224790" y="6350"/>
                    <a:pt x="236220" y="19050"/>
                    <a:pt x="236220" y="27940"/>
                  </a:cubicBezTo>
                  <a:cubicBezTo>
                    <a:pt x="236220" y="35560"/>
                    <a:pt x="223520" y="49530"/>
                    <a:pt x="215900" y="52070"/>
                  </a:cubicBezTo>
                  <a:cubicBezTo>
                    <a:pt x="208280" y="54610"/>
                    <a:pt x="196850" y="49530"/>
                    <a:pt x="191770" y="44450"/>
                  </a:cubicBezTo>
                  <a:cubicBezTo>
                    <a:pt x="186690" y="38100"/>
                    <a:pt x="182880" y="21590"/>
                    <a:pt x="186690" y="13970"/>
                  </a:cubicBezTo>
                  <a:cubicBezTo>
                    <a:pt x="189230" y="7620"/>
                    <a:pt x="199390" y="0"/>
                    <a:pt x="207010" y="0"/>
                  </a:cubicBezTo>
                  <a:cubicBezTo>
                    <a:pt x="215900" y="0"/>
                    <a:pt x="232410" y="8890"/>
                    <a:pt x="234950" y="16510"/>
                  </a:cubicBezTo>
                  <a:cubicBezTo>
                    <a:pt x="237490" y="25400"/>
                    <a:pt x="231140" y="43180"/>
                    <a:pt x="218440" y="50800"/>
                  </a:cubicBezTo>
                  <a:cubicBezTo>
                    <a:pt x="190500" y="68580"/>
                    <a:pt x="58420" y="64770"/>
                    <a:pt x="25400" y="52070"/>
                  </a:cubicBezTo>
                  <a:cubicBezTo>
                    <a:pt x="11430" y="46990"/>
                    <a:pt x="0" y="38100"/>
                    <a:pt x="0" y="29210"/>
                  </a:cubicBezTo>
                  <a:cubicBezTo>
                    <a:pt x="0" y="20320"/>
                    <a:pt x="25400" y="0"/>
                    <a:pt x="25400" y="0"/>
                  </a:cubicBezTo>
                </a:path>
              </a:pathLst>
            </a:custGeom>
            <a:solidFill>
              <a:srgbClr val="C39259"/>
            </a:solidFill>
            <a:ln>
              <a:noFill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16016764" y="9678352"/>
            <a:ext cx="303847" cy="141922"/>
            <a:chOff x="0" y="0"/>
            <a:chExt cx="405130" cy="189230"/>
          </a:xfrm>
        </p:grpSpPr>
        <p:sp>
          <p:nvSpPr>
            <p:cNvPr id="22" name="Freeform 22"/>
            <p:cNvSpPr/>
            <p:nvPr/>
          </p:nvSpPr>
          <p:spPr>
            <a:xfrm>
              <a:off x="48260" y="38100"/>
              <a:ext cx="309880" cy="106680"/>
            </a:xfrm>
            <a:custGeom>
              <a:avLst/>
              <a:gdLst/>
              <a:ahLst/>
              <a:cxnLst/>
              <a:rect l="l" t="t" r="r" b="b"/>
              <a:pathLst>
                <a:path w="309880" h="106680">
                  <a:moveTo>
                    <a:pt x="247650" y="97790"/>
                  </a:moveTo>
                  <a:cubicBezTo>
                    <a:pt x="20320" y="99060"/>
                    <a:pt x="16510" y="97790"/>
                    <a:pt x="11430" y="92710"/>
                  </a:cubicBezTo>
                  <a:cubicBezTo>
                    <a:pt x="6350" y="87630"/>
                    <a:pt x="0" y="74930"/>
                    <a:pt x="2540" y="67310"/>
                  </a:cubicBezTo>
                  <a:cubicBezTo>
                    <a:pt x="5080" y="58420"/>
                    <a:pt x="15240" y="49530"/>
                    <a:pt x="30480" y="41910"/>
                  </a:cubicBezTo>
                  <a:cubicBezTo>
                    <a:pt x="71120" y="22860"/>
                    <a:pt x="240030" y="0"/>
                    <a:pt x="279400" y="12700"/>
                  </a:cubicBezTo>
                  <a:cubicBezTo>
                    <a:pt x="294640" y="17780"/>
                    <a:pt x="304800" y="27940"/>
                    <a:pt x="306070" y="36830"/>
                  </a:cubicBezTo>
                  <a:cubicBezTo>
                    <a:pt x="307340" y="46990"/>
                    <a:pt x="290830" y="71120"/>
                    <a:pt x="280670" y="72390"/>
                  </a:cubicBezTo>
                  <a:cubicBezTo>
                    <a:pt x="270510" y="73660"/>
                    <a:pt x="246380" y="54610"/>
                    <a:pt x="246380" y="44450"/>
                  </a:cubicBezTo>
                  <a:cubicBezTo>
                    <a:pt x="246380" y="34290"/>
                    <a:pt x="266700" y="13970"/>
                    <a:pt x="276860" y="12700"/>
                  </a:cubicBezTo>
                  <a:cubicBezTo>
                    <a:pt x="284480" y="11430"/>
                    <a:pt x="295910" y="19050"/>
                    <a:pt x="300990" y="25400"/>
                  </a:cubicBezTo>
                  <a:cubicBezTo>
                    <a:pt x="306070" y="31750"/>
                    <a:pt x="309880" y="45720"/>
                    <a:pt x="304800" y="53340"/>
                  </a:cubicBezTo>
                  <a:cubicBezTo>
                    <a:pt x="297180" y="66040"/>
                    <a:pt x="266700" y="71120"/>
                    <a:pt x="237490" y="77470"/>
                  </a:cubicBezTo>
                  <a:cubicBezTo>
                    <a:pt x="187960" y="88900"/>
                    <a:pt x="64770" y="106680"/>
                    <a:pt x="30480" y="100330"/>
                  </a:cubicBezTo>
                  <a:cubicBezTo>
                    <a:pt x="19050" y="97790"/>
                    <a:pt x="12700" y="93980"/>
                    <a:pt x="7620" y="87630"/>
                  </a:cubicBezTo>
                  <a:cubicBezTo>
                    <a:pt x="2540" y="81280"/>
                    <a:pt x="1270" y="68580"/>
                    <a:pt x="3810" y="60960"/>
                  </a:cubicBezTo>
                  <a:cubicBezTo>
                    <a:pt x="7620" y="53340"/>
                    <a:pt x="16510" y="46990"/>
                    <a:pt x="30480" y="41910"/>
                  </a:cubicBezTo>
                  <a:cubicBezTo>
                    <a:pt x="67310" y="30480"/>
                    <a:pt x="220980" y="27940"/>
                    <a:pt x="254000" y="45720"/>
                  </a:cubicBezTo>
                  <a:cubicBezTo>
                    <a:pt x="266700" y="53340"/>
                    <a:pt x="274320" y="66040"/>
                    <a:pt x="273050" y="74930"/>
                  </a:cubicBezTo>
                  <a:cubicBezTo>
                    <a:pt x="271780" y="83820"/>
                    <a:pt x="247650" y="97790"/>
                    <a:pt x="247650" y="97790"/>
                  </a:cubicBezTo>
                </a:path>
              </a:pathLst>
            </a:custGeom>
            <a:solidFill>
              <a:srgbClr val="C39259"/>
            </a:solidFill>
            <a:ln>
              <a:noFill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15898177" y="9633109"/>
            <a:ext cx="270510" cy="116205"/>
            <a:chOff x="0" y="0"/>
            <a:chExt cx="360680" cy="154940"/>
          </a:xfrm>
        </p:grpSpPr>
        <p:sp>
          <p:nvSpPr>
            <p:cNvPr id="24" name="Freeform 24"/>
            <p:cNvSpPr/>
            <p:nvPr/>
          </p:nvSpPr>
          <p:spPr>
            <a:xfrm>
              <a:off x="49530" y="34290"/>
              <a:ext cx="260350" cy="69850"/>
            </a:xfrm>
            <a:custGeom>
              <a:avLst/>
              <a:gdLst/>
              <a:ahLst/>
              <a:cxnLst/>
              <a:rect l="l" t="t" r="r" b="b"/>
              <a:pathLst>
                <a:path w="260350" h="69850">
                  <a:moveTo>
                    <a:pt x="234950" y="68580"/>
                  </a:moveTo>
                  <a:cubicBezTo>
                    <a:pt x="12700" y="63500"/>
                    <a:pt x="2540" y="49530"/>
                    <a:pt x="1270" y="40640"/>
                  </a:cubicBezTo>
                  <a:cubicBezTo>
                    <a:pt x="0" y="33020"/>
                    <a:pt x="7620" y="22860"/>
                    <a:pt x="13970" y="19050"/>
                  </a:cubicBezTo>
                  <a:cubicBezTo>
                    <a:pt x="21590" y="15240"/>
                    <a:pt x="40640" y="16510"/>
                    <a:pt x="46990" y="22860"/>
                  </a:cubicBezTo>
                  <a:cubicBezTo>
                    <a:pt x="53340" y="29210"/>
                    <a:pt x="55880" y="48260"/>
                    <a:pt x="52070" y="55880"/>
                  </a:cubicBezTo>
                  <a:cubicBezTo>
                    <a:pt x="49530" y="62230"/>
                    <a:pt x="39370" y="69850"/>
                    <a:pt x="31750" y="69850"/>
                  </a:cubicBezTo>
                  <a:cubicBezTo>
                    <a:pt x="22860" y="69850"/>
                    <a:pt x="2540" y="53340"/>
                    <a:pt x="1270" y="44450"/>
                  </a:cubicBezTo>
                  <a:cubicBezTo>
                    <a:pt x="0" y="35560"/>
                    <a:pt x="7620" y="22860"/>
                    <a:pt x="20320" y="16510"/>
                  </a:cubicBezTo>
                  <a:cubicBezTo>
                    <a:pt x="52070" y="0"/>
                    <a:pt x="199390" y="2540"/>
                    <a:pt x="234950" y="16510"/>
                  </a:cubicBezTo>
                  <a:cubicBezTo>
                    <a:pt x="248920" y="21590"/>
                    <a:pt x="260350" y="30480"/>
                    <a:pt x="260350" y="39370"/>
                  </a:cubicBezTo>
                  <a:cubicBezTo>
                    <a:pt x="260350" y="48260"/>
                    <a:pt x="234950" y="68580"/>
                    <a:pt x="234950" y="68580"/>
                  </a:cubicBezTo>
                </a:path>
              </a:pathLst>
            </a:custGeom>
            <a:solidFill>
              <a:srgbClr val="C39259"/>
            </a:solidFill>
            <a:ln>
              <a:noFill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15985331" y="9633109"/>
            <a:ext cx="315278" cy="150495"/>
            <a:chOff x="0" y="0"/>
            <a:chExt cx="420370" cy="200660"/>
          </a:xfrm>
        </p:grpSpPr>
        <p:sp>
          <p:nvSpPr>
            <p:cNvPr id="26" name="Freeform 26"/>
            <p:cNvSpPr/>
            <p:nvPr/>
          </p:nvSpPr>
          <p:spPr>
            <a:xfrm>
              <a:off x="48260" y="44450"/>
              <a:ext cx="323850" cy="106680"/>
            </a:xfrm>
            <a:custGeom>
              <a:avLst/>
              <a:gdLst/>
              <a:ahLst/>
              <a:cxnLst/>
              <a:rect l="l" t="t" r="r" b="b"/>
              <a:pathLst>
                <a:path w="323850" h="106680">
                  <a:moveTo>
                    <a:pt x="295910" y="78740"/>
                  </a:moveTo>
                  <a:cubicBezTo>
                    <a:pt x="58420" y="69850"/>
                    <a:pt x="62230" y="85090"/>
                    <a:pt x="55880" y="92710"/>
                  </a:cubicBezTo>
                  <a:cubicBezTo>
                    <a:pt x="49530" y="99060"/>
                    <a:pt x="38100" y="106680"/>
                    <a:pt x="30480" y="105410"/>
                  </a:cubicBezTo>
                  <a:cubicBezTo>
                    <a:pt x="20320" y="102870"/>
                    <a:pt x="2540" y="81280"/>
                    <a:pt x="2540" y="71120"/>
                  </a:cubicBezTo>
                  <a:cubicBezTo>
                    <a:pt x="2540" y="63500"/>
                    <a:pt x="10160" y="52070"/>
                    <a:pt x="17780" y="48260"/>
                  </a:cubicBezTo>
                  <a:cubicBezTo>
                    <a:pt x="25400" y="44450"/>
                    <a:pt x="38100" y="44450"/>
                    <a:pt x="45720" y="48260"/>
                  </a:cubicBezTo>
                  <a:cubicBezTo>
                    <a:pt x="53340" y="52070"/>
                    <a:pt x="60960" y="63500"/>
                    <a:pt x="62230" y="72390"/>
                  </a:cubicBezTo>
                  <a:cubicBezTo>
                    <a:pt x="63500" y="80010"/>
                    <a:pt x="57150" y="92710"/>
                    <a:pt x="50800" y="97790"/>
                  </a:cubicBezTo>
                  <a:cubicBezTo>
                    <a:pt x="44450" y="102870"/>
                    <a:pt x="31750" y="106680"/>
                    <a:pt x="24130" y="104140"/>
                  </a:cubicBezTo>
                  <a:cubicBezTo>
                    <a:pt x="15240" y="100330"/>
                    <a:pt x="3810" y="87630"/>
                    <a:pt x="2540" y="74930"/>
                  </a:cubicBezTo>
                  <a:cubicBezTo>
                    <a:pt x="0" y="57150"/>
                    <a:pt x="16510" y="17780"/>
                    <a:pt x="30480" y="7620"/>
                  </a:cubicBezTo>
                  <a:cubicBezTo>
                    <a:pt x="40640" y="0"/>
                    <a:pt x="50800" y="6350"/>
                    <a:pt x="69850" y="6350"/>
                  </a:cubicBezTo>
                  <a:cubicBezTo>
                    <a:pt x="115570" y="7620"/>
                    <a:pt x="278130" y="6350"/>
                    <a:pt x="308610" y="29210"/>
                  </a:cubicBezTo>
                  <a:cubicBezTo>
                    <a:pt x="320040" y="38100"/>
                    <a:pt x="323850" y="53340"/>
                    <a:pt x="321310" y="62230"/>
                  </a:cubicBezTo>
                  <a:cubicBezTo>
                    <a:pt x="318770" y="69850"/>
                    <a:pt x="295910" y="78740"/>
                    <a:pt x="295910" y="78740"/>
                  </a:cubicBezTo>
                </a:path>
              </a:pathLst>
            </a:custGeom>
            <a:solidFill>
              <a:srgbClr val="C39259"/>
            </a:solidFill>
            <a:ln>
              <a:noFill/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15944631" y="9645015"/>
            <a:ext cx="327194" cy="277178"/>
            <a:chOff x="0" y="0"/>
            <a:chExt cx="398780" cy="337820"/>
          </a:xfrm>
        </p:grpSpPr>
        <p:sp>
          <p:nvSpPr>
            <p:cNvPr id="28" name="Freeform 28"/>
            <p:cNvSpPr/>
            <p:nvPr/>
          </p:nvSpPr>
          <p:spPr>
            <a:xfrm>
              <a:off x="48260" y="49530"/>
              <a:ext cx="302260" cy="237490"/>
            </a:xfrm>
            <a:custGeom>
              <a:avLst/>
              <a:gdLst/>
              <a:ahLst/>
              <a:cxnLst/>
              <a:rect l="l" t="t" r="r" b="b"/>
              <a:pathLst>
                <a:path w="302260" h="237490">
                  <a:moveTo>
                    <a:pt x="8890" y="193040"/>
                  </a:moveTo>
                  <a:cubicBezTo>
                    <a:pt x="163830" y="109220"/>
                    <a:pt x="251460" y="107950"/>
                    <a:pt x="279400" y="118110"/>
                  </a:cubicBezTo>
                  <a:cubicBezTo>
                    <a:pt x="290830" y="121920"/>
                    <a:pt x="297180" y="128270"/>
                    <a:pt x="299720" y="135890"/>
                  </a:cubicBezTo>
                  <a:cubicBezTo>
                    <a:pt x="302260" y="143510"/>
                    <a:pt x="300990" y="158750"/>
                    <a:pt x="292100" y="166370"/>
                  </a:cubicBezTo>
                  <a:cubicBezTo>
                    <a:pt x="273050" y="182880"/>
                    <a:pt x="176530" y="180340"/>
                    <a:pt x="143510" y="175260"/>
                  </a:cubicBezTo>
                  <a:cubicBezTo>
                    <a:pt x="125730" y="172720"/>
                    <a:pt x="113030" y="168910"/>
                    <a:pt x="105410" y="160020"/>
                  </a:cubicBezTo>
                  <a:cubicBezTo>
                    <a:pt x="97790" y="152400"/>
                    <a:pt x="92710" y="139700"/>
                    <a:pt x="95250" y="125730"/>
                  </a:cubicBezTo>
                  <a:cubicBezTo>
                    <a:pt x="100330" y="100330"/>
                    <a:pt x="147320" y="46990"/>
                    <a:pt x="172720" y="26670"/>
                  </a:cubicBezTo>
                  <a:cubicBezTo>
                    <a:pt x="189230" y="12700"/>
                    <a:pt x="208280" y="2540"/>
                    <a:pt x="222250" y="1270"/>
                  </a:cubicBezTo>
                  <a:cubicBezTo>
                    <a:pt x="231140" y="0"/>
                    <a:pt x="241300" y="2540"/>
                    <a:pt x="245110" y="7620"/>
                  </a:cubicBezTo>
                  <a:cubicBezTo>
                    <a:pt x="250190" y="13970"/>
                    <a:pt x="251460" y="38100"/>
                    <a:pt x="245110" y="44450"/>
                  </a:cubicBezTo>
                  <a:cubicBezTo>
                    <a:pt x="238760" y="50800"/>
                    <a:pt x="213360" y="48260"/>
                    <a:pt x="208280" y="41910"/>
                  </a:cubicBezTo>
                  <a:cubicBezTo>
                    <a:pt x="203200" y="35560"/>
                    <a:pt x="205740" y="11430"/>
                    <a:pt x="212090" y="6350"/>
                  </a:cubicBezTo>
                  <a:cubicBezTo>
                    <a:pt x="218440" y="1270"/>
                    <a:pt x="236220" y="1270"/>
                    <a:pt x="242570" y="6350"/>
                  </a:cubicBezTo>
                  <a:cubicBezTo>
                    <a:pt x="248920" y="11430"/>
                    <a:pt x="255270" y="25400"/>
                    <a:pt x="251460" y="35560"/>
                  </a:cubicBezTo>
                  <a:cubicBezTo>
                    <a:pt x="243840" y="58420"/>
                    <a:pt x="138430" y="102870"/>
                    <a:pt x="143510" y="116840"/>
                  </a:cubicBezTo>
                  <a:cubicBezTo>
                    <a:pt x="148590" y="130810"/>
                    <a:pt x="255270" y="109220"/>
                    <a:pt x="279400" y="118110"/>
                  </a:cubicBezTo>
                  <a:cubicBezTo>
                    <a:pt x="290830" y="121920"/>
                    <a:pt x="297180" y="128270"/>
                    <a:pt x="299720" y="135890"/>
                  </a:cubicBezTo>
                  <a:cubicBezTo>
                    <a:pt x="302260" y="143510"/>
                    <a:pt x="300990" y="158750"/>
                    <a:pt x="292100" y="166370"/>
                  </a:cubicBezTo>
                  <a:cubicBezTo>
                    <a:pt x="269240" y="185420"/>
                    <a:pt x="147320" y="158750"/>
                    <a:pt x="100330" y="176530"/>
                  </a:cubicBezTo>
                  <a:cubicBezTo>
                    <a:pt x="67310" y="189230"/>
                    <a:pt x="44450" y="236220"/>
                    <a:pt x="26670" y="237490"/>
                  </a:cubicBezTo>
                  <a:cubicBezTo>
                    <a:pt x="16510" y="237490"/>
                    <a:pt x="5080" y="228600"/>
                    <a:pt x="2540" y="220980"/>
                  </a:cubicBezTo>
                  <a:cubicBezTo>
                    <a:pt x="0" y="213360"/>
                    <a:pt x="8890" y="193040"/>
                    <a:pt x="8890" y="193040"/>
                  </a:cubicBezTo>
                </a:path>
              </a:pathLst>
            </a:custGeom>
            <a:solidFill>
              <a:srgbClr val="C39259"/>
            </a:solidFill>
            <a:ln>
              <a:noFill/>
            </a:ln>
          </p:spPr>
        </p:sp>
      </p:grpSp>
      <p:sp>
        <p:nvSpPr>
          <p:cNvPr id="29" name="TextBox 29"/>
          <p:cNvSpPr txBox="1"/>
          <p:nvPr/>
        </p:nvSpPr>
        <p:spPr>
          <a:xfrm>
            <a:off x="1028700" y="326996"/>
            <a:ext cx="375758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траектория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успеха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00068" y="2928922"/>
            <a:ext cx="350910" cy="35091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5965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58050" y="357154"/>
            <a:ext cx="2436605" cy="105658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44033" y="1107832"/>
            <a:ext cx="7160848" cy="152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9"/>
              </a:lnSpc>
              <a:spcBef>
                <a:spcPct val="0"/>
              </a:spcBef>
            </a:pPr>
            <a:r>
              <a:rPr lang="en-US" sz="4406">
                <a:solidFill>
                  <a:srgbClr val="000000"/>
                </a:solidFill>
                <a:latin typeface="Montserrat Semi-Bold Bold"/>
              </a:rPr>
              <a:t>Верификация на портале dobro.ru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4546" y="672465"/>
            <a:ext cx="405467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траектория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успеха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43010" y="2857484"/>
            <a:ext cx="7406661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47"/>
              </a:lnSpc>
              <a:spcBef>
                <a:spcPct val="0"/>
              </a:spcBef>
            </a:pPr>
            <a:r>
              <a:rPr lang="en-US" sz="3105" dirty="0" err="1">
                <a:solidFill>
                  <a:srgbClr val="000000"/>
                </a:solidFill>
                <a:latin typeface="Montserrat Bold"/>
              </a:rPr>
              <a:t>Верификация</a:t>
            </a:r>
            <a:r>
              <a:rPr lang="en-US" sz="310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105" dirty="0" err="1">
                <a:solidFill>
                  <a:srgbClr val="000000"/>
                </a:solidFill>
                <a:latin typeface="Montserrat Bold"/>
              </a:rPr>
              <a:t>на</a:t>
            </a:r>
            <a:r>
              <a:rPr lang="en-US" sz="310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105" dirty="0" err="1">
                <a:solidFill>
                  <a:srgbClr val="000000"/>
                </a:solidFill>
                <a:latin typeface="Montserrat Bold"/>
              </a:rPr>
              <a:t>портале</a:t>
            </a:r>
            <a:r>
              <a:rPr lang="en-US" sz="3105" dirty="0">
                <a:solidFill>
                  <a:srgbClr val="000000"/>
                </a:solidFill>
                <a:latin typeface="Montserrat Bold"/>
              </a:rPr>
              <a:t> dobro.ru – </a:t>
            </a:r>
            <a:r>
              <a:rPr lang="en-US" sz="3105" dirty="0" err="1">
                <a:solidFill>
                  <a:srgbClr val="000000"/>
                </a:solidFill>
                <a:latin typeface="Montserrat Bold"/>
              </a:rPr>
              <a:t>главном</a:t>
            </a:r>
            <a:r>
              <a:rPr lang="en-US" sz="310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105" dirty="0" err="1">
                <a:solidFill>
                  <a:srgbClr val="000000"/>
                </a:solidFill>
                <a:latin typeface="Montserrat Bold"/>
              </a:rPr>
              <a:t>элементе</a:t>
            </a:r>
            <a:r>
              <a:rPr lang="en-US" sz="310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105" dirty="0" err="1">
                <a:solidFill>
                  <a:srgbClr val="000000"/>
                </a:solidFill>
                <a:latin typeface="Montserrat Bold"/>
              </a:rPr>
              <a:t>развития</a:t>
            </a:r>
            <a:r>
              <a:rPr lang="en-US" sz="310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105" dirty="0" err="1">
                <a:solidFill>
                  <a:srgbClr val="000000"/>
                </a:solidFill>
                <a:latin typeface="Montserrat Bold"/>
              </a:rPr>
              <a:t>экосистемы</a:t>
            </a:r>
            <a:r>
              <a:rPr lang="en-US" sz="310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105" dirty="0" err="1">
                <a:solidFill>
                  <a:srgbClr val="000000"/>
                </a:solidFill>
                <a:latin typeface="Montserrat Bold"/>
              </a:rPr>
              <a:t>добровольчества</a:t>
            </a:r>
            <a:r>
              <a:rPr lang="en-US" sz="3105" dirty="0">
                <a:solidFill>
                  <a:srgbClr val="000000"/>
                </a:solidFill>
                <a:latin typeface="Montserrat Bold"/>
              </a:rPr>
              <a:t> в </a:t>
            </a:r>
            <a:r>
              <a:rPr lang="en-US" sz="3105" dirty="0" err="1">
                <a:solidFill>
                  <a:srgbClr val="000000"/>
                </a:solidFill>
                <a:latin typeface="Montserrat Bold"/>
              </a:rPr>
              <a:t>Российской</a:t>
            </a:r>
            <a:r>
              <a:rPr lang="en-US" sz="310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105" dirty="0" err="1">
                <a:solidFill>
                  <a:srgbClr val="000000"/>
                </a:solidFill>
                <a:latin typeface="Montserrat Bold"/>
              </a:rPr>
              <a:t>Федерации</a:t>
            </a:r>
            <a:r>
              <a:rPr lang="en-US" sz="3105" dirty="0">
                <a:solidFill>
                  <a:srgbClr val="000000"/>
                </a:solidFill>
                <a:latin typeface="Montserrat Bold"/>
              </a:rPr>
              <a:t>.</a:t>
            </a:r>
          </a:p>
        </p:txBody>
      </p:sp>
      <p:pic>
        <p:nvPicPr>
          <p:cNvPr id="18436" name="Picture 4" descr="https://sun9-70.userapi.com/impg/r-uW5OM9dl3qAC1uhjttgi3zTMxsvZ4wqja4oQ/qHuVK81bo4c.jpg?size=778x1105&amp;quality=95&amp;sign=b9e055b67eb3f45d6f441d18a423ed72&amp;type=album"/>
          <p:cNvPicPr>
            <a:picLocks noChangeAspect="1" noChangeArrowheads="1"/>
          </p:cNvPicPr>
          <p:nvPr/>
        </p:nvPicPr>
        <p:blipFill>
          <a:blip r:embed="rId3"/>
          <a:srcRect l="964" t="2036" b="9049"/>
          <a:stretch>
            <a:fillRect/>
          </a:stretch>
        </p:blipFill>
        <p:spPr bwMode="auto">
          <a:xfrm>
            <a:off x="10144132" y="266602"/>
            <a:ext cx="7858180" cy="10020398"/>
          </a:xfrm>
          <a:prstGeom prst="rect">
            <a:avLst/>
          </a:prstGeom>
          <a:noFill/>
        </p:spPr>
      </p:pic>
      <p:pic>
        <p:nvPicPr>
          <p:cNvPr id="22" name="Рисунок 21" descr="2023-05-23_11-06-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12176"/>
            <a:ext cx="10144131" cy="50748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4788" y="736677"/>
            <a:ext cx="7563484" cy="4131143"/>
            <a:chOff x="0" y="0"/>
            <a:chExt cx="10084645" cy="5508191"/>
          </a:xfrm>
        </p:grpSpPr>
        <p:sp>
          <p:nvSpPr>
            <p:cNvPr id="3" name="TextBox 3"/>
            <p:cNvSpPr txBox="1"/>
            <p:nvPr/>
          </p:nvSpPr>
          <p:spPr>
            <a:xfrm>
              <a:off x="871607" y="4754819"/>
              <a:ext cx="4208439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Декабрь 2022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230826" y="4754819"/>
              <a:ext cx="2853819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Май 2023</a:t>
              </a:r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2103115" y="343348"/>
              <a:ext cx="7427331" cy="4190279"/>
              <a:chOff x="0" y="0"/>
              <a:chExt cx="18233859" cy="10287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63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34226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68516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102806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-66675"/>
              <a:ext cx="1815249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3 000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330085"/>
              <a:ext cx="1815249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2 000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696" y="2726844"/>
              <a:ext cx="1699553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1 000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68831" y="4123604"/>
              <a:ext cx="546418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0 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2103115" y="938782"/>
              <a:ext cx="7427331" cy="3594846"/>
              <a:chOff x="0" y="1461770"/>
              <a:chExt cx="18233859" cy="882523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7246493"/>
                <a:ext cx="4284957" cy="3040507"/>
              </a:xfrm>
              <a:custGeom>
                <a:avLst/>
                <a:gdLst/>
                <a:ahLst/>
                <a:cxnLst/>
                <a:rect l="l" t="t" r="r" b="b"/>
                <a:pathLst>
                  <a:path w="4284957" h="3040507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3040507"/>
                    </a:lnTo>
                    <a:lnTo>
                      <a:pt x="0" y="3040507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3948902" y="1461770"/>
                <a:ext cx="4284957" cy="8825230"/>
              </a:xfrm>
              <a:custGeom>
                <a:avLst/>
                <a:gdLst/>
                <a:ahLst/>
                <a:cxnLst/>
                <a:rect l="l" t="t" r="r" b="b"/>
                <a:pathLst>
                  <a:path w="4284957" h="8825230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8825230"/>
                    </a:lnTo>
                    <a:lnTo>
                      <a:pt x="0" y="8825230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10287000"/>
                <a:ext cx="4284957" cy="0"/>
              </a:xfrm>
              <a:custGeom>
                <a:avLst/>
                <a:gdLst/>
                <a:ahLst/>
                <a:cxnLst/>
                <a:rect l="l" t="t" r="r" b="b"/>
                <a:pathLst>
                  <a:path w="4284957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3948902" y="10287000"/>
                <a:ext cx="4284957" cy="0"/>
              </a:xfrm>
              <a:custGeom>
                <a:avLst/>
                <a:gdLst/>
                <a:ahLst/>
                <a:cxnLst/>
                <a:rect l="l" t="t" r="r" b="b"/>
                <a:pathLst>
                  <a:path w="4284957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</p:grp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90654" y="365096"/>
            <a:ext cx="2436605" cy="1056581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339127" y="5612266"/>
            <a:ext cx="7202299" cy="4137217"/>
            <a:chOff x="0" y="0"/>
            <a:chExt cx="9603065" cy="5516290"/>
          </a:xfrm>
        </p:grpSpPr>
        <p:sp>
          <p:nvSpPr>
            <p:cNvPr id="21" name="TextBox 21"/>
            <p:cNvSpPr txBox="1"/>
            <p:nvPr/>
          </p:nvSpPr>
          <p:spPr>
            <a:xfrm>
              <a:off x="379681" y="4767608"/>
              <a:ext cx="4220779" cy="748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73"/>
                </a:lnSpc>
              </a:pPr>
              <a:r>
                <a:rPr lang="en-US" sz="3409">
                  <a:solidFill>
                    <a:srgbClr val="000000"/>
                  </a:solidFill>
                  <a:latin typeface="Montserrat Semi-Bold"/>
                </a:rPr>
                <a:t>Декабрь 2022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740893" y="4767608"/>
              <a:ext cx="2862172" cy="748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73"/>
                </a:lnSpc>
              </a:pPr>
              <a:r>
                <a:rPr lang="en-US" sz="3409">
                  <a:solidFill>
                    <a:srgbClr val="000000"/>
                  </a:solidFill>
                  <a:latin typeface="Montserrat Semi-Bold"/>
                </a:rPr>
                <a:t>Май 2023</a:t>
              </a:r>
            </a:p>
          </p:txBody>
        </p: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1617359" y="345766"/>
              <a:ext cx="7427331" cy="4190279"/>
              <a:chOff x="0" y="0"/>
              <a:chExt cx="18233859" cy="10287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-63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256540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0" y="51371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0" y="770890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0" y="102806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0" y="-57150"/>
              <a:ext cx="1328646" cy="748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73"/>
                </a:lnSpc>
              </a:pPr>
              <a:r>
                <a:rPr lang="en-US" sz="3409">
                  <a:solidFill>
                    <a:srgbClr val="000000"/>
                  </a:solidFill>
                  <a:latin typeface="Montserrat Semi-Bold"/>
                </a:rPr>
                <a:t>400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5989" y="990420"/>
              <a:ext cx="1272657" cy="748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73"/>
                </a:lnSpc>
              </a:pPr>
              <a:r>
                <a:rPr lang="en-US" sz="3409">
                  <a:solidFill>
                    <a:srgbClr val="000000"/>
                  </a:solidFill>
                  <a:latin typeface="Montserrat Semi-Bold"/>
                </a:rPr>
                <a:t>300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5989" y="2037989"/>
              <a:ext cx="1272657" cy="748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73"/>
                </a:lnSpc>
              </a:pPr>
              <a:r>
                <a:rPr lang="en-US" sz="3409">
                  <a:solidFill>
                    <a:srgbClr val="000000"/>
                  </a:solidFill>
                  <a:latin typeface="Montserrat Semi-Bold"/>
                </a:rPr>
                <a:t>200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72062" y="3085559"/>
              <a:ext cx="1156584" cy="748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73"/>
                </a:lnSpc>
              </a:pPr>
              <a:r>
                <a:rPr lang="en-US" sz="3409">
                  <a:solidFill>
                    <a:srgbClr val="000000"/>
                  </a:solidFill>
                  <a:latin typeface="Montserrat Semi-Bold"/>
                </a:rPr>
                <a:t>100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80612" y="4133129"/>
              <a:ext cx="548034" cy="748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73"/>
                </a:lnSpc>
              </a:pPr>
              <a:r>
                <a:rPr lang="en-US" sz="3409">
                  <a:solidFill>
                    <a:srgbClr val="000000"/>
                  </a:solidFill>
                  <a:latin typeface="Montserrat Semi-Bold"/>
                </a:rPr>
                <a:t>0 </a:t>
              </a:r>
            </a:p>
          </p:txBody>
        </p: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1617359" y="654864"/>
              <a:ext cx="7427331" cy="3881181"/>
              <a:chOff x="0" y="758825"/>
              <a:chExt cx="18233859" cy="952817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6416675"/>
                <a:ext cx="4284957" cy="3870325"/>
              </a:xfrm>
              <a:custGeom>
                <a:avLst/>
                <a:gdLst/>
                <a:ahLst/>
                <a:cxnLst/>
                <a:rect l="l" t="t" r="r" b="b"/>
                <a:pathLst>
                  <a:path w="4284957" h="3870325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3870325"/>
                    </a:lnTo>
                    <a:lnTo>
                      <a:pt x="0" y="3870325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13948902" y="758825"/>
                <a:ext cx="4284957" cy="9528175"/>
              </a:xfrm>
              <a:custGeom>
                <a:avLst/>
                <a:gdLst/>
                <a:ahLst/>
                <a:cxnLst/>
                <a:rect l="l" t="t" r="r" b="b"/>
                <a:pathLst>
                  <a:path w="4284957" h="9528175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9528175"/>
                    </a:lnTo>
                    <a:lnTo>
                      <a:pt x="0" y="9528175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10287000"/>
                <a:ext cx="4284957" cy="0"/>
              </a:xfrm>
              <a:custGeom>
                <a:avLst/>
                <a:gdLst/>
                <a:ahLst/>
                <a:cxnLst/>
                <a:rect l="l" t="t" r="r" b="b"/>
                <a:pathLst>
                  <a:path w="4284957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13948902" y="10287000"/>
                <a:ext cx="4284957" cy="0"/>
              </a:xfrm>
              <a:custGeom>
                <a:avLst/>
                <a:gdLst/>
                <a:ahLst/>
                <a:cxnLst/>
                <a:rect l="l" t="t" r="r" b="b"/>
                <a:pathLst>
                  <a:path w="4284957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</p:grpSp>
      </p:grpSp>
      <p:grpSp>
        <p:nvGrpSpPr>
          <p:cNvPr id="39" name="Group 39"/>
          <p:cNvGrpSpPr/>
          <p:nvPr/>
        </p:nvGrpSpPr>
        <p:grpSpPr>
          <a:xfrm>
            <a:off x="10178493" y="5592427"/>
            <a:ext cx="6909778" cy="4131143"/>
            <a:chOff x="0" y="0"/>
            <a:chExt cx="9213038" cy="5508191"/>
          </a:xfrm>
        </p:grpSpPr>
        <p:sp>
          <p:nvSpPr>
            <p:cNvPr id="40" name="TextBox 40"/>
            <p:cNvSpPr txBox="1"/>
            <p:nvPr/>
          </p:nvSpPr>
          <p:spPr>
            <a:xfrm>
              <a:off x="0" y="4754819"/>
              <a:ext cx="4208439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Декабрь 2022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359218" y="4754819"/>
              <a:ext cx="2853819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Май 2023</a:t>
              </a:r>
            </a:p>
          </p:txBody>
        </p:sp>
        <p:grpSp>
          <p:nvGrpSpPr>
            <p:cNvPr id="42" name="Group 42"/>
            <p:cNvGrpSpPr>
              <a:grpSpLocks noChangeAspect="1"/>
            </p:cNvGrpSpPr>
            <p:nvPr/>
          </p:nvGrpSpPr>
          <p:grpSpPr>
            <a:xfrm>
              <a:off x="1231508" y="343348"/>
              <a:ext cx="7427331" cy="4190279"/>
              <a:chOff x="0" y="0"/>
              <a:chExt cx="18233859" cy="102870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-63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0" y="34226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45" name="Freeform 45"/>
              <p:cNvSpPr/>
              <p:nvPr/>
            </p:nvSpPr>
            <p:spPr>
              <a:xfrm>
                <a:off x="0" y="68516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0" y="10280650"/>
                <a:ext cx="1823385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8233859" h="12700">
                    <a:moveTo>
                      <a:pt x="0" y="0"/>
                    </a:moveTo>
                    <a:lnTo>
                      <a:pt x="18233859" y="0"/>
                    </a:lnTo>
                    <a:lnTo>
                      <a:pt x="1823385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47" name="TextBox 47"/>
            <p:cNvSpPr txBox="1"/>
            <p:nvPr/>
          </p:nvSpPr>
          <p:spPr>
            <a:xfrm>
              <a:off x="98473" y="-66675"/>
              <a:ext cx="845169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75 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61021" y="1330085"/>
              <a:ext cx="882621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50 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13453" y="2726844"/>
              <a:ext cx="830188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25 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397224" y="4123604"/>
              <a:ext cx="546418" cy="753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3400">
                  <a:solidFill>
                    <a:srgbClr val="000000"/>
                  </a:solidFill>
                  <a:latin typeface="Montserrat Semi-Bold"/>
                </a:rPr>
                <a:t>0 </a:t>
              </a:r>
            </a:p>
          </p:txBody>
        </p:sp>
        <p:grpSp>
          <p:nvGrpSpPr>
            <p:cNvPr id="51" name="Group 51"/>
            <p:cNvGrpSpPr>
              <a:grpSpLocks noChangeAspect="1"/>
            </p:cNvGrpSpPr>
            <p:nvPr/>
          </p:nvGrpSpPr>
          <p:grpSpPr>
            <a:xfrm>
              <a:off x="1231508" y="896879"/>
              <a:ext cx="7427331" cy="3636748"/>
              <a:chOff x="0" y="1358900"/>
              <a:chExt cx="18233859" cy="89281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8354060"/>
                <a:ext cx="4284957" cy="1932940"/>
              </a:xfrm>
              <a:custGeom>
                <a:avLst/>
                <a:gdLst/>
                <a:ahLst/>
                <a:cxnLst/>
                <a:rect l="l" t="t" r="r" b="b"/>
                <a:pathLst>
                  <a:path w="4284957" h="1932940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1932940"/>
                    </a:lnTo>
                    <a:lnTo>
                      <a:pt x="0" y="1932940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53" name="Freeform 53"/>
              <p:cNvSpPr/>
              <p:nvPr/>
            </p:nvSpPr>
            <p:spPr>
              <a:xfrm>
                <a:off x="13948902" y="1358900"/>
                <a:ext cx="4284957" cy="8928100"/>
              </a:xfrm>
              <a:custGeom>
                <a:avLst/>
                <a:gdLst/>
                <a:ahLst/>
                <a:cxnLst/>
                <a:rect l="l" t="t" r="r" b="b"/>
                <a:pathLst>
                  <a:path w="4284957" h="8928100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8928100"/>
                    </a:lnTo>
                    <a:lnTo>
                      <a:pt x="0" y="8928100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54" name="Freeform 54"/>
              <p:cNvSpPr/>
              <p:nvPr/>
            </p:nvSpPr>
            <p:spPr>
              <a:xfrm>
                <a:off x="0" y="10287000"/>
                <a:ext cx="4284957" cy="0"/>
              </a:xfrm>
              <a:custGeom>
                <a:avLst/>
                <a:gdLst/>
                <a:ahLst/>
                <a:cxnLst/>
                <a:rect l="l" t="t" r="r" b="b"/>
                <a:pathLst>
                  <a:path w="4284957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55" name="Freeform 55"/>
              <p:cNvSpPr/>
              <p:nvPr/>
            </p:nvSpPr>
            <p:spPr>
              <a:xfrm>
                <a:off x="13948902" y="10287000"/>
                <a:ext cx="4284957" cy="0"/>
              </a:xfrm>
              <a:custGeom>
                <a:avLst/>
                <a:gdLst/>
                <a:ahLst/>
                <a:cxnLst/>
                <a:rect l="l" t="t" r="r" b="b"/>
                <a:pathLst>
                  <a:path w="4284957">
                    <a:moveTo>
                      <a:pt x="0" y="0"/>
                    </a:moveTo>
                    <a:lnTo>
                      <a:pt x="4284957" y="0"/>
                    </a:lnTo>
                    <a:lnTo>
                      <a:pt x="42849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1263"/>
              </a:solidFill>
            </p:spPr>
          </p:sp>
        </p:grpSp>
      </p:grpSp>
      <p:grpSp>
        <p:nvGrpSpPr>
          <p:cNvPr id="56" name="Group 56"/>
          <p:cNvGrpSpPr/>
          <p:nvPr/>
        </p:nvGrpSpPr>
        <p:grpSpPr>
          <a:xfrm>
            <a:off x="302169" y="1648098"/>
            <a:ext cx="9144138" cy="2689724"/>
            <a:chOff x="0" y="0"/>
            <a:chExt cx="2408333" cy="70840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408333" cy="708405"/>
            </a:xfrm>
            <a:custGeom>
              <a:avLst/>
              <a:gdLst/>
              <a:ahLst/>
              <a:cxnLst/>
              <a:rect l="l" t="t" r="r" b="b"/>
              <a:pathLst>
                <a:path w="2408333" h="708405">
                  <a:moveTo>
                    <a:pt x="43179" y="0"/>
                  </a:moveTo>
                  <a:lnTo>
                    <a:pt x="2365154" y="0"/>
                  </a:lnTo>
                  <a:cubicBezTo>
                    <a:pt x="2389001" y="0"/>
                    <a:pt x="2408333" y="19332"/>
                    <a:pt x="2408333" y="43179"/>
                  </a:cubicBezTo>
                  <a:lnTo>
                    <a:pt x="2408333" y="665225"/>
                  </a:lnTo>
                  <a:cubicBezTo>
                    <a:pt x="2408333" y="689073"/>
                    <a:pt x="2389001" y="708405"/>
                    <a:pt x="2365154" y="708405"/>
                  </a:cubicBezTo>
                  <a:lnTo>
                    <a:pt x="43179" y="708405"/>
                  </a:lnTo>
                  <a:cubicBezTo>
                    <a:pt x="19332" y="708405"/>
                    <a:pt x="0" y="689073"/>
                    <a:pt x="0" y="665225"/>
                  </a:cubicBezTo>
                  <a:lnTo>
                    <a:pt x="0" y="43179"/>
                  </a:lnTo>
                  <a:cubicBezTo>
                    <a:pt x="0" y="19332"/>
                    <a:pt x="19332" y="0"/>
                    <a:pt x="43179" y="0"/>
                  </a:cubicBezTo>
                  <a:close/>
                </a:path>
              </a:pathLst>
            </a:custGeom>
            <a:solidFill>
              <a:srgbClr val="F59654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501190" y="220435"/>
            <a:ext cx="3109696" cy="4109444"/>
            <a:chOff x="-6215" y="-38100"/>
            <a:chExt cx="819015" cy="1082323"/>
          </a:xfrm>
        </p:grpSpPr>
        <p:sp>
          <p:nvSpPr>
            <p:cNvPr id="60" name="Freeform 60"/>
            <p:cNvSpPr/>
            <p:nvPr/>
          </p:nvSpPr>
          <p:spPr>
            <a:xfrm>
              <a:off x="-6215" y="-2092"/>
              <a:ext cx="376299" cy="1046315"/>
            </a:xfrm>
            <a:custGeom>
              <a:avLst/>
              <a:gdLst/>
              <a:ahLst/>
              <a:cxnLst/>
              <a:rect l="l" t="t" r="r" b="b"/>
              <a:pathLst>
                <a:path w="328252" h="1046315">
                  <a:moveTo>
                    <a:pt x="0" y="0"/>
                  </a:moveTo>
                  <a:lnTo>
                    <a:pt x="328252" y="0"/>
                  </a:lnTo>
                  <a:lnTo>
                    <a:pt x="328252" y="1046315"/>
                  </a:lnTo>
                  <a:lnTo>
                    <a:pt x="0" y="104631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279470" y="276064"/>
            <a:ext cx="6305713" cy="869001"/>
            <a:chOff x="0" y="0"/>
            <a:chExt cx="8407617" cy="1158668"/>
          </a:xfrm>
        </p:grpSpPr>
        <p:grpSp>
          <p:nvGrpSpPr>
            <p:cNvPr id="63" name="Group 63"/>
            <p:cNvGrpSpPr/>
            <p:nvPr/>
          </p:nvGrpSpPr>
          <p:grpSpPr>
            <a:xfrm>
              <a:off x="0" y="0"/>
              <a:ext cx="8407617" cy="1158668"/>
              <a:chOff x="0" y="0"/>
              <a:chExt cx="1116181" cy="153823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116181" cy="153823"/>
              </a:xfrm>
              <a:custGeom>
                <a:avLst/>
                <a:gdLst/>
                <a:ahLst/>
                <a:cxnLst/>
                <a:rect l="l" t="t" r="r" b="b"/>
                <a:pathLst>
                  <a:path w="1116181" h="153823">
                    <a:moveTo>
                      <a:pt x="76911" y="0"/>
                    </a:moveTo>
                    <a:lnTo>
                      <a:pt x="1039269" y="0"/>
                    </a:lnTo>
                    <a:cubicBezTo>
                      <a:pt x="1081746" y="0"/>
                      <a:pt x="1116181" y="34434"/>
                      <a:pt x="1116181" y="76911"/>
                    </a:cubicBezTo>
                    <a:lnTo>
                      <a:pt x="1116181" y="76911"/>
                    </a:lnTo>
                    <a:cubicBezTo>
                      <a:pt x="1116181" y="97310"/>
                      <a:pt x="1108077" y="116872"/>
                      <a:pt x="1093654" y="131296"/>
                    </a:cubicBezTo>
                    <a:cubicBezTo>
                      <a:pt x="1079230" y="145720"/>
                      <a:pt x="1059667" y="153823"/>
                      <a:pt x="1039269" y="153823"/>
                    </a:cubicBezTo>
                    <a:lnTo>
                      <a:pt x="76911" y="153823"/>
                    </a:lnTo>
                    <a:cubicBezTo>
                      <a:pt x="34434" y="153823"/>
                      <a:pt x="0" y="119388"/>
                      <a:pt x="0" y="76911"/>
                    </a:cubicBezTo>
                    <a:lnTo>
                      <a:pt x="0" y="76911"/>
                    </a:lnTo>
                    <a:cubicBezTo>
                      <a:pt x="0" y="34434"/>
                      <a:pt x="34434" y="0"/>
                      <a:pt x="76911" y="0"/>
                    </a:cubicBez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>
              <a:off x="745586" y="210907"/>
              <a:ext cx="6916445" cy="688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74"/>
                </a:lnSpc>
                <a:spcBef>
                  <a:spcPct val="0"/>
                </a:spcBef>
              </a:pPr>
              <a:r>
                <a:rPr lang="en-US" sz="3124">
                  <a:solidFill>
                    <a:srgbClr val="F59654"/>
                  </a:solidFill>
                  <a:latin typeface="Montserrat Semi-Bold Bold"/>
                </a:rPr>
                <a:t>ВЫСТАВЛЕННЫЕ ЧАСЫ</a:t>
              </a:r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1374546" y="672465"/>
            <a:ext cx="362605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траектория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успеха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1568718" y="4754463"/>
            <a:ext cx="652581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2B1263"/>
                </a:solidFill>
                <a:latin typeface="Montserrat Semi-Bold"/>
              </a:rPr>
              <a:t>Показатели на портале Добро.ру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27484" y="1884816"/>
            <a:ext cx="9018823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Добро.Центр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как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фактор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вовлечение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молодежи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 в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общественно-полезную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деятельность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,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усовершенствование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мягких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навыков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 и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социализацию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 в </a:t>
            </a:r>
            <a:r>
              <a:rPr lang="en-US" sz="2999" dirty="0" err="1">
                <a:solidFill>
                  <a:srgbClr val="FFFFFF"/>
                </a:solidFill>
                <a:latin typeface="Montserrat Bold"/>
              </a:rPr>
              <a:t>обществе</a:t>
            </a:r>
            <a:r>
              <a:rPr lang="en-US" sz="2999" dirty="0">
                <a:solidFill>
                  <a:srgbClr val="FFFFFF"/>
                </a:solidFill>
                <a:latin typeface="Montserrat Bold"/>
              </a:rPr>
              <a:t>.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Montserrat Bold"/>
              </a:rPr>
              <a:t> 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2838368" y="8055415"/>
            <a:ext cx="87634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59654"/>
                </a:solidFill>
                <a:latin typeface="Montserrat Semi-Bold Bold"/>
              </a:rPr>
              <a:t>150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7066159" y="6366319"/>
            <a:ext cx="86339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59654"/>
                </a:solidFill>
                <a:latin typeface="Montserrat Semi-Bold Bold"/>
              </a:rPr>
              <a:t>370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5488892" y="1600473"/>
            <a:ext cx="115609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59654"/>
                </a:solidFill>
                <a:latin typeface="Montserrat Semi-Bold Bold"/>
              </a:rPr>
              <a:t>2570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1334369" y="3297342"/>
            <a:ext cx="728365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59654"/>
                </a:solidFill>
                <a:latin typeface="Montserrat Semi-Bold Bold"/>
              </a:rPr>
              <a:t>883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1501453" y="8396881"/>
            <a:ext cx="462221" cy="492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800" dirty="0">
                <a:solidFill>
                  <a:srgbClr val="F59654"/>
                </a:solidFill>
                <a:latin typeface="Montserrat Semi-Bold Bold"/>
              </a:rPr>
              <a:t>14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5727314" y="6366319"/>
            <a:ext cx="63192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59654"/>
                </a:solidFill>
                <a:latin typeface="Montserrat Semi-Bold Bold"/>
              </a:rPr>
              <a:t>65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9656304" y="5627021"/>
            <a:ext cx="1246331" cy="3631279"/>
            <a:chOff x="0" y="0"/>
            <a:chExt cx="328252" cy="956386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328252" cy="956386"/>
            </a:xfrm>
            <a:custGeom>
              <a:avLst/>
              <a:gdLst/>
              <a:ahLst/>
              <a:cxnLst/>
              <a:rect l="l" t="t" r="r" b="b"/>
              <a:pathLst>
                <a:path w="328252" h="956386">
                  <a:moveTo>
                    <a:pt x="0" y="0"/>
                  </a:moveTo>
                  <a:lnTo>
                    <a:pt x="328252" y="0"/>
                  </a:lnTo>
                  <a:lnTo>
                    <a:pt x="328252" y="956386"/>
                  </a:lnTo>
                  <a:lnTo>
                    <a:pt x="0" y="956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8" name="TextBox 7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191386" y="5874628"/>
            <a:ext cx="4167588" cy="836397"/>
            <a:chOff x="0" y="0"/>
            <a:chExt cx="5181291" cy="1115196"/>
          </a:xfrm>
        </p:grpSpPr>
        <p:grpSp>
          <p:nvGrpSpPr>
            <p:cNvPr id="80" name="Group 80"/>
            <p:cNvGrpSpPr/>
            <p:nvPr/>
          </p:nvGrpSpPr>
          <p:grpSpPr>
            <a:xfrm>
              <a:off x="0" y="0"/>
              <a:ext cx="5181291" cy="1115196"/>
              <a:chOff x="0" y="0"/>
              <a:chExt cx="690635" cy="148649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690635" cy="148649"/>
              </a:xfrm>
              <a:custGeom>
                <a:avLst/>
                <a:gdLst/>
                <a:ahLst/>
                <a:cxnLst/>
                <a:rect l="l" t="t" r="r" b="b"/>
                <a:pathLst>
                  <a:path w="690635" h="148649">
                    <a:moveTo>
                      <a:pt x="74324" y="0"/>
                    </a:moveTo>
                    <a:lnTo>
                      <a:pt x="616311" y="0"/>
                    </a:lnTo>
                    <a:cubicBezTo>
                      <a:pt x="657359" y="0"/>
                      <a:pt x="690635" y="33276"/>
                      <a:pt x="690635" y="74324"/>
                    </a:cubicBezTo>
                    <a:lnTo>
                      <a:pt x="690635" y="74324"/>
                    </a:lnTo>
                    <a:cubicBezTo>
                      <a:pt x="690635" y="94037"/>
                      <a:pt x="682805" y="112941"/>
                      <a:pt x="668866" y="126880"/>
                    </a:cubicBezTo>
                    <a:cubicBezTo>
                      <a:pt x="654927" y="140818"/>
                      <a:pt x="636023" y="148649"/>
                      <a:pt x="616311" y="148649"/>
                    </a:cubicBezTo>
                    <a:lnTo>
                      <a:pt x="74324" y="148649"/>
                    </a:lnTo>
                    <a:cubicBezTo>
                      <a:pt x="54612" y="148649"/>
                      <a:pt x="35708" y="140818"/>
                      <a:pt x="21769" y="126880"/>
                    </a:cubicBezTo>
                    <a:cubicBezTo>
                      <a:pt x="7831" y="112941"/>
                      <a:pt x="0" y="94037"/>
                      <a:pt x="0" y="74324"/>
                    </a:cubicBezTo>
                    <a:lnTo>
                      <a:pt x="0" y="74324"/>
                    </a:lnTo>
                    <a:cubicBezTo>
                      <a:pt x="0" y="54612"/>
                      <a:pt x="7831" y="35708"/>
                      <a:pt x="21769" y="21769"/>
                    </a:cubicBezTo>
                    <a:cubicBezTo>
                      <a:pt x="35708" y="7831"/>
                      <a:pt x="54612" y="0"/>
                      <a:pt x="74324" y="0"/>
                    </a:cubicBezTo>
                    <a:close/>
                  </a:path>
                </a:pathLst>
              </a:custGeom>
              <a:solidFill>
                <a:srgbClr val="2B1263"/>
              </a:solidFill>
            </p:spPr>
          </p:sp>
          <p:sp>
            <p:nvSpPr>
              <p:cNvPr id="82" name="TextBox 8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sp>
          <p:nvSpPr>
            <p:cNvPr id="83" name="TextBox 83"/>
            <p:cNvSpPr txBox="1"/>
            <p:nvPr/>
          </p:nvSpPr>
          <p:spPr>
            <a:xfrm>
              <a:off x="429653" y="186148"/>
              <a:ext cx="4332408" cy="68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6"/>
                </a:lnSpc>
                <a:spcBef>
                  <a:spcPct val="0"/>
                </a:spcBef>
              </a:pPr>
              <a:r>
                <a:rPr lang="en-US" sz="3112">
                  <a:solidFill>
                    <a:srgbClr val="F59654"/>
                  </a:solidFill>
                  <a:latin typeface="Montserrat Semi-Bold Bold"/>
                </a:rPr>
                <a:t>ДОБРЫЕ ДЕЛА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28700" y="5612266"/>
            <a:ext cx="1400128" cy="3631279"/>
            <a:chOff x="0" y="0"/>
            <a:chExt cx="328252" cy="956386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328252" cy="956386"/>
            </a:xfrm>
            <a:custGeom>
              <a:avLst/>
              <a:gdLst/>
              <a:ahLst/>
              <a:cxnLst/>
              <a:rect l="l" t="t" r="r" b="b"/>
              <a:pathLst>
                <a:path w="328252" h="956386">
                  <a:moveTo>
                    <a:pt x="0" y="0"/>
                  </a:moveTo>
                  <a:lnTo>
                    <a:pt x="328252" y="0"/>
                  </a:lnTo>
                  <a:lnTo>
                    <a:pt x="328252" y="956386"/>
                  </a:lnTo>
                  <a:lnTo>
                    <a:pt x="0" y="956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TextBox 8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2275031" y="5874628"/>
            <a:ext cx="3885968" cy="836397"/>
            <a:chOff x="0" y="0"/>
            <a:chExt cx="690635" cy="148649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690635" cy="148649"/>
            </a:xfrm>
            <a:custGeom>
              <a:avLst/>
              <a:gdLst/>
              <a:ahLst/>
              <a:cxnLst/>
              <a:rect l="l" t="t" r="r" b="b"/>
              <a:pathLst>
                <a:path w="690635" h="148649">
                  <a:moveTo>
                    <a:pt x="74324" y="0"/>
                  </a:moveTo>
                  <a:lnTo>
                    <a:pt x="616311" y="0"/>
                  </a:lnTo>
                  <a:cubicBezTo>
                    <a:pt x="657359" y="0"/>
                    <a:pt x="690635" y="33276"/>
                    <a:pt x="690635" y="74324"/>
                  </a:cubicBezTo>
                  <a:lnTo>
                    <a:pt x="690635" y="74324"/>
                  </a:lnTo>
                  <a:cubicBezTo>
                    <a:pt x="690635" y="94037"/>
                    <a:pt x="682805" y="112941"/>
                    <a:pt x="668866" y="126880"/>
                  </a:cubicBezTo>
                  <a:cubicBezTo>
                    <a:pt x="654927" y="140818"/>
                    <a:pt x="636023" y="148649"/>
                    <a:pt x="616311" y="148649"/>
                  </a:cubicBezTo>
                  <a:lnTo>
                    <a:pt x="74324" y="148649"/>
                  </a:lnTo>
                  <a:cubicBezTo>
                    <a:pt x="54612" y="148649"/>
                    <a:pt x="35708" y="140818"/>
                    <a:pt x="21769" y="126880"/>
                  </a:cubicBezTo>
                  <a:cubicBezTo>
                    <a:pt x="7831" y="112941"/>
                    <a:pt x="0" y="94037"/>
                    <a:pt x="0" y="74324"/>
                  </a:cubicBezTo>
                  <a:lnTo>
                    <a:pt x="0" y="74324"/>
                  </a:lnTo>
                  <a:cubicBezTo>
                    <a:pt x="0" y="54612"/>
                    <a:pt x="7831" y="35708"/>
                    <a:pt x="21769" y="21769"/>
                  </a:cubicBezTo>
                  <a:cubicBezTo>
                    <a:pt x="35708" y="7831"/>
                    <a:pt x="54612" y="0"/>
                    <a:pt x="74324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0" name="TextBox 90"/>
          <p:cNvSpPr txBox="1"/>
          <p:nvPr/>
        </p:nvSpPr>
        <p:spPr>
          <a:xfrm>
            <a:off x="2813546" y="5999951"/>
            <a:ext cx="297286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6"/>
              </a:lnSpc>
              <a:spcBef>
                <a:spcPct val="0"/>
              </a:spcBef>
            </a:pPr>
            <a:r>
              <a:rPr lang="en-US" sz="3112" dirty="0">
                <a:solidFill>
                  <a:srgbClr val="F59654"/>
                </a:solidFill>
                <a:latin typeface="Montserrat Semi-Bold Bold"/>
              </a:rPr>
              <a:t>ВОЛОНТЕРЫ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765" y="1367820"/>
            <a:ext cx="5593410" cy="1729243"/>
            <a:chOff x="0" y="0"/>
            <a:chExt cx="1473162" cy="4554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3162" cy="455439"/>
            </a:xfrm>
            <a:custGeom>
              <a:avLst/>
              <a:gdLst/>
              <a:ahLst/>
              <a:cxnLst/>
              <a:rect l="l" t="t" r="r" b="b"/>
              <a:pathLst>
                <a:path w="1473162" h="455439">
                  <a:moveTo>
                    <a:pt x="70590" y="0"/>
                  </a:moveTo>
                  <a:lnTo>
                    <a:pt x="1402572" y="0"/>
                  </a:lnTo>
                  <a:cubicBezTo>
                    <a:pt x="1441557" y="0"/>
                    <a:pt x="1473162" y="31604"/>
                    <a:pt x="1473162" y="70590"/>
                  </a:cubicBezTo>
                  <a:lnTo>
                    <a:pt x="1473162" y="384849"/>
                  </a:lnTo>
                  <a:cubicBezTo>
                    <a:pt x="1473162" y="423834"/>
                    <a:pt x="1441557" y="455439"/>
                    <a:pt x="1402572" y="455439"/>
                  </a:cubicBezTo>
                  <a:lnTo>
                    <a:pt x="70590" y="455439"/>
                  </a:lnTo>
                  <a:cubicBezTo>
                    <a:pt x="31604" y="455439"/>
                    <a:pt x="0" y="423834"/>
                    <a:pt x="0" y="384849"/>
                  </a:cubicBezTo>
                  <a:lnTo>
                    <a:pt x="0" y="70590"/>
                  </a:lnTo>
                  <a:cubicBezTo>
                    <a:pt x="0" y="31604"/>
                    <a:pt x="31604" y="0"/>
                    <a:pt x="70590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-4022641" y="5238989"/>
            <a:ext cx="22297913" cy="53262"/>
          </a:xfrm>
          <a:prstGeom prst="line">
            <a:avLst/>
          </a:prstGeom>
          <a:ln w="66675" cap="flat">
            <a:solidFill>
              <a:srgbClr val="F596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652657" y="5170131"/>
            <a:ext cx="11407" cy="810545"/>
          </a:xfrm>
          <a:prstGeom prst="line">
            <a:avLst/>
          </a:prstGeom>
          <a:ln w="47625" cap="flat">
            <a:solidFill>
              <a:srgbClr val="F5965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436766" y="5754449"/>
            <a:ext cx="454596" cy="45459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5448066" y="5265841"/>
            <a:ext cx="6119" cy="525720"/>
          </a:xfrm>
          <a:prstGeom prst="line">
            <a:avLst/>
          </a:prstGeom>
          <a:ln w="38100" cap="flat">
            <a:solidFill>
              <a:srgbClr val="F5965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 rot="9862399">
            <a:off x="5256156" y="5791598"/>
            <a:ext cx="379404" cy="37940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87077" y="642896"/>
            <a:ext cx="2357427" cy="23574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11205" y="362712"/>
            <a:ext cx="2795505" cy="28236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25056" t="31312" r="17460" b="10885"/>
          <a:stretch>
            <a:fillRect/>
          </a:stretch>
        </p:blipFill>
        <p:spPr>
          <a:xfrm>
            <a:off x="12090655" y="642896"/>
            <a:ext cx="5575540" cy="420490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28700" y="672465"/>
            <a:ext cx="390045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траектория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успеха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322" y="1173909"/>
            <a:ext cx="6276755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2897">
                <a:solidFill>
                  <a:srgbClr val="FDFDFD"/>
                </a:solidFill>
                <a:latin typeface="Montserrat Semi-Bold"/>
              </a:rPr>
              <a:t> </a:t>
            </a:r>
          </a:p>
          <a:p>
            <a:pPr algn="ctr">
              <a:lnSpc>
                <a:spcPts val="3477"/>
              </a:lnSpc>
            </a:pPr>
            <a:r>
              <a:rPr lang="en-US" sz="2897">
                <a:solidFill>
                  <a:srgbClr val="FDFDFD"/>
                </a:solidFill>
                <a:latin typeface="Montserrat Semi-Bold"/>
              </a:rPr>
              <a:t> Волонтеры безопасности</a:t>
            </a:r>
          </a:p>
          <a:p>
            <a:pPr algn="ctr">
              <a:lnSpc>
                <a:spcPts val="3477"/>
              </a:lnSpc>
            </a:pPr>
            <a:endParaRPr/>
          </a:p>
        </p:txBody>
      </p:sp>
      <p:sp>
        <p:nvSpPr>
          <p:cNvPr id="23" name="TextBox 23"/>
          <p:cNvSpPr txBox="1"/>
          <p:nvPr/>
        </p:nvSpPr>
        <p:spPr>
          <a:xfrm>
            <a:off x="851542" y="2095929"/>
            <a:ext cx="4594316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59654"/>
                </a:solidFill>
                <a:latin typeface="Montserrat Semi-Bold Bold"/>
              </a:rPr>
              <a:t> Тим-лидер: Арина Рогулина,  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59654"/>
                </a:solidFill>
                <a:latin typeface="Montserrat Semi-Bold Bold"/>
              </a:rPr>
              <a:t>3 курса ГНФ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53108" y="6291289"/>
            <a:ext cx="3812683" cy="332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Региональный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Чемпионат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Российского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Красного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Креста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среди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студентов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вузов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и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ссузов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Команда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2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место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942349" y="3376851"/>
            <a:ext cx="269721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1 Октября - 31 Декабря 2022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334219" y="3948113"/>
            <a:ext cx="348291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3-7 Ноября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2022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22" y="6361445"/>
            <a:ext cx="3561514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г.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Екатеринбург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форум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лидеров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движение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Школа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Безопастности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»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  <a:p>
            <a:pPr algn="ctr">
              <a:lnSpc>
                <a:spcPts val="3813"/>
              </a:lnSpc>
            </a:pP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Лайфреслинг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»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Весь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пьедестал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почета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185563" y="4138851"/>
            <a:ext cx="252059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23 Ноября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2022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58116" y="5429252"/>
            <a:ext cx="9971232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Проект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Школа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первой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помощи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Золотые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минуты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»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</a:p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Квест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SoSpac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»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для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детей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и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подростков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,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эвакуированных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с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территорий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ЛНР и ДНР,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находящихся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в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пунктах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временного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размещения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на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территории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Республики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Башкортостан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.</a:t>
            </a:r>
          </a:p>
        </p:txBody>
      </p:sp>
      <p:grpSp>
        <p:nvGrpSpPr>
          <p:cNvPr id="30" name="Group 12"/>
          <p:cNvGrpSpPr/>
          <p:nvPr/>
        </p:nvGrpSpPr>
        <p:grpSpPr>
          <a:xfrm>
            <a:off x="7929554" y="8643962"/>
            <a:ext cx="9735212" cy="1510167"/>
            <a:chOff x="0" y="0"/>
            <a:chExt cx="3597339" cy="1117351"/>
          </a:xfrm>
        </p:grpSpPr>
        <p:sp>
          <p:nvSpPr>
            <p:cNvPr id="31" name="Freeform 13"/>
            <p:cNvSpPr/>
            <p:nvPr/>
          </p:nvSpPr>
          <p:spPr>
            <a:xfrm>
              <a:off x="0" y="0"/>
              <a:ext cx="3597339" cy="1117351"/>
            </a:xfrm>
            <a:custGeom>
              <a:avLst/>
              <a:gdLst/>
              <a:ahLst/>
              <a:cxnLst/>
              <a:rect l="l" t="t" r="r" b="b"/>
              <a:pathLst>
                <a:path w="3597339" h="1117351">
                  <a:moveTo>
                    <a:pt x="28908" y="0"/>
                  </a:moveTo>
                  <a:lnTo>
                    <a:pt x="3568431" y="0"/>
                  </a:lnTo>
                  <a:cubicBezTo>
                    <a:pt x="3576098" y="0"/>
                    <a:pt x="3583451" y="3046"/>
                    <a:pt x="3588872" y="8467"/>
                  </a:cubicBezTo>
                  <a:cubicBezTo>
                    <a:pt x="3594293" y="13888"/>
                    <a:pt x="3597339" y="21241"/>
                    <a:pt x="3597339" y="28908"/>
                  </a:cubicBezTo>
                  <a:lnTo>
                    <a:pt x="3597339" y="1088443"/>
                  </a:lnTo>
                  <a:cubicBezTo>
                    <a:pt x="3597339" y="1096110"/>
                    <a:pt x="3594293" y="1103463"/>
                    <a:pt x="3588872" y="1108884"/>
                  </a:cubicBezTo>
                  <a:cubicBezTo>
                    <a:pt x="3583451" y="1114305"/>
                    <a:pt x="3576098" y="1117351"/>
                    <a:pt x="3568431" y="1117351"/>
                  </a:cubicBezTo>
                  <a:lnTo>
                    <a:pt x="28908" y="1117351"/>
                  </a:lnTo>
                  <a:cubicBezTo>
                    <a:pt x="21241" y="1117351"/>
                    <a:pt x="13888" y="1114305"/>
                    <a:pt x="8467" y="1108884"/>
                  </a:cubicBezTo>
                  <a:cubicBezTo>
                    <a:pt x="3046" y="1103463"/>
                    <a:pt x="0" y="1096110"/>
                    <a:pt x="0" y="1088443"/>
                  </a:cubicBezTo>
                  <a:lnTo>
                    <a:pt x="0" y="28908"/>
                  </a:lnTo>
                  <a:cubicBezTo>
                    <a:pt x="0" y="21241"/>
                    <a:pt x="3046" y="13888"/>
                    <a:pt x="8467" y="8467"/>
                  </a:cubicBezTo>
                  <a:cubicBezTo>
                    <a:pt x="13888" y="3046"/>
                    <a:pt x="21241" y="0"/>
                    <a:pt x="28908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32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3" name="TextBox 24"/>
          <p:cNvSpPr txBox="1"/>
          <p:nvPr/>
        </p:nvSpPr>
        <p:spPr>
          <a:xfrm>
            <a:off x="8215306" y="8643962"/>
            <a:ext cx="9072626" cy="1428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ru-RU" sz="2800" dirty="0">
                <a:solidFill>
                  <a:schemeClr val="bg1"/>
                </a:solidFill>
                <a:latin typeface="Montserrat Semi-Bold Bold" charset="-52"/>
                <a:ea typeface="Euclid Circular B" panose="020B0504000000000000" pitchFamily="34" charset="-52"/>
                <a:cs typeface="Arial"/>
                <a:sym typeface="Arial"/>
              </a:rPr>
              <a:t>Повышение уровня информированности о карьере и проявление профессионального опыта для студентов ГНФ</a:t>
            </a:r>
            <a:endParaRPr lang="en-US" sz="2723" dirty="0">
              <a:solidFill>
                <a:schemeClr val="bg1"/>
              </a:solidFill>
              <a:latin typeface="Montserrat Semi-Bold Bold" charset="-5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4009913" y="5143500"/>
            <a:ext cx="22297913" cy="53262"/>
          </a:xfrm>
          <a:prstGeom prst="line">
            <a:avLst/>
          </a:prstGeom>
          <a:ln w="66675" cap="flat">
            <a:solidFill>
              <a:srgbClr val="F5965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425765" y="1367820"/>
            <a:ext cx="5445871" cy="2222029"/>
            <a:chOff x="0" y="0"/>
            <a:chExt cx="1434303" cy="5852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4303" cy="585226"/>
            </a:xfrm>
            <a:custGeom>
              <a:avLst/>
              <a:gdLst/>
              <a:ahLst/>
              <a:cxnLst/>
              <a:rect l="l" t="t" r="r" b="b"/>
              <a:pathLst>
                <a:path w="1434303" h="585226">
                  <a:moveTo>
                    <a:pt x="72502" y="0"/>
                  </a:moveTo>
                  <a:lnTo>
                    <a:pt x="1361801" y="0"/>
                  </a:lnTo>
                  <a:cubicBezTo>
                    <a:pt x="1401843" y="0"/>
                    <a:pt x="1434303" y="32460"/>
                    <a:pt x="1434303" y="72502"/>
                  </a:cubicBezTo>
                  <a:lnTo>
                    <a:pt x="1434303" y="512723"/>
                  </a:lnTo>
                  <a:cubicBezTo>
                    <a:pt x="1434303" y="552765"/>
                    <a:pt x="1401843" y="585226"/>
                    <a:pt x="1361801" y="585226"/>
                  </a:cubicBezTo>
                  <a:lnTo>
                    <a:pt x="72502" y="585226"/>
                  </a:lnTo>
                  <a:cubicBezTo>
                    <a:pt x="32460" y="585226"/>
                    <a:pt x="0" y="552765"/>
                    <a:pt x="0" y="512723"/>
                  </a:cubicBezTo>
                  <a:lnTo>
                    <a:pt x="0" y="72502"/>
                  </a:lnTo>
                  <a:cubicBezTo>
                    <a:pt x="0" y="32460"/>
                    <a:pt x="32460" y="0"/>
                    <a:pt x="72502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1546225" y="5266465"/>
            <a:ext cx="22814" cy="871219"/>
          </a:xfrm>
          <a:prstGeom prst="line">
            <a:avLst/>
          </a:prstGeom>
          <a:ln w="47625" cap="flat">
            <a:solidFill>
              <a:srgbClr val="F5965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330334" y="5911688"/>
            <a:ext cx="454596" cy="45459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867775" y="6157939"/>
            <a:ext cx="4591050" cy="141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3">
                <a:solidFill>
                  <a:srgbClr val="2B1263"/>
                </a:solidFill>
                <a:latin typeface="Montserrat Semi-Bold Bold"/>
              </a:rPr>
              <a:t>Субботники с Администрацией Калининского района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66859" y="6081836"/>
            <a:ext cx="3812683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Региональный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этап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федеральной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акции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Вода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России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»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4088924" y="5230099"/>
            <a:ext cx="0" cy="2642356"/>
          </a:xfrm>
          <a:prstGeom prst="line">
            <a:avLst/>
          </a:prstGeom>
          <a:ln w="38100" cap="flat">
            <a:solidFill>
              <a:srgbClr val="F5965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3899222" y="7872455"/>
            <a:ext cx="379404" cy="37940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 flipV="1">
            <a:off x="6233856" y="5265841"/>
            <a:ext cx="6119" cy="525720"/>
          </a:xfrm>
          <a:prstGeom prst="line">
            <a:avLst/>
          </a:prstGeom>
          <a:ln w="38100" cap="flat">
            <a:solidFill>
              <a:srgbClr val="F5965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 rot="9862399">
            <a:off x="6041946" y="5791598"/>
            <a:ext cx="379404" cy="37940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 flipH="1" flipV="1">
            <a:off x="8848725" y="5159406"/>
            <a:ext cx="19050" cy="2902751"/>
          </a:xfrm>
          <a:prstGeom prst="line">
            <a:avLst/>
          </a:prstGeom>
          <a:ln w="38100" cap="flat">
            <a:solidFill>
              <a:srgbClr val="F5965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H="1" flipV="1">
            <a:off x="11498121" y="5170131"/>
            <a:ext cx="19050" cy="811169"/>
          </a:xfrm>
          <a:prstGeom prst="line">
            <a:avLst/>
          </a:prstGeom>
          <a:ln w="38100" cap="flat">
            <a:solidFill>
              <a:srgbClr val="F5965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22" name="Group 22"/>
          <p:cNvGrpSpPr/>
          <p:nvPr/>
        </p:nvGrpSpPr>
        <p:grpSpPr>
          <a:xfrm rot="9862399">
            <a:off x="8697123" y="7907499"/>
            <a:ext cx="379404" cy="37940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9862399">
            <a:off x="11346514" y="5835871"/>
            <a:ext cx="379404" cy="37940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57852" y="1285848"/>
            <a:ext cx="2949164" cy="127182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58578" y="928658"/>
            <a:ext cx="1785950" cy="17873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/>
          <a:srcRect l="17866" t="12997" r="23314" b="24264"/>
          <a:stretch>
            <a:fillRect/>
          </a:stretch>
        </p:blipFill>
        <p:spPr>
          <a:xfrm>
            <a:off x="13287404" y="928658"/>
            <a:ext cx="4777968" cy="3822253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2115336" y="8309009"/>
            <a:ext cx="4326580" cy="189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3">
                <a:solidFill>
                  <a:srgbClr val="2B1263"/>
                </a:solidFill>
                <a:latin typeface="Montserrat Semi-Bold Bold"/>
              </a:rPr>
              <a:t>Эко забег плоггинг с Администацией Орджоникидзевского района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295020" y="4033838"/>
            <a:ext cx="348291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15 и 28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Апреля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672465"/>
            <a:ext cx="390045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траектория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успеха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48021" y="1499917"/>
            <a:ext cx="4801359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2897">
                <a:solidFill>
                  <a:srgbClr val="FDFDFD"/>
                </a:solidFill>
                <a:latin typeface="Montserrat Semi-Bold"/>
              </a:rPr>
              <a:t>ЭкоШтаб «Добро.Нефть»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86893" y="2656045"/>
            <a:ext cx="5123615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59654"/>
                </a:solidFill>
                <a:latin typeface="Montserrat Semi-Bold Bold"/>
              </a:rPr>
              <a:t>Тим-лидер: Булат Загидуллин, 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59654"/>
                </a:solidFill>
                <a:latin typeface="Montserrat Semi-Bold Bold"/>
              </a:rPr>
              <a:t>2 курс IT-институт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75712" y="3989899"/>
            <a:ext cx="348291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22 Апреля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13 Мая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126316" y="4485199"/>
            <a:ext cx="348291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29 Апреля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96052" y="8309009"/>
            <a:ext cx="5081754" cy="141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Эко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забег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Чистые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Игры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»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с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Администрацией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Кировского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района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-334219" y="4485199"/>
            <a:ext cx="348291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23 Марта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0" y="6423434"/>
            <a:ext cx="3377908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Всероссийская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акция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</a:p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Голубая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Лента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»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5183898" y="4033838"/>
            <a:ext cx="211215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13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Апреля</a:t>
            </a:r>
          </a:p>
        </p:txBody>
      </p:sp>
      <p:pic>
        <p:nvPicPr>
          <p:cNvPr id="24578" name="Picture 2" descr="https://sun9-32.userapi.com/impg/fhm2fJlCJC1Kw94p-RuUOmHg579tpTqmLRpm4Q/XB2DPGY721w.jpg?size=1080x1080&amp;quality=95&amp;sign=11c84f5a174e0e6adf83e25232b0739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2562" y="928658"/>
            <a:ext cx="1928826" cy="1928826"/>
          </a:xfrm>
          <a:prstGeom prst="rect">
            <a:avLst/>
          </a:prstGeom>
          <a:noFill/>
        </p:spPr>
      </p:pic>
      <p:grpSp>
        <p:nvGrpSpPr>
          <p:cNvPr id="44" name="Group 12"/>
          <p:cNvGrpSpPr/>
          <p:nvPr/>
        </p:nvGrpSpPr>
        <p:grpSpPr>
          <a:xfrm>
            <a:off x="13858908" y="5572128"/>
            <a:ext cx="4000528" cy="4582001"/>
            <a:chOff x="0" y="0"/>
            <a:chExt cx="3597339" cy="1117351"/>
          </a:xfrm>
        </p:grpSpPr>
        <p:sp>
          <p:nvSpPr>
            <p:cNvPr id="45" name="Freeform 13"/>
            <p:cNvSpPr/>
            <p:nvPr/>
          </p:nvSpPr>
          <p:spPr>
            <a:xfrm>
              <a:off x="0" y="0"/>
              <a:ext cx="3597339" cy="1117351"/>
            </a:xfrm>
            <a:custGeom>
              <a:avLst/>
              <a:gdLst/>
              <a:ahLst/>
              <a:cxnLst/>
              <a:rect l="l" t="t" r="r" b="b"/>
              <a:pathLst>
                <a:path w="3597339" h="1117351">
                  <a:moveTo>
                    <a:pt x="28908" y="0"/>
                  </a:moveTo>
                  <a:lnTo>
                    <a:pt x="3568431" y="0"/>
                  </a:lnTo>
                  <a:cubicBezTo>
                    <a:pt x="3576098" y="0"/>
                    <a:pt x="3583451" y="3046"/>
                    <a:pt x="3588872" y="8467"/>
                  </a:cubicBezTo>
                  <a:cubicBezTo>
                    <a:pt x="3594293" y="13888"/>
                    <a:pt x="3597339" y="21241"/>
                    <a:pt x="3597339" y="28908"/>
                  </a:cubicBezTo>
                  <a:lnTo>
                    <a:pt x="3597339" y="1088443"/>
                  </a:lnTo>
                  <a:cubicBezTo>
                    <a:pt x="3597339" y="1096110"/>
                    <a:pt x="3594293" y="1103463"/>
                    <a:pt x="3588872" y="1108884"/>
                  </a:cubicBezTo>
                  <a:cubicBezTo>
                    <a:pt x="3583451" y="1114305"/>
                    <a:pt x="3576098" y="1117351"/>
                    <a:pt x="3568431" y="1117351"/>
                  </a:cubicBezTo>
                  <a:lnTo>
                    <a:pt x="28908" y="1117351"/>
                  </a:lnTo>
                  <a:cubicBezTo>
                    <a:pt x="21241" y="1117351"/>
                    <a:pt x="13888" y="1114305"/>
                    <a:pt x="8467" y="1108884"/>
                  </a:cubicBezTo>
                  <a:cubicBezTo>
                    <a:pt x="3046" y="1103463"/>
                    <a:pt x="0" y="1096110"/>
                    <a:pt x="0" y="1088443"/>
                  </a:cubicBezTo>
                  <a:lnTo>
                    <a:pt x="0" y="28908"/>
                  </a:lnTo>
                  <a:cubicBezTo>
                    <a:pt x="0" y="21241"/>
                    <a:pt x="3046" y="13888"/>
                    <a:pt x="8467" y="8467"/>
                  </a:cubicBezTo>
                  <a:cubicBezTo>
                    <a:pt x="13888" y="3046"/>
                    <a:pt x="21241" y="0"/>
                    <a:pt x="28908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46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7" name="TextBox 24"/>
          <p:cNvSpPr txBox="1"/>
          <p:nvPr/>
        </p:nvSpPr>
        <p:spPr>
          <a:xfrm>
            <a:off x="14144660" y="5929318"/>
            <a:ext cx="3357586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ru-RU" sz="2800" dirty="0">
                <a:solidFill>
                  <a:schemeClr val="bg1"/>
                </a:solidFill>
                <a:latin typeface="Montserrat Semi-Bold Bold" charset="-52"/>
                <a:ea typeface="Euclid Circular B" panose="020B0504000000000000" pitchFamily="34" charset="-52"/>
                <a:cs typeface="Arial"/>
                <a:sym typeface="Arial"/>
              </a:rPr>
              <a:t>Применение студентами ТФ, ИЭС  полученных знаний в практической деятельности</a:t>
            </a:r>
            <a:endParaRPr lang="en-US" sz="2723" dirty="0">
              <a:solidFill>
                <a:schemeClr val="bg1"/>
              </a:solidFill>
              <a:latin typeface="Montserrat Semi-Bold Bold" charset="-5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765" y="1367820"/>
            <a:ext cx="5445871" cy="2222029"/>
            <a:chOff x="0" y="0"/>
            <a:chExt cx="1434303" cy="5852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4303" cy="585226"/>
            </a:xfrm>
            <a:custGeom>
              <a:avLst/>
              <a:gdLst/>
              <a:ahLst/>
              <a:cxnLst/>
              <a:rect l="l" t="t" r="r" b="b"/>
              <a:pathLst>
                <a:path w="1434303" h="585226">
                  <a:moveTo>
                    <a:pt x="72502" y="0"/>
                  </a:moveTo>
                  <a:lnTo>
                    <a:pt x="1361801" y="0"/>
                  </a:lnTo>
                  <a:cubicBezTo>
                    <a:pt x="1401843" y="0"/>
                    <a:pt x="1434303" y="32460"/>
                    <a:pt x="1434303" y="72502"/>
                  </a:cubicBezTo>
                  <a:lnTo>
                    <a:pt x="1434303" y="512723"/>
                  </a:lnTo>
                  <a:cubicBezTo>
                    <a:pt x="1434303" y="552765"/>
                    <a:pt x="1401843" y="585226"/>
                    <a:pt x="1361801" y="585226"/>
                  </a:cubicBezTo>
                  <a:lnTo>
                    <a:pt x="72502" y="585226"/>
                  </a:lnTo>
                  <a:cubicBezTo>
                    <a:pt x="32460" y="585226"/>
                    <a:pt x="0" y="552765"/>
                    <a:pt x="0" y="512723"/>
                  </a:cubicBezTo>
                  <a:lnTo>
                    <a:pt x="0" y="72502"/>
                  </a:lnTo>
                  <a:cubicBezTo>
                    <a:pt x="0" y="32460"/>
                    <a:pt x="32460" y="0"/>
                    <a:pt x="72502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0" y="5143500"/>
            <a:ext cx="18288000" cy="71438"/>
          </a:xfrm>
          <a:prstGeom prst="line">
            <a:avLst/>
          </a:prstGeom>
          <a:ln w="66675" cap="flat">
            <a:solidFill>
              <a:srgbClr val="F596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0" y="5143500"/>
            <a:ext cx="18288000" cy="71438"/>
          </a:xfrm>
          <a:prstGeom prst="line">
            <a:avLst/>
          </a:prstGeom>
          <a:ln w="66675" cap="flat">
            <a:solidFill>
              <a:srgbClr val="F596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V="1">
            <a:off x="1546225" y="5266465"/>
            <a:ext cx="22814" cy="871219"/>
          </a:xfrm>
          <a:prstGeom prst="line">
            <a:avLst/>
          </a:prstGeom>
          <a:ln w="47625" cap="flat">
            <a:solidFill>
              <a:srgbClr val="F5965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330334" y="5911688"/>
            <a:ext cx="454596" cy="45459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183827" y="3948113"/>
            <a:ext cx="348291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Апрель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2023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006120" y="5911688"/>
            <a:ext cx="13658646" cy="4242441"/>
            <a:chOff x="0" y="0"/>
            <a:chExt cx="3597339" cy="11173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97339" cy="1117351"/>
            </a:xfrm>
            <a:custGeom>
              <a:avLst/>
              <a:gdLst/>
              <a:ahLst/>
              <a:cxnLst/>
              <a:rect l="l" t="t" r="r" b="b"/>
              <a:pathLst>
                <a:path w="3597339" h="1117351">
                  <a:moveTo>
                    <a:pt x="28908" y="0"/>
                  </a:moveTo>
                  <a:lnTo>
                    <a:pt x="3568431" y="0"/>
                  </a:lnTo>
                  <a:cubicBezTo>
                    <a:pt x="3576098" y="0"/>
                    <a:pt x="3583451" y="3046"/>
                    <a:pt x="3588872" y="8467"/>
                  </a:cubicBezTo>
                  <a:cubicBezTo>
                    <a:pt x="3594293" y="13888"/>
                    <a:pt x="3597339" y="21241"/>
                    <a:pt x="3597339" y="28908"/>
                  </a:cubicBezTo>
                  <a:lnTo>
                    <a:pt x="3597339" y="1088443"/>
                  </a:lnTo>
                  <a:cubicBezTo>
                    <a:pt x="3597339" y="1096110"/>
                    <a:pt x="3594293" y="1103463"/>
                    <a:pt x="3588872" y="1108884"/>
                  </a:cubicBezTo>
                  <a:cubicBezTo>
                    <a:pt x="3583451" y="1114305"/>
                    <a:pt x="3576098" y="1117351"/>
                    <a:pt x="3568431" y="1117351"/>
                  </a:cubicBezTo>
                  <a:lnTo>
                    <a:pt x="28908" y="1117351"/>
                  </a:lnTo>
                  <a:cubicBezTo>
                    <a:pt x="21241" y="1117351"/>
                    <a:pt x="13888" y="1114305"/>
                    <a:pt x="8467" y="1108884"/>
                  </a:cubicBezTo>
                  <a:cubicBezTo>
                    <a:pt x="3046" y="1103463"/>
                    <a:pt x="0" y="1096110"/>
                    <a:pt x="0" y="1088443"/>
                  </a:cubicBezTo>
                  <a:lnTo>
                    <a:pt x="0" y="28908"/>
                  </a:lnTo>
                  <a:cubicBezTo>
                    <a:pt x="0" y="21241"/>
                    <a:pt x="3046" y="13888"/>
                    <a:pt x="8467" y="8467"/>
                  </a:cubicBezTo>
                  <a:cubicBezTo>
                    <a:pt x="13888" y="3046"/>
                    <a:pt x="21241" y="0"/>
                    <a:pt x="28908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006120" y="5938656"/>
            <a:ext cx="13658646" cy="406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7"/>
              </a:lnSpc>
              <a:spcBef>
                <a:spcPct val="0"/>
              </a:spcBef>
            </a:pP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Студенты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старших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курсов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с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основным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русским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языком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на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добровольной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основе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берут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под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шефство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студентов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1-2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курса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из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иностранных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ru-RU" sz="2840" dirty="0">
                <a:solidFill>
                  <a:srgbClr val="FDFDFD"/>
                </a:solidFill>
                <a:latin typeface="Montserrat Semi-Bold"/>
              </a:rPr>
              <a:t>государств того же факультета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.</a:t>
            </a:r>
          </a:p>
          <a:p>
            <a:pPr algn="ctr">
              <a:lnSpc>
                <a:spcPts val="3977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977"/>
              </a:lnSpc>
              <a:spcBef>
                <a:spcPct val="0"/>
              </a:spcBef>
            </a:pP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Цель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-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приобщение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их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к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специальности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,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выбранной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студентами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,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русской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культуре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,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изучения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русского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языка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,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истории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региона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, в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который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приехал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студент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,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тем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самым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погружая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в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атмосферу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принимающей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страны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,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города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, </a:t>
            </a:r>
            <a:r>
              <a:rPr lang="en-US" sz="2840" dirty="0" err="1">
                <a:solidFill>
                  <a:srgbClr val="FDFDFD"/>
                </a:solidFill>
                <a:latin typeface="Montserrat Semi-Bold"/>
              </a:rPr>
              <a:t>ВУЗа</a:t>
            </a:r>
            <a:r>
              <a:rPr lang="en-US" sz="2840" dirty="0">
                <a:solidFill>
                  <a:srgbClr val="FDFDFD"/>
                </a:solidFill>
                <a:latin typeface="Montserrat Semi-Bold"/>
              </a:rPr>
              <a:t>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76201" y="4007015"/>
            <a:ext cx="3520588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Сентябрь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Montserrat Semi-Bold Bold"/>
              </a:rPr>
              <a:t> 2023</a:t>
            </a:r>
          </a:p>
        </p:txBody>
      </p:sp>
      <p:sp>
        <p:nvSpPr>
          <p:cNvPr id="17" name="AutoShape 17"/>
          <p:cNvSpPr/>
          <p:nvPr/>
        </p:nvSpPr>
        <p:spPr>
          <a:xfrm flipV="1">
            <a:off x="4536495" y="5054765"/>
            <a:ext cx="0" cy="1084221"/>
          </a:xfrm>
          <a:prstGeom prst="line">
            <a:avLst/>
          </a:prstGeom>
          <a:ln w="38100" cap="flat">
            <a:solidFill>
              <a:srgbClr val="F59654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4290147" y="6025988"/>
            <a:ext cx="454596" cy="45459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5965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871635" y="1291563"/>
            <a:ext cx="6541635" cy="306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>
                <a:solidFill>
                  <a:srgbClr val="000000"/>
                </a:solidFill>
                <a:latin typeface="Montserrat Semi-Bold Bold"/>
              </a:rPr>
              <a:t> 16 по 20 мая в городе Казань  Международный форум </a:t>
            </a:r>
          </a:p>
          <a:p>
            <a:pPr algn="ctr">
              <a:lnSpc>
                <a:spcPts val="3470"/>
              </a:lnSpc>
            </a:pPr>
            <a:r>
              <a:rPr lang="en-US" sz="2478">
                <a:solidFill>
                  <a:srgbClr val="000000"/>
                </a:solidFill>
                <a:latin typeface="Montserrat Semi-Bold Bold"/>
              </a:rPr>
              <a:t>«Россия – Исламский мир»</a:t>
            </a:r>
          </a:p>
          <a:p>
            <a:pPr algn="ctr">
              <a:lnSpc>
                <a:spcPts val="3470"/>
              </a:lnSpc>
            </a:pPr>
            <a:r>
              <a:rPr lang="en-US" sz="2478">
                <a:solidFill>
                  <a:srgbClr val="000000"/>
                </a:solidFill>
                <a:latin typeface="Montserrat Semi-Bold Bold"/>
              </a:rPr>
              <a:t> Волонтеры Клуба </a:t>
            </a:r>
          </a:p>
          <a:p>
            <a:pPr algn="ctr">
              <a:lnSpc>
                <a:spcPts val="3470"/>
              </a:lnSpc>
            </a:pPr>
            <a:r>
              <a:rPr lang="en-US" sz="2478">
                <a:solidFill>
                  <a:srgbClr val="000000"/>
                </a:solidFill>
                <a:latin typeface="Montserrat Semi-Bold Bold"/>
              </a:rPr>
              <a:t>Тивари Сидхант,</a:t>
            </a:r>
          </a:p>
          <a:p>
            <a:pPr algn="ctr">
              <a:lnSpc>
                <a:spcPts val="3470"/>
              </a:lnSpc>
            </a:pPr>
            <a:r>
              <a:rPr lang="en-US" sz="2478">
                <a:solidFill>
                  <a:srgbClr val="000000"/>
                </a:solidFill>
                <a:latin typeface="Montserrat Semi-Bold Bold"/>
              </a:rPr>
              <a:t> Фадл Хоссам Таббет </a:t>
            </a:r>
          </a:p>
          <a:p>
            <a:pPr marL="0" lvl="0" indent="0" algn="ctr">
              <a:lnSpc>
                <a:spcPts val="3470"/>
              </a:lnSpc>
              <a:spcBef>
                <a:spcPct val="0"/>
              </a:spcBef>
            </a:pPr>
            <a:r>
              <a:rPr lang="en-US" sz="2478">
                <a:solidFill>
                  <a:srgbClr val="000000"/>
                </a:solidFill>
                <a:latin typeface="Montserrat Semi-Bold Bold"/>
              </a:rPr>
              <a:t> Кутб Мохамад Иссам </a:t>
            </a:r>
          </a:p>
        </p:txBody>
      </p:sp>
      <p:sp>
        <p:nvSpPr>
          <p:cNvPr id="22" name="AutoShape 22"/>
          <p:cNvSpPr/>
          <p:nvPr/>
        </p:nvSpPr>
        <p:spPr>
          <a:xfrm>
            <a:off x="6296789" y="1028700"/>
            <a:ext cx="5611969" cy="0"/>
          </a:xfrm>
          <a:prstGeom prst="line">
            <a:avLst/>
          </a:prstGeom>
          <a:ln w="66675" cap="flat">
            <a:solidFill>
              <a:srgbClr val="F596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V="1">
            <a:off x="11930082" y="1000096"/>
            <a:ext cx="0" cy="3567113"/>
          </a:xfrm>
          <a:prstGeom prst="line">
            <a:avLst/>
          </a:prstGeom>
          <a:ln w="66675" cap="flat">
            <a:solidFill>
              <a:srgbClr val="F596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6330127" y="1028700"/>
            <a:ext cx="0" cy="3567113"/>
          </a:xfrm>
          <a:prstGeom prst="line">
            <a:avLst/>
          </a:prstGeom>
          <a:ln w="66675" cap="flat">
            <a:solidFill>
              <a:srgbClr val="F596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flipH="1" flipV="1">
            <a:off x="6296789" y="4559465"/>
            <a:ext cx="5645306" cy="36348"/>
          </a:xfrm>
          <a:prstGeom prst="line">
            <a:avLst/>
          </a:prstGeom>
          <a:ln w="66675" cap="flat">
            <a:solidFill>
              <a:srgbClr val="F59654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"/>
          <a:srcRect l="21225" t="756" r="1389"/>
          <a:stretch>
            <a:fillRect/>
          </a:stretch>
        </p:blipFill>
        <p:spPr>
          <a:xfrm>
            <a:off x="12841895" y="920423"/>
            <a:ext cx="5141144" cy="3708727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028700" y="672465"/>
            <a:ext cx="382902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траектория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успеха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48021" y="1499917"/>
            <a:ext cx="4801359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2897">
                <a:solidFill>
                  <a:srgbClr val="FDFDFD"/>
                </a:solidFill>
                <a:latin typeface="Montserrat Semi-Bold"/>
              </a:rPr>
              <a:t> Клуб международных волонтеров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46621" y="2592360"/>
            <a:ext cx="4004157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59654"/>
                </a:solidFill>
                <a:latin typeface="Montserrat Semi-Bold Bold"/>
              </a:rPr>
              <a:t> Тим-лидер: Анна Жигулева, 1 курс ИЭС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0" y="6423434"/>
            <a:ext cx="3377908" cy="141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3" dirty="0" err="1">
                <a:solidFill>
                  <a:srgbClr val="2B1263"/>
                </a:solidFill>
                <a:latin typeface="Montserrat Semi-Bold"/>
              </a:rPr>
              <a:t>Создание</a:t>
            </a:r>
            <a:r>
              <a:rPr lang="en-US" sz="2723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"/>
              </a:rPr>
              <a:t>клуба</a:t>
            </a:r>
            <a:r>
              <a:rPr lang="en-US" sz="2723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"/>
              </a:rPr>
              <a:t>по</a:t>
            </a:r>
            <a:r>
              <a:rPr lang="en-US" sz="2723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"/>
              </a:rPr>
              <a:t>инициативе</a:t>
            </a:r>
            <a:r>
              <a:rPr lang="en-US" sz="2723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"/>
              </a:rPr>
              <a:t>студентов</a:t>
            </a:r>
            <a:endParaRPr lang="en-US" sz="2723" dirty="0">
              <a:solidFill>
                <a:srgbClr val="2B1263"/>
              </a:solidFill>
              <a:latin typeface="Montserrat Semi-Bold"/>
            </a:endParaRPr>
          </a:p>
        </p:txBody>
      </p:sp>
      <p:sp>
        <p:nvSpPr>
          <p:cNvPr id="31" name="Freeform 13"/>
          <p:cNvSpPr/>
          <p:nvPr/>
        </p:nvSpPr>
        <p:spPr>
          <a:xfrm>
            <a:off x="214250" y="8215334"/>
            <a:ext cx="3643338" cy="1857388"/>
          </a:xfrm>
          <a:custGeom>
            <a:avLst/>
            <a:gdLst/>
            <a:ahLst/>
            <a:cxnLst/>
            <a:rect l="l" t="t" r="r" b="b"/>
            <a:pathLst>
              <a:path w="3597339" h="1117351">
                <a:moveTo>
                  <a:pt x="28908" y="0"/>
                </a:moveTo>
                <a:lnTo>
                  <a:pt x="3568431" y="0"/>
                </a:lnTo>
                <a:cubicBezTo>
                  <a:pt x="3576098" y="0"/>
                  <a:pt x="3583451" y="3046"/>
                  <a:pt x="3588872" y="8467"/>
                </a:cubicBezTo>
                <a:cubicBezTo>
                  <a:pt x="3594293" y="13888"/>
                  <a:pt x="3597339" y="21241"/>
                  <a:pt x="3597339" y="28908"/>
                </a:cubicBezTo>
                <a:lnTo>
                  <a:pt x="3597339" y="1088443"/>
                </a:lnTo>
                <a:cubicBezTo>
                  <a:pt x="3597339" y="1096110"/>
                  <a:pt x="3594293" y="1103463"/>
                  <a:pt x="3588872" y="1108884"/>
                </a:cubicBezTo>
                <a:cubicBezTo>
                  <a:pt x="3583451" y="1114305"/>
                  <a:pt x="3576098" y="1117351"/>
                  <a:pt x="3568431" y="1117351"/>
                </a:cubicBezTo>
                <a:lnTo>
                  <a:pt x="28908" y="1117351"/>
                </a:lnTo>
                <a:cubicBezTo>
                  <a:pt x="21241" y="1117351"/>
                  <a:pt x="13888" y="1114305"/>
                  <a:pt x="8467" y="1108884"/>
                </a:cubicBezTo>
                <a:cubicBezTo>
                  <a:pt x="3046" y="1103463"/>
                  <a:pt x="0" y="1096110"/>
                  <a:pt x="0" y="1088443"/>
                </a:cubicBezTo>
                <a:lnTo>
                  <a:pt x="0" y="28908"/>
                </a:lnTo>
                <a:cubicBezTo>
                  <a:pt x="0" y="21241"/>
                  <a:pt x="3046" y="13888"/>
                  <a:pt x="8467" y="8467"/>
                </a:cubicBezTo>
                <a:cubicBezTo>
                  <a:pt x="13888" y="3046"/>
                  <a:pt x="21241" y="0"/>
                  <a:pt x="28908" y="0"/>
                </a:cubicBezTo>
                <a:close/>
              </a:path>
            </a:pathLst>
          </a:custGeom>
          <a:solidFill>
            <a:schemeClr val="accent6"/>
          </a:solidFill>
        </p:spPr>
      </p:sp>
      <p:sp>
        <p:nvSpPr>
          <p:cNvPr id="32" name="TextBox 24"/>
          <p:cNvSpPr txBox="1"/>
          <p:nvPr/>
        </p:nvSpPr>
        <p:spPr>
          <a:xfrm>
            <a:off x="357126" y="8358210"/>
            <a:ext cx="3357586" cy="1428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</a:pPr>
            <a:r>
              <a:rPr lang="ru-RU" sz="2800" dirty="0">
                <a:solidFill>
                  <a:schemeClr val="bg1"/>
                </a:solidFill>
                <a:latin typeface="Montserrat Semi-Bold Bold" charset="-52"/>
                <a:ea typeface="Euclid Circular B" panose="020B0504000000000000" pitchFamily="34" charset="-52"/>
                <a:cs typeface="Arial"/>
                <a:sym typeface="Arial"/>
              </a:rPr>
              <a:t>преимущество </a:t>
            </a:r>
          </a:p>
          <a:p>
            <a:pPr algn="ctr">
              <a:lnSpc>
                <a:spcPts val="3813"/>
              </a:lnSpc>
            </a:pPr>
            <a:r>
              <a:rPr lang="ru-RU" sz="2800" dirty="0">
                <a:solidFill>
                  <a:schemeClr val="bg1"/>
                </a:solidFill>
                <a:latin typeface="Montserrat Semi-Bold Bold" charset="-52"/>
                <a:cs typeface="Arial"/>
                <a:sym typeface="Arial"/>
              </a:rPr>
              <a:t>для университета</a:t>
            </a:r>
            <a:endParaRPr lang="en-US" sz="2723" dirty="0">
              <a:solidFill>
                <a:schemeClr val="bg1"/>
              </a:solidFill>
              <a:latin typeface="Montserrat Semi-Bold Bold" charset="-5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5765" y="1367820"/>
            <a:ext cx="8032682" cy="1932690"/>
            <a:chOff x="0" y="0"/>
            <a:chExt cx="2115604" cy="5090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5604" cy="509021"/>
            </a:xfrm>
            <a:custGeom>
              <a:avLst/>
              <a:gdLst/>
              <a:ahLst/>
              <a:cxnLst/>
              <a:rect l="l" t="t" r="r" b="b"/>
              <a:pathLst>
                <a:path w="2115604" h="509021">
                  <a:moveTo>
                    <a:pt x="49154" y="0"/>
                  </a:moveTo>
                  <a:lnTo>
                    <a:pt x="2066450" y="0"/>
                  </a:lnTo>
                  <a:cubicBezTo>
                    <a:pt x="2079486" y="0"/>
                    <a:pt x="2091989" y="5179"/>
                    <a:pt x="2101207" y="14397"/>
                  </a:cubicBezTo>
                  <a:cubicBezTo>
                    <a:pt x="2110425" y="23615"/>
                    <a:pt x="2115604" y="36117"/>
                    <a:pt x="2115604" y="49154"/>
                  </a:cubicBezTo>
                  <a:lnTo>
                    <a:pt x="2115604" y="459867"/>
                  </a:lnTo>
                  <a:cubicBezTo>
                    <a:pt x="2115604" y="472904"/>
                    <a:pt x="2110425" y="485406"/>
                    <a:pt x="2101207" y="494625"/>
                  </a:cubicBezTo>
                  <a:cubicBezTo>
                    <a:pt x="2091989" y="503843"/>
                    <a:pt x="2079486" y="509021"/>
                    <a:pt x="2066450" y="509021"/>
                  </a:cubicBezTo>
                  <a:lnTo>
                    <a:pt x="49154" y="509021"/>
                  </a:lnTo>
                  <a:cubicBezTo>
                    <a:pt x="36117" y="509021"/>
                    <a:pt x="23615" y="503843"/>
                    <a:pt x="14397" y="494625"/>
                  </a:cubicBezTo>
                  <a:cubicBezTo>
                    <a:pt x="5179" y="485406"/>
                    <a:pt x="0" y="472904"/>
                    <a:pt x="0" y="459867"/>
                  </a:cubicBezTo>
                  <a:lnTo>
                    <a:pt x="0" y="49154"/>
                  </a:lnTo>
                  <a:cubicBezTo>
                    <a:pt x="0" y="36117"/>
                    <a:pt x="5179" y="23615"/>
                    <a:pt x="14397" y="14397"/>
                  </a:cubicBezTo>
                  <a:cubicBezTo>
                    <a:pt x="23615" y="5179"/>
                    <a:pt x="36117" y="0"/>
                    <a:pt x="49154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14350" y="8429647"/>
            <a:ext cx="18802349" cy="3145933"/>
            <a:chOff x="0" y="-38100"/>
            <a:chExt cx="4952059" cy="850900"/>
          </a:xfrm>
        </p:grpSpPr>
        <p:sp>
          <p:nvSpPr>
            <p:cNvPr id="6" name="Freeform 6"/>
            <p:cNvSpPr/>
            <p:nvPr/>
          </p:nvSpPr>
          <p:spPr>
            <a:xfrm>
              <a:off x="135466" y="0"/>
              <a:ext cx="4816593" cy="404975"/>
            </a:xfrm>
            <a:custGeom>
              <a:avLst/>
              <a:gdLst/>
              <a:ahLst/>
              <a:cxnLst/>
              <a:rect l="l" t="t" r="r" b="b"/>
              <a:pathLst>
                <a:path w="5537018" h="404975">
                  <a:moveTo>
                    <a:pt x="0" y="0"/>
                  </a:moveTo>
                  <a:lnTo>
                    <a:pt x="5537018" y="0"/>
                  </a:lnTo>
                  <a:lnTo>
                    <a:pt x="5537018" y="404975"/>
                  </a:lnTo>
                  <a:lnTo>
                    <a:pt x="0" y="404975"/>
                  </a:lnTo>
                  <a:close/>
                </a:path>
              </a:pathLst>
            </a:custGeom>
            <a:solidFill>
              <a:srgbClr val="F59654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4369" t="9475" r="11027" b="15643"/>
          <a:stretch>
            <a:fillRect/>
          </a:stretch>
        </p:blipFill>
        <p:spPr>
          <a:xfrm>
            <a:off x="9403799" y="2798106"/>
            <a:ext cx="7550491" cy="50121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36873" y="548117"/>
            <a:ext cx="3103753" cy="17735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03799" y="548117"/>
            <a:ext cx="1933073" cy="22955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18107" y="308380"/>
            <a:ext cx="2636183" cy="211887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672465"/>
            <a:ext cx="368614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траектория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успеха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23653" y="1705404"/>
            <a:ext cx="7734794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2897">
                <a:solidFill>
                  <a:srgbClr val="FDFDFD"/>
                </a:solidFill>
                <a:latin typeface="Montserrat Semi-Bold"/>
              </a:rPr>
              <a:t>Школьный добровольческий отряд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296065"/>
            <a:ext cx="66966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59654"/>
                </a:solidFill>
                <a:latin typeface="Montserrat Semi-Bold Bold"/>
              </a:rPr>
              <a:t>Тим-лидер: Милана Мансурова, учащаяся 10 класса (класс Роснефти) Лицея №62.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5170" y="3738535"/>
            <a:ext cx="8371761" cy="426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>
              <a:lnSpc>
                <a:spcPts val="3779"/>
              </a:lnSpc>
              <a:buFont typeface="Arial"/>
              <a:buChar char="•"/>
            </a:pP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Школьный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добровольческий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отряд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Добро.Центра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УГНТУ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создан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в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мае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2023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года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по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инициативе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учащихся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класса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Роснефти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Лицея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№62 </a:t>
            </a:r>
          </a:p>
          <a:p>
            <a:pPr marL="582930" lvl="1" indent="-291465">
              <a:lnSpc>
                <a:spcPts val="3779"/>
              </a:lnSpc>
              <a:buFont typeface="Arial"/>
              <a:buChar char="•"/>
            </a:pP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Цель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-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приобщение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школьного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сообщества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к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добровольчеству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,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общественной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деятельности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и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увеличения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количества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абитуриентов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,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поступающих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в </a:t>
            </a:r>
            <a:r>
              <a:rPr lang="en-US" sz="2700" dirty="0" err="1">
                <a:solidFill>
                  <a:srgbClr val="2B1263"/>
                </a:solidFill>
                <a:latin typeface="Montserrat Semi-Bold Bold"/>
              </a:rPr>
              <a:t>вуз</a:t>
            </a:r>
            <a:r>
              <a:rPr lang="en-US" sz="2700" dirty="0">
                <a:solidFill>
                  <a:srgbClr val="2B1263"/>
                </a:solidFill>
                <a:latin typeface="Montserrat Semi-Bold Bold"/>
              </a:rPr>
              <a:t> 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5688" y="9072590"/>
            <a:ext cx="1764375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ru-RU" sz="2600" dirty="0">
                <a:solidFill>
                  <a:srgbClr val="FDFDFD"/>
                </a:solidFill>
                <a:latin typeface="Montserrat Semi-Bold"/>
              </a:rPr>
              <a:t>Включение в проект Республиканского инженерного лицея-интерната, «</a:t>
            </a:r>
            <a:r>
              <a:rPr lang="ru-RU" sz="2600" dirty="0" err="1">
                <a:solidFill>
                  <a:srgbClr val="FDFDFD"/>
                </a:solidFill>
                <a:latin typeface="Montserrat Semi-Bold"/>
              </a:rPr>
              <a:t>Роснефть-классы</a:t>
            </a:r>
            <a:r>
              <a:rPr lang="ru-RU" sz="2600" dirty="0">
                <a:solidFill>
                  <a:srgbClr val="FDFDFD"/>
                </a:solidFill>
                <a:latin typeface="Montserrat Semi-Bold"/>
              </a:rPr>
              <a:t>» и т.д.  </a:t>
            </a:r>
            <a:endParaRPr lang="en-US" sz="2600" dirty="0">
              <a:solidFill>
                <a:srgbClr val="FDFDFD"/>
              </a:solidFill>
              <a:latin typeface="Montserrat Semi-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>
            <a:off x="5563576" y="1080481"/>
            <a:ext cx="7160848" cy="743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9"/>
              </a:lnSpc>
              <a:spcBef>
                <a:spcPct val="0"/>
              </a:spcBef>
            </a:pPr>
            <a:r>
              <a:rPr lang="en-US" sz="4406" dirty="0" err="1">
                <a:solidFill>
                  <a:srgbClr val="000000"/>
                </a:solidFill>
                <a:latin typeface="Montserrat Semi-Bold Bold"/>
              </a:rPr>
              <a:t>Перспектива</a:t>
            </a:r>
            <a:endParaRPr lang="en-US" sz="4406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569362" y="672465"/>
            <a:ext cx="35026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дальше-больше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988240" y="5050512"/>
            <a:ext cx="7686969" cy="41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785754" y="1928790"/>
          <a:ext cx="16930806" cy="7515256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4086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411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03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25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38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Содержание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Срок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Охват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(чел.)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2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Введение </a:t>
                      </a:r>
                      <a:r>
                        <a:rPr lang="ru-RU" sz="2400" b="1" kern="1200" dirty="0" err="1">
                          <a:solidFill>
                            <a:schemeClr val="bg1"/>
                          </a:solidFill>
                          <a:latin typeface="Montserrat Bold" charset="-52"/>
                        </a:rPr>
                        <a:t>бально-рейтинговой</a:t>
                      </a: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 системы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kern="1200" dirty="0">
                        <a:solidFill>
                          <a:schemeClr val="bg1"/>
                        </a:solidFill>
                        <a:latin typeface="Montserrat Bold" charset="-52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Привлечение</a:t>
                      </a:r>
                      <a:r>
                        <a:rPr lang="ru-RU" sz="2400" b="1" kern="1200" baseline="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 студентов, обучающихся </a:t>
                      </a:r>
                      <a:r>
                        <a:rPr lang="ru-RU" sz="2400" b="1" kern="1200" baseline="0" dirty="0" err="1">
                          <a:solidFill>
                            <a:schemeClr val="bg1"/>
                          </a:solidFill>
                          <a:latin typeface="Montserrat Bold" charset="-52"/>
                        </a:rPr>
                        <a:t>програмированию</a:t>
                      </a:r>
                      <a:r>
                        <a:rPr lang="ru-RU" sz="2400" b="1" kern="1200" baseline="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 к созданию игрового приложения  с выявлением лидеров добровольчества  в УГНТУ</a:t>
                      </a:r>
                      <a:endParaRPr lang="ru-RU" sz="2400" b="1" kern="1200" dirty="0">
                        <a:solidFill>
                          <a:schemeClr val="bg1"/>
                        </a:solidFill>
                        <a:latin typeface="Montserrat Bold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Январь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500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68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Создание рейтинга ВУЗа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В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ыявление методом опроса лучших практик инфраструктуры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университета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Сентябрь </a:t>
                      </a:r>
                      <a:endParaRPr lang="ru-RU" sz="2400" b="1" baseline="0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baseline="0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1000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4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kern="1200" dirty="0">
                        <a:solidFill>
                          <a:schemeClr val="bg1"/>
                        </a:solidFill>
                        <a:latin typeface="Montserrat Bold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Работа по включению в ряды волонтеров </a:t>
                      </a:r>
                      <a:r>
                        <a:rPr lang="ru-RU" sz="2400" b="1" kern="1200" dirty="0" err="1">
                          <a:solidFill>
                            <a:schemeClr val="bg1"/>
                          </a:solidFill>
                          <a:latin typeface="Montserrat Bold" charset="-52"/>
                        </a:rPr>
                        <a:t>Добро.Центра</a:t>
                      </a: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 преподавательского состава и сотрудников</a:t>
                      </a:r>
                      <a:endParaRPr lang="ru-RU" sz="3200" b="1" i="0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Реализация совместных мероприятий, а также создание отдельного проекта в структуре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 </a:t>
                      </a:r>
                      <a:r>
                        <a:rPr lang="ru-RU" sz="2400" b="1" baseline="0" dirty="0" err="1">
                          <a:solidFill>
                            <a:schemeClr val="bg1"/>
                          </a:solidFill>
                          <a:latin typeface="Montserrat Bold" charset="-52"/>
                        </a:rPr>
                        <a:t>Добро.Центра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 с </a:t>
                      </a:r>
                      <a:r>
                        <a:rPr lang="ru-RU" sz="2400" b="1" baseline="0" dirty="0" err="1">
                          <a:solidFill>
                            <a:schemeClr val="bg1"/>
                          </a:solidFill>
                          <a:latin typeface="Montserrat Bold" charset="-52"/>
                        </a:rPr>
                        <a:t>ежемесяным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 определением победителей в номинации «Наставник месяца»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Октябрь 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50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36" name="Group 12"/>
          <p:cNvGrpSpPr/>
          <p:nvPr/>
        </p:nvGrpSpPr>
        <p:grpSpPr>
          <a:xfrm>
            <a:off x="785754" y="4357682"/>
            <a:ext cx="16930806" cy="571504"/>
            <a:chOff x="0" y="0"/>
            <a:chExt cx="3597339" cy="1117351"/>
          </a:xfrm>
        </p:grpSpPr>
        <p:sp>
          <p:nvSpPr>
            <p:cNvPr id="37" name="Freeform 13"/>
            <p:cNvSpPr/>
            <p:nvPr/>
          </p:nvSpPr>
          <p:spPr>
            <a:xfrm>
              <a:off x="0" y="0"/>
              <a:ext cx="3597339" cy="1117351"/>
            </a:xfrm>
            <a:custGeom>
              <a:avLst/>
              <a:gdLst/>
              <a:ahLst/>
              <a:cxnLst/>
              <a:rect l="l" t="t" r="r" b="b"/>
              <a:pathLst>
                <a:path w="3597339" h="1117351">
                  <a:moveTo>
                    <a:pt x="28908" y="0"/>
                  </a:moveTo>
                  <a:lnTo>
                    <a:pt x="3568431" y="0"/>
                  </a:lnTo>
                  <a:cubicBezTo>
                    <a:pt x="3576098" y="0"/>
                    <a:pt x="3583451" y="3046"/>
                    <a:pt x="3588872" y="8467"/>
                  </a:cubicBezTo>
                  <a:cubicBezTo>
                    <a:pt x="3594293" y="13888"/>
                    <a:pt x="3597339" y="21241"/>
                    <a:pt x="3597339" y="28908"/>
                  </a:cubicBezTo>
                  <a:lnTo>
                    <a:pt x="3597339" y="1088443"/>
                  </a:lnTo>
                  <a:cubicBezTo>
                    <a:pt x="3597339" y="1096110"/>
                    <a:pt x="3594293" y="1103463"/>
                    <a:pt x="3588872" y="1108884"/>
                  </a:cubicBezTo>
                  <a:cubicBezTo>
                    <a:pt x="3583451" y="1114305"/>
                    <a:pt x="3576098" y="1117351"/>
                    <a:pt x="3568431" y="1117351"/>
                  </a:cubicBezTo>
                  <a:lnTo>
                    <a:pt x="28908" y="1117351"/>
                  </a:lnTo>
                  <a:cubicBezTo>
                    <a:pt x="21241" y="1117351"/>
                    <a:pt x="13888" y="1114305"/>
                    <a:pt x="8467" y="1108884"/>
                  </a:cubicBezTo>
                  <a:cubicBezTo>
                    <a:pt x="3046" y="1103463"/>
                    <a:pt x="0" y="1096110"/>
                    <a:pt x="0" y="1088443"/>
                  </a:cubicBezTo>
                  <a:lnTo>
                    <a:pt x="0" y="28908"/>
                  </a:lnTo>
                  <a:cubicBezTo>
                    <a:pt x="0" y="21241"/>
                    <a:pt x="3046" y="13888"/>
                    <a:pt x="8467" y="8467"/>
                  </a:cubicBezTo>
                  <a:cubicBezTo>
                    <a:pt x="13888" y="3046"/>
                    <a:pt x="21241" y="0"/>
                    <a:pt x="28908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38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5754" y="6429384"/>
            <a:ext cx="16930806" cy="571504"/>
            <a:chOff x="0" y="0"/>
            <a:chExt cx="3597339" cy="11173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97339" cy="1117351"/>
            </a:xfrm>
            <a:custGeom>
              <a:avLst/>
              <a:gdLst/>
              <a:ahLst/>
              <a:cxnLst/>
              <a:rect l="l" t="t" r="r" b="b"/>
              <a:pathLst>
                <a:path w="3597339" h="1117351">
                  <a:moveTo>
                    <a:pt x="28908" y="0"/>
                  </a:moveTo>
                  <a:lnTo>
                    <a:pt x="3568431" y="0"/>
                  </a:lnTo>
                  <a:cubicBezTo>
                    <a:pt x="3576098" y="0"/>
                    <a:pt x="3583451" y="3046"/>
                    <a:pt x="3588872" y="8467"/>
                  </a:cubicBezTo>
                  <a:cubicBezTo>
                    <a:pt x="3594293" y="13888"/>
                    <a:pt x="3597339" y="21241"/>
                    <a:pt x="3597339" y="28908"/>
                  </a:cubicBezTo>
                  <a:lnTo>
                    <a:pt x="3597339" y="1088443"/>
                  </a:lnTo>
                  <a:cubicBezTo>
                    <a:pt x="3597339" y="1096110"/>
                    <a:pt x="3594293" y="1103463"/>
                    <a:pt x="3588872" y="1108884"/>
                  </a:cubicBezTo>
                  <a:cubicBezTo>
                    <a:pt x="3583451" y="1114305"/>
                    <a:pt x="3576098" y="1117351"/>
                    <a:pt x="3568431" y="1117351"/>
                  </a:cubicBezTo>
                  <a:lnTo>
                    <a:pt x="28908" y="1117351"/>
                  </a:lnTo>
                  <a:cubicBezTo>
                    <a:pt x="21241" y="1117351"/>
                    <a:pt x="13888" y="1114305"/>
                    <a:pt x="8467" y="1108884"/>
                  </a:cubicBezTo>
                  <a:cubicBezTo>
                    <a:pt x="3046" y="1103463"/>
                    <a:pt x="0" y="1096110"/>
                    <a:pt x="0" y="1088443"/>
                  </a:cubicBezTo>
                  <a:lnTo>
                    <a:pt x="0" y="28908"/>
                  </a:lnTo>
                  <a:cubicBezTo>
                    <a:pt x="0" y="21241"/>
                    <a:pt x="3046" y="13888"/>
                    <a:pt x="8467" y="8467"/>
                  </a:cubicBezTo>
                  <a:cubicBezTo>
                    <a:pt x="13888" y="3046"/>
                    <a:pt x="21241" y="0"/>
                    <a:pt x="28908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>
            <a:off x="5563576" y="1080481"/>
            <a:ext cx="7160848" cy="743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9"/>
              </a:lnSpc>
              <a:spcBef>
                <a:spcPct val="0"/>
              </a:spcBef>
            </a:pPr>
            <a:r>
              <a:rPr lang="en-US" sz="4406" dirty="0" err="1">
                <a:solidFill>
                  <a:srgbClr val="000000"/>
                </a:solidFill>
                <a:latin typeface="Montserrat Semi-Bold Bold"/>
              </a:rPr>
              <a:t>Перспектива</a:t>
            </a:r>
            <a:endParaRPr lang="en-US" sz="4406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569362" y="672465"/>
            <a:ext cx="35026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дальше-больше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988240" y="5050512"/>
            <a:ext cx="7686969" cy="41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785754" y="1928791"/>
          <a:ext cx="16930806" cy="8089602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42148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130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03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25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12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Содержание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Срок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Охват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(чел.)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24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Создание </a:t>
                      </a:r>
                      <a:r>
                        <a:rPr lang="ru-RU" sz="2400" b="1" kern="1200" dirty="0" err="1">
                          <a:solidFill>
                            <a:schemeClr val="bg1"/>
                          </a:solidFill>
                          <a:latin typeface="Montserrat Bold" charset="-52"/>
                        </a:rPr>
                        <a:t>стрит-арт</a:t>
                      </a: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 </a:t>
                      </a:r>
                      <a:r>
                        <a:rPr lang="ru-RU" sz="2400" b="1" kern="1200" dirty="0" err="1">
                          <a:solidFill>
                            <a:schemeClr val="bg1"/>
                          </a:solidFill>
                          <a:latin typeface="Montserrat Bold" charset="-52"/>
                        </a:rPr>
                        <a:t>объкта</a:t>
                      </a: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 «Волонтер УГНТУ»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Привлечение студентов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экономических и </a:t>
                      </a:r>
                      <a:r>
                        <a:rPr lang="ru-RU" sz="2400" b="1" baseline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технических специальностей к 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проектированию 3 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D 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образа волонтера УГНТУ и написанию проекта  на создание  графической стены (</a:t>
                      </a:r>
                      <a:r>
                        <a:rPr lang="ru-RU" sz="2400" b="1" baseline="0" dirty="0" err="1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мурала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)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Май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100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3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Финансовая грамотность 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Привлечение студентов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 экономических специальной к разработке </a:t>
                      </a:r>
                      <a:r>
                        <a:rPr lang="ru-RU" sz="2400" b="1" baseline="0" dirty="0" err="1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онлайн-курса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 по финансовой грамотности для студентов УГНТУ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Апрель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baseline="0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500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0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День волонтера</a:t>
                      </a:r>
                      <a:r>
                        <a:rPr lang="ba-RU" sz="2400" b="1" kern="1200" baseline="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 УГНТУ</a:t>
                      </a:r>
                      <a:endParaRPr lang="ru-RU" sz="2400" b="1" kern="1200" dirty="0">
                        <a:solidFill>
                          <a:schemeClr val="bg1"/>
                        </a:solidFill>
                        <a:latin typeface="Montserrat Bold" charset="-52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Организация  квеста по добровольческой тематике </a:t>
                      </a:r>
                      <a:endParaRPr lang="ru-RU" sz="2400" b="1" baseline="0" dirty="0">
                        <a:solidFill>
                          <a:schemeClr val="bg1"/>
                        </a:solidFill>
                        <a:latin typeface="Montserrat Bold" charset="-52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a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Декабрь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700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20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Научное </a:t>
                      </a:r>
                      <a:r>
                        <a:rPr lang="ru-RU" sz="2400" b="1" kern="1200" dirty="0" err="1">
                          <a:solidFill>
                            <a:schemeClr val="bg1"/>
                          </a:solidFill>
                          <a:latin typeface="Montserrat Bold" charset="-52"/>
                        </a:rPr>
                        <a:t>волонтерство</a:t>
                      </a:r>
                      <a:endParaRPr lang="ru-RU" sz="2400" b="1" kern="1200" dirty="0">
                        <a:solidFill>
                          <a:schemeClr val="bg1"/>
                        </a:solidFill>
                        <a:latin typeface="Montserrat Bold" charset="-52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Создание отдельного  проекта в структуре </a:t>
                      </a:r>
                      <a:r>
                        <a:rPr lang="ru-RU" sz="2400" b="1" baseline="0" dirty="0" err="1">
                          <a:solidFill>
                            <a:schemeClr val="bg1"/>
                          </a:solidFill>
                          <a:latin typeface="Montserrat Bold" charset="-52"/>
                        </a:rPr>
                        <a:t>Добро.Центра</a:t>
                      </a:r>
                      <a:endParaRPr lang="ru-RU" sz="2400" b="1" baseline="0" dirty="0">
                        <a:solidFill>
                          <a:schemeClr val="bg1"/>
                        </a:solidFill>
                        <a:latin typeface="Montserrat Bold" charset="-52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Ноябрь 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2" name="Group 12"/>
          <p:cNvGrpSpPr/>
          <p:nvPr/>
        </p:nvGrpSpPr>
        <p:grpSpPr>
          <a:xfrm>
            <a:off x="785754" y="4500558"/>
            <a:ext cx="16930806" cy="571504"/>
            <a:chOff x="0" y="0"/>
            <a:chExt cx="3597339" cy="1117351"/>
          </a:xfrm>
        </p:grpSpPr>
        <p:sp>
          <p:nvSpPr>
            <p:cNvPr id="37" name="Freeform 13"/>
            <p:cNvSpPr/>
            <p:nvPr/>
          </p:nvSpPr>
          <p:spPr>
            <a:xfrm>
              <a:off x="0" y="0"/>
              <a:ext cx="3597339" cy="1117351"/>
            </a:xfrm>
            <a:custGeom>
              <a:avLst/>
              <a:gdLst/>
              <a:ahLst/>
              <a:cxnLst/>
              <a:rect l="l" t="t" r="r" b="b"/>
              <a:pathLst>
                <a:path w="3597339" h="1117351">
                  <a:moveTo>
                    <a:pt x="28908" y="0"/>
                  </a:moveTo>
                  <a:lnTo>
                    <a:pt x="3568431" y="0"/>
                  </a:lnTo>
                  <a:cubicBezTo>
                    <a:pt x="3576098" y="0"/>
                    <a:pt x="3583451" y="3046"/>
                    <a:pt x="3588872" y="8467"/>
                  </a:cubicBezTo>
                  <a:cubicBezTo>
                    <a:pt x="3594293" y="13888"/>
                    <a:pt x="3597339" y="21241"/>
                    <a:pt x="3597339" y="28908"/>
                  </a:cubicBezTo>
                  <a:lnTo>
                    <a:pt x="3597339" y="1088443"/>
                  </a:lnTo>
                  <a:cubicBezTo>
                    <a:pt x="3597339" y="1096110"/>
                    <a:pt x="3594293" y="1103463"/>
                    <a:pt x="3588872" y="1108884"/>
                  </a:cubicBezTo>
                  <a:cubicBezTo>
                    <a:pt x="3583451" y="1114305"/>
                    <a:pt x="3576098" y="1117351"/>
                    <a:pt x="3568431" y="1117351"/>
                  </a:cubicBezTo>
                  <a:lnTo>
                    <a:pt x="28908" y="1117351"/>
                  </a:lnTo>
                  <a:cubicBezTo>
                    <a:pt x="21241" y="1117351"/>
                    <a:pt x="13888" y="1114305"/>
                    <a:pt x="8467" y="1108884"/>
                  </a:cubicBezTo>
                  <a:cubicBezTo>
                    <a:pt x="3046" y="1103463"/>
                    <a:pt x="0" y="1096110"/>
                    <a:pt x="0" y="1088443"/>
                  </a:cubicBezTo>
                  <a:lnTo>
                    <a:pt x="0" y="28908"/>
                  </a:lnTo>
                  <a:cubicBezTo>
                    <a:pt x="0" y="21241"/>
                    <a:pt x="3046" y="13888"/>
                    <a:pt x="8467" y="8467"/>
                  </a:cubicBezTo>
                  <a:cubicBezTo>
                    <a:pt x="13888" y="3046"/>
                    <a:pt x="21241" y="0"/>
                    <a:pt x="28908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38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85754" y="6429384"/>
            <a:ext cx="16930806" cy="571504"/>
            <a:chOff x="0" y="0"/>
            <a:chExt cx="3597339" cy="11173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97339" cy="1117351"/>
            </a:xfrm>
            <a:custGeom>
              <a:avLst/>
              <a:gdLst/>
              <a:ahLst/>
              <a:cxnLst/>
              <a:rect l="l" t="t" r="r" b="b"/>
              <a:pathLst>
                <a:path w="3597339" h="1117351">
                  <a:moveTo>
                    <a:pt x="28908" y="0"/>
                  </a:moveTo>
                  <a:lnTo>
                    <a:pt x="3568431" y="0"/>
                  </a:lnTo>
                  <a:cubicBezTo>
                    <a:pt x="3576098" y="0"/>
                    <a:pt x="3583451" y="3046"/>
                    <a:pt x="3588872" y="8467"/>
                  </a:cubicBezTo>
                  <a:cubicBezTo>
                    <a:pt x="3594293" y="13888"/>
                    <a:pt x="3597339" y="21241"/>
                    <a:pt x="3597339" y="28908"/>
                  </a:cubicBezTo>
                  <a:lnTo>
                    <a:pt x="3597339" y="1088443"/>
                  </a:lnTo>
                  <a:cubicBezTo>
                    <a:pt x="3597339" y="1096110"/>
                    <a:pt x="3594293" y="1103463"/>
                    <a:pt x="3588872" y="1108884"/>
                  </a:cubicBezTo>
                  <a:cubicBezTo>
                    <a:pt x="3583451" y="1114305"/>
                    <a:pt x="3576098" y="1117351"/>
                    <a:pt x="3568431" y="1117351"/>
                  </a:cubicBezTo>
                  <a:lnTo>
                    <a:pt x="28908" y="1117351"/>
                  </a:lnTo>
                  <a:cubicBezTo>
                    <a:pt x="21241" y="1117351"/>
                    <a:pt x="13888" y="1114305"/>
                    <a:pt x="8467" y="1108884"/>
                  </a:cubicBezTo>
                  <a:cubicBezTo>
                    <a:pt x="3046" y="1103463"/>
                    <a:pt x="0" y="1096110"/>
                    <a:pt x="0" y="1088443"/>
                  </a:cubicBezTo>
                  <a:lnTo>
                    <a:pt x="0" y="28908"/>
                  </a:lnTo>
                  <a:cubicBezTo>
                    <a:pt x="0" y="21241"/>
                    <a:pt x="3046" y="13888"/>
                    <a:pt x="8467" y="8467"/>
                  </a:cubicBezTo>
                  <a:cubicBezTo>
                    <a:pt x="13888" y="3046"/>
                    <a:pt x="21241" y="0"/>
                    <a:pt x="28908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5754" y="8001020"/>
            <a:ext cx="16930806" cy="571504"/>
            <a:chOff x="0" y="0"/>
            <a:chExt cx="3597339" cy="1117351"/>
          </a:xfrm>
        </p:grpSpPr>
        <p:sp>
          <p:nvSpPr>
            <p:cNvPr id="15" name="Freeform 13"/>
            <p:cNvSpPr/>
            <p:nvPr/>
          </p:nvSpPr>
          <p:spPr>
            <a:xfrm>
              <a:off x="0" y="0"/>
              <a:ext cx="3597339" cy="1117351"/>
            </a:xfrm>
            <a:custGeom>
              <a:avLst/>
              <a:gdLst/>
              <a:ahLst/>
              <a:cxnLst/>
              <a:rect l="l" t="t" r="r" b="b"/>
              <a:pathLst>
                <a:path w="3597339" h="1117351">
                  <a:moveTo>
                    <a:pt x="28908" y="0"/>
                  </a:moveTo>
                  <a:lnTo>
                    <a:pt x="3568431" y="0"/>
                  </a:lnTo>
                  <a:cubicBezTo>
                    <a:pt x="3576098" y="0"/>
                    <a:pt x="3583451" y="3046"/>
                    <a:pt x="3588872" y="8467"/>
                  </a:cubicBezTo>
                  <a:cubicBezTo>
                    <a:pt x="3594293" y="13888"/>
                    <a:pt x="3597339" y="21241"/>
                    <a:pt x="3597339" y="28908"/>
                  </a:cubicBezTo>
                  <a:lnTo>
                    <a:pt x="3597339" y="1088443"/>
                  </a:lnTo>
                  <a:cubicBezTo>
                    <a:pt x="3597339" y="1096110"/>
                    <a:pt x="3594293" y="1103463"/>
                    <a:pt x="3588872" y="1108884"/>
                  </a:cubicBezTo>
                  <a:cubicBezTo>
                    <a:pt x="3583451" y="1114305"/>
                    <a:pt x="3576098" y="1117351"/>
                    <a:pt x="3568431" y="1117351"/>
                  </a:cubicBezTo>
                  <a:lnTo>
                    <a:pt x="28908" y="1117351"/>
                  </a:lnTo>
                  <a:cubicBezTo>
                    <a:pt x="21241" y="1117351"/>
                    <a:pt x="13888" y="1114305"/>
                    <a:pt x="8467" y="1108884"/>
                  </a:cubicBezTo>
                  <a:cubicBezTo>
                    <a:pt x="3046" y="1103463"/>
                    <a:pt x="0" y="1096110"/>
                    <a:pt x="0" y="1088443"/>
                  </a:cubicBezTo>
                  <a:lnTo>
                    <a:pt x="0" y="28908"/>
                  </a:lnTo>
                  <a:cubicBezTo>
                    <a:pt x="0" y="21241"/>
                    <a:pt x="3046" y="13888"/>
                    <a:pt x="8467" y="8467"/>
                  </a:cubicBezTo>
                  <a:cubicBezTo>
                    <a:pt x="13888" y="3046"/>
                    <a:pt x="21241" y="0"/>
                    <a:pt x="28908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16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8"/>
          <p:cNvSpPr txBox="1"/>
          <p:nvPr/>
        </p:nvSpPr>
        <p:spPr>
          <a:xfrm>
            <a:off x="357126" y="214278"/>
            <a:ext cx="35026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дальше-больше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988240" y="5050512"/>
            <a:ext cx="7686969" cy="41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36"/>
              </a:lnSpc>
              <a:spcBef>
                <a:spcPct val="0"/>
              </a:spcBef>
            </a:pPr>
            <a:r>
              <a:rPr lang="en-US" sz="2526" dirty="0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500002" y="857220"/>
          <a:ext cx="16930808" cy="9288187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5000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432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58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Наименование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Содержание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>
                          <a:solidFill>
                            <a:srgbClr val="002060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Срок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)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Охват (чел.)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78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Montserrat Bold" charset="-52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Центр  развития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Организация тренинга на развитие лидерских качеств:</a:t>
                      </a:r>
                    </a:p>
                    <a:p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- проведение игры на тему эмоционального интеллекта,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разбор личностной мотивации через типологию личности 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DISC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err="1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печа-куча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с участниками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и т.д.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 Bold" charset="-52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 Bold" charset="-52"/>
                        </a:rPr>
                        <a:t> 2023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ontserrat Bold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 Bold" charset="-52"/>
                        </a:rPr>
                        <a:t>июль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 Bold" charset="-52"/>
                        </a:rPr>
                        <a:t> 2024 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140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1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Montserrat Bold" charset="-52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Центр  творчества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Организация гаражной распродажи,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выставка музея волонтерских достижений,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распродажа волонтерского </a:t>
                      </a:r>
                      <a:r>
                        <a:rPr lang="ru-RU" sz="2000" b="1" kern="1200" dirty="0" err="1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мерча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через приложение «Другое Дело»,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организация </a:t>
                      </a:r>
                      <a:r>
                        <a:rPr lang="ru-RU" sz="2000" b="1" kern="1200" dirty="0" err="1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буккросинга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и т.д.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baseline="0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150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8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Montserrat Bold" charset="-52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Центр общества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Montserrat Bold" charset="-52"/>
                          <a:ea typeface="Times New Roman"/>
                          <a:cs typeface="Times New Roman"/>
                        </a:rPr>
                        <a:t>Организация «Диалога на равных» с публичными представителями волонтерского сообщества,</a:t>
                      </a:r>
                      <a:r>
                        <a:rPr lang="ru-RU" sz="2000" b="1" baseline="0" dirty="0">
                          <a:latin typeface="Montserrat Bold" charset="-52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latin typeface="Montserrat Bold" charset="-52"/>
                          <a:ea typeface="Times New Roman"/>
                          <a:cs typeface="Times New Roman"/>
                        </a:rPr>
                        <a:t>встреча со школьниками для мотивации их на занятие добровольческой деятельностью</a:t>
                      </a:r>
                      <a:r>
                        <a:rPr lang="ru-RU" sz="2000" b="1" baseline="0" dirty="0">
                          <a:latin typeface="Montserrat Bold" charset="-52"/>
                          <a:ea typeface="Times New Roman"/>
                          <a:cs typeface="Times New Roman"/>
                        </a:rPr>
                        <a:t> и т.д.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</a:rPr>
                        <a:t>130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29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Montserrat Bold" charset="-52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Центр  добра</a:t>
                      </a:r>
                      <a:r>
                        <a:rPr lang="ru-RU" sz="2400" b="1" i="0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Мастер-классы,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знакомство участников с проектами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встречи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с представителями добровольческих сообществ,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проектные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сессии,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стратегии развития и т.д.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130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88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Montserrat Bold" charset="-52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Центр  бизнеса</a:t>
                      </a:r>
                      <a:r>
                        <a:rPr lang="ru-RU" sz="2400" b="1" i="0" baseline="0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Стратегические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сессии,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встречи с представителями бизнеса Республики Башкортостан,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возможности взаимного участия в 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pro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bono </a:t>
                      </a:r>
                      <a:r>
                        <a:rPr lang="ba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акциях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проектные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err="1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сессияи</a:t>
                      </a:r>
                      <a:r>
                        <a:rPr lang="ru-RU" sz="2000" b="1" kern="1200" baseline="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на организацию совместного мероприятия добровольчества и </a:t>
                      </a:r>
                      <a:r>
                        <a:rPr lang="ru-RU" sz="2000" b="1" kern="1200" dirty="0" err="1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бизнес-структур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 региона «Добро.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Pro</a:t>
                      </a:r>
                      <a:r>
                        <a:rPr lang="ru-RU" sz="2000" b="1" kern="1200" dirty="0">
                          <a:solidFill>
                            <a:schemeClr val="lt1"/>
                          </a:solidFill>
                          <a:latin typeface="Montserrat Bold" charset="-52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latin typeface="Montserrat Bold" charset="-52"/>
                        <a:ea typeface="Times New Roman"/>
                        <a:cs typeface="Times New Roman"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tserrat Bold" charset="-52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TextBox 26"/>
          <p:cNvSpPr txBox="1"/>
          <p:nvPr/>
        </p:nvSpPr>
        <p:spPr>
          <a:xfrm>
            <a:off x="5500662" y="142840"/>
            <a:ext cx="7160848" cy="743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9"/>
              </a:lnSpc>
              <a:spcBef>
                <a:spcPct val="0"/>
              </a:spcBef>
            </a:pPr>
            <a:r>
              <a:rPr lang="en-US" sz="4406" dirty="0" err="1">
                <a:solidFill>
                  <a:srgbClr val="000000"/>
                </a:solidFill>
                <a:latin typeface="Montserrat Semi-Bold Bold"/>
              </a:rPr>
              <a:t>Перспектива</a:t>
            </a:r>
            <a:endParaRPr lang="en-US" sz="4406" dirty="0">
              <a:solidFill>
                <a:srgbClr val="000000"/>
              </a:solidFill>
              <a:latin typeface="Montserrat Semi-Bold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/>
          <p:cNvGrpSpPr/>
          <p:nvPr/>
        </p:nvGrpSpPr>
        <p:grpSpPr>
          <a:xfrm rot="5400000">
            <a:off x="3143258" y="2357432"/>
            <a:ext cx="4786310" cy="11072826"/>
            <a:chOff x="0" y="0"/>
            <a:chExt cx="1389967" cy="4855405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1389967" cy="4855405"/>
            </a:xfrm>
            <a:custGeom>
              <a:avLst/>
              <a:gdLst/>
              <a:ahLst/>
              <a:cxnLst/>
              <a:rect l="l" t="t" r="r" b="b"/>
              <a:pathLst>
                <a:path w="1389967" h="4855405">
                  <a:moveTo>
                    <a:pt x="0" y="0"/>
                  </a:moveTo>
                  <a:lnTo>
                    <a:pt x="1389967" y="0"/>
                  </a:lnTo>
                  <a:lnTo>
                    <a:pt x="1389967" y="4855405"/>
                  </a:lnTo>
                  <a:lnTo>
                    <a:pt x="0" y="4855405"/>
                  </a:ln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621" t="27218" r="42477" b="6832"/>
          <a:stretch>
            <a:fillRect/>
          </a:stretch>
        </p:blipFill>
        <p:spPr>
          <a:xfrm>
            <a:off x="11215702" y="305115"/>
            <a:ext cx="6643734" cy="511744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8700" y="7754984"/>
            <a:ext cx="16528663" cy="4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5"/>
              </a:lnSpc>
            </a:pPr>
            <a:r>
              <a:rPr lang="en-US" sz="3321" dirty="0">
                <a:solidFill>
                  <a:srgbClr val="FFFFFF"/>
                </a:solidFill>
                <a:latin typeface="Montserrat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80151" y="1347360"/>
            <a:ext cx="7655701" cy="743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9"/>
              </a:lnSpc>
              <a:spcBef>
                <a:spcPct val="0"/>
              </a:spcBef>
            </a:pPr>
            <a:r>
              <a:rPr lang="en-US" sz="4406" dirty="0" err="1">
                <a:solidFill>
                  <a:srgbClr val="000000"/>
                </a:solidFill>
                <a:latin typeface="Montserrat Semi-Bold Bold"/>
              </a:rPr>
              <a:t>Совет</a:t>
            </a:r>
            <a:r>
              <a:rPr lang="en-US" sz="4406" dirty="0">
                <a:solidFill>
                  <a:srgbClr val="000000"/>
                </a:solidFill>
                <a:latin typeface="Montserrat Semi-Bold Bold"/>
              </a:rPr>
              <a:t> </a:t>
            </a:r>
            <a:r>
              <a:rPr lang="en-US" sz="4406" dirty="0" err="1">
                <a:solidFill>
                  <a:srgbClr val="000000"/>
                </a:solidFill>
                <a:latin typeface="Montserrat Semi-Bold Bold"/>
              </a:rPr>
              <a:t>волонтеров</a:t>
            </a:r>
            <a:r>
              <a:rPr lang="en-US" sz="4406" dirty="0">
                <a:solidFill>
                  <a:srgbClr val="000000"/>
                </a:solidFill>
                <a:latin typeface="Montserrat Semi-Bold Bold"/>
              </a:rPr>
              <a:t> УГНТУ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3482" y="672465"/>
            <a:ext cx="378142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зарождение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цели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/>
          <a:srcRect l="12132" r="42452"/>
          <a:stretch>
            <a:fillRect/>
          </a:stretch>
        </p:blipFill>
        <p:spPr>
          <a:xfrm>
            <a:off x="785754" y="4071930"/>
            <a:ext cx="8098851" cy="2918093"/>
          </a:xfrm>
          <a:prstGeom prst="rect">
            <a:avLst/>
          </a:prstGeom>
        </p:spPr>
      </p:pic>
      <p:sp>
        <p:nvSpPr>
          <p:cNvPr id="23" name="TextBox 10"/>
          <p:cNvSpPr txBox="1"/>
          <p:nvPr/>
        </p:nvSpPr>
        <p:spPr>
          <a:xfrm>
            <a:off x="0" y="4786310"/>
            <a:ext cx="34289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ru-RU" sz="3456" dirty="0">
                <a:solidFill>
                  <a:srgbClr val="000000"/>
                </a:solidFill>
                <a:latin typeface="Montserrat Semi-Bold Bold"/>
              </a:rPr>
              <a:t>2016</a:t>
            </a:r>
            <a:endParaRPr lang="en-US" sz="3456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25" name="TextBox 10"/>
          <p:cNvSpPr txBox="1"/>
          <p:nvPr/>
        </p:nvSpPr>
        <p:spPr>
          <a:xfrm>
            <a:off x="5500662" y="4786310"/>
            <a:ext cx="342902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ru-RU" sz="3456" dirty="0">
                <a:solidFill>
                  <a:srgbClr val="000000"/>
                </a:solidFill>
                <a:latin typeface="Montserrat Semi-Bold Bold"/>
              </a:rPr>
              <a:t>40-50</a:t>
            </a:r>
            <a:endParaRPr lang="en-US" sz="3456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22" name="TextBox 13"/>
          <p:cNvSpPr txBox="1"/>
          <p:nvPr/>
        </p:nvSpPr>
        <p:spPr>
          <a:xfrm>
            <a:off x="4786282" y="6929450"/>
            <a:ext cx="4882110" cy="93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ru-RU" sz="2723" dirty="0">
                <a:solidFill>
                  <a:schemeClr val="bg1"/>
                </a:solidFill>
                <a:latin typeface="Montserrat Semi-Bold Bold"/>
              </a:rPr>
              <a:t>Общее количество волонтеров</a:t>
            </a:r>
            <a:endParaRPr lang="en-US" sz="2723" dirty="0">
              <a:solidFill>
                <a:schemeClr val="bg1"/>
              </a:solidFill>
              <a:latin typeface="Montserrat Semi-Bold Bold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-357254" y="7143764"/>
            <a:ext cx="4000528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ru-RU" sz="2723" dirty="0">
                <a:solidFill>
                  <a:schemeClr val="bg1"/>
                </a:solidFill>
                <a:latin typeface="Montserrat Semi-Bold Bold"/>
              </a:rPr>
              <a:t>Зарождение волонтерского </a:t>
            </a:r>
          </a:p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ru-RU" sz="2723" dirty="0">
                <a:solidFill>
                  <a:schemeClr val="bg1"/>
                </a:solidFill>
                <a:latin typeface="Montserrat Semi-Bold Bold"/>
              </a:rPr>
              <a:t>движения в университете</a:t>
            </a:r>
            <a:endParaRPr lang="en-US" sz="2723" dirty="0">
              <a:solidFill>
                <a:schemeClr val="bg1"/>
              </a:solidFill>
              <a:latin typeface="Montserrat Semi-Bold Bold"/>
            </a:endParaRPr>
          </a:p>
        </p:txBody>
      </p:sp>
      <p:sp>
        <p:nvSpPr>
          <p:cNvPr id="30" name="TextBox 12"/>
          <p:cNvSpPr txBox="1"/>
          <p:nvPr/>
        </p:nvSpPr>
        <p:spPr>
          <a:xfrm>
            <a:off x="2285953" y="5857880"/>
            <a:ext cx="3786214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ru-RU" sz="2699" dirty="0">
                <a:solidFill>
                  <a:srgbClr val="FFFFFF"/>
                </a:solidFill>
                <a:latin typeface="Montserrat Semi-Bold Bold" charset="-52"/>
              </a:rPr>
              <a:t>Количество мероприятий </a:t>
            </a:r>
            <a:endParaRPr lang="en-US" sz="2699" dirty="0">
              <a:solidFill>
                <a:srgbClr val="FFFFFF"/>
              </a:solidFill>
              <a:latin typeface="Montserrat Semi-Bold Bold" charset="-52"/>
            </a:endParaRPr>
          </a:p>
        </p:txBody>
      </p:sp>
      <p:sp>
        <p:nvSpPr>
          <p:cNvPr id="31" name="TextBox 10"/>
          <p:cNvSpPr txBox="1"/>
          <p:nvPr/>
        </p:nvSpPr>
        <p:spPr>
          <a:xfrm>
            <a:off x="2571705" y="3500426"/>
            <a:ext cx="342902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ru-RU" sz="3456" dirty="0">
                <a:solidFill>
                  <a:srgbClr val="000000"/>
                </a:solidFill>
                <a:latin typeface="Montserrat Semi-Bold Bold"/>
              </a:rPr>
              <a:t>15 </a:t>
            </a:r>
            <a:endParaRPr lang="en-US" sz="3456" dirty="0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31748" name="Picture 4" descr="https://sun9-33.userapi.com/impg/FW11GFPAX5HhO4XyO0P7B6Kaadhfuj2WDLn5wA/2bNAGZA5S6Q.jpg?size=1080x1080&amp;quality=95&amp;sign=8cf8b6aaac05ce9b27c448c9ebb2cbf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6678" y="2000228"/>
            <a:ext cx="2500330" cy="2500330"/>
          </a:xfrm>
          <a:prstGeom prst="rect">
            <a:avLst/>
          </a:prstGeom>
          <a:noFill/>
        </p:spPr>
      </p:pic>
      <p:pic>
        <p:nvPicPr>
          <p:cNvPr id="31750" name="Picture 6" descr="https://sun9-62.userapi.com/impf/c856124/v856124260/1357c5/4oCG4zD92Q0.jpg?size=2107x2118&amp;quality=96&amp;sign=f96ff951369107a8fc3b2f754a6c9ea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02" y="2214542"/>
            <a:ext cx="1979575" cy="1989910"/>
          </a:xfrm>
          <a:prstGeom prst="rect">
            <a:avLst/>
          </a:prstGeom>
          <a:noFill/>
        </p:spPr>
      </p:pic>
      <p:pic>
        <p:nvPicPr>
          <p:cNvPr id="24580" name="Picture 4" descr="https://sun9-78.userapi.com/impg/HWA3cjPLpCBP7HG0xQmEto1gcah5w_ABwh4Ocw/627hPnAykT4.jpg?size=2560x1707&amp;quality=95&amp;sign=adbee744fedd0c56dbeea6c23f31cd2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15703" y="5642165"/>
            <a:ext cx="6643808" cy="4359119"/>
          </a:xfrm>
          <a:prstGeom prst="rect">
            <a:avLst/>
          </a:prstGeom>
          <a:noFill/>
        </p:spPr>
      </p:pic>
      <p:grpSp>
        <p:nvGrpSpPr>
          <p:cNvPr id="19" name="Group 11"/>
          <p:cNvGrpSpPr/>
          <p:nvPr/>
        </p:nvGrpSpPr>
        <p:grpSpPr>
          <a:xfrm>
            <a:off x="4071902" y="7929583"/>
            <a:ext cx="6715170" cy="3800478"/>
            <a:chOff x="0" y="-38100"/>
            <a:chExt cx="2550046" cy="850900"/>
          </a:xfrm>
        </p:grpSpPr>
        <p:sp>
          <p:nvSpPr>
            <p:cNvPr id="20" name="Freeform 12"/>
            <p:cNvSpPr/>
            <p:nvPr/>
          </p:nvSpPr>
          <p:spPr>
            <a:xfrm>
              <a:off x="244153" y="0"/>
              <a:ext cx="2305893" cy="489709"/>
            </a:xfrm>
            <a:custGeom>
              <a:avLst/>
              <a:gdLst/>
              <a:ahLst/>
              <a:cxnLst/>
              <a:rect l="l" t="t" r="r" b="b"/>
              <a:pathLst>
                <a:path w="2658535" h="272016">
                  <a:moveTo>
                    <a:pt x="39116" y="0"/>
                  </a:moveTo>
                  <a:lnTo>
                    <a:pt x="2619420" y="0"/>
                  </a:lnTo>
                  <a:cubicBezTo>
                    <a:pt x="2641023" y="0"/>
                    <a:pt x="2658535" y="17513"/>
                    <a:pt x="2658535" y="39116"/>
                  </a:cubicBezTo>
                  <a:lnTo>
                    <a:pt x="2658535" y="232900"/>
                  </a:lnTo>
                  <a:cubicBezTo>
                    <a:pt x="2658535" y="243274"/>
                    <a:pt x="2654414" y="253224"/>
                    <a:pt x="2647079" y="260559"/>
                  </a:cubicBezTo>
                  <a:cubicBezTo>
                    <a:pt x="2639743" y="267895"/>
                    <a:pt x="2629794" y="272016"/>
                    <a:pt x="2619420" y="272016"/>
                  </a:cubicBezTo>
                  <a:lnTo>
                    <a:pt x="39116" y="272016"/>
                  </a:lnTo>
                  <a:cubicBezTo>
                    <a:pt x="28742" y="272016"/>
                    <a:pt x="18792" y="267895"/>
                    <a:pt x="11457" y="260559"/>
                  </a:cubicBezTo>
                  <a:cubicBezTo>
                    <a:pt x="4121" y="253224"/>
                    <a:pt x="0" y="243274"/>
                    <a:pt x="0" y="232900"/>
                  </a:cubicBezTo>
                  <a:lnTo>
                    <a:pt x="0" y="39116"/>
                  </a:lnTo>
                  <a:cubicBezTo>
                    <a:pt x="0" y="28742"/>
                    <a:pt x="4121" y="18792"/>
                    <a:pt x="11457" y="11457"/>
                  </a:cubicBezTo>
                  <a:cubicBezTo>
                    <a:pt x="18792" y="4121"/>
                    <a:pt x="28742" y="0"/>
                    <a:pt x="39116" y="0"/>
                  </a:cubicBezTo>
                  <a:close/>
                </a:path>
              </a:pathLst>
            </a:custGeom>
            <a:solidFill>
              <a:srgbClr val="F59654"/>
            </a:solidFill>
          </p:spPr>
          <p:txBody>
            <a:bodyPr/>
            <a:lstStyle/>
            <a:p>
              <a:pPr algn="ctr"/>
              <a:endParaRPr lang="ru-RU" sz="1400" dirty="0">
                <a:solidFill>
                  <a:schemeClr val="bg1"/>
                </a:solidFill>
                <a:latin typeface="Montserrat Semi-Bold Bold" charset="-52"/>
              </a:endParaRPr>
            </a:p>
            <a:p>
              <a:pPr algn="ctr"/>
              <a:r>
                <a:rPr lang="ru-RU" sz="2800" dirty="0">
                  <a:solidFill>
                    <a:schemeClr val="bg1"/>
                  </a:solidFill>
                  <a:latin typeface="Montserrat Semi-Bold Bold" charset="-52"/>
                </a:rPr>
                <a:t>Вывод – низкий уровень вовлеченности студентов в волонтерскую деятельность!</a:t>
              </a:r>
            </a:p>
            <a:p>
              <a:pPr algn="ctr"/>
              <a:r>
                <a:rPr lang="ru-RU" sz="2800" dirty="0">
                  <a:solidFill>
                    <a:srgbClr val="FF0000"/>
                  </a:solidFill>
                  <a:latin typeface="Montserrat Semi-Bold Bold" charset="-52"/>
                </a:rPr>
                <a:t>Проблема №1</a:t>
              </a:r>
              <a:endParaRPr lang="ru-RU" sz="2400" dirty="0">
                <a:solidFill>
                  <a:srgbClr val="FF0000"/>
                </a:solidFill>
                <a:latin typeface="Montserrat Semi-Bold Bold" charset="-52"/>
              </a:endParaRPr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9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643830"/>
            <a:ext cx="11054026" cy="1515319"/>
            <a:chOff x="0" y="0"/>
            <a:chExt cx="2911348" cy="3990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1348" cy="399096"/>
            </a:xfrm>
            <a:custGeom>
              <a:avLst/>
              <a:gdLst/>
              <a:ahLst/>
              <a:cxnLst/>
              <a:rect l="l" t="t" r="r" b="b"/>
              <a:pathLst>
                <a:path w="2911348" h="399096">
                  <a:moveTo>
                    <a:pt x="35719" y="0"/>
                  </a:moveTo>
                  <a:lnTo>
                    <a:pt x="2875630" y="0"/>
                  </a:lnTo>
                  <a:cubicBezTo>
                    <a:pt x="2885103" y="0"/>
                    <a:pt x="2894188" y="3763"/>
                    <a:pt x="2900887" y="10462"/>
                  </a:cubicBezTo>
                  <a:cubicBezTo>
                    <a:pt x="2907585" y="17160"/>
                    <a:pt x="2911348" y="26246"/>
                    <a:pt x="2911348" y="35719"/>
                  </a:cubicBezTo>
                  <a:lnTo>
                    <a:pt x="2911348" y="363377"/>
                  </a:lnTo>
                  <a:cubicBezTo>
                    <a:pt x="2911348" y="372851"/>
                    <a:pt x="2907585" y="381936"/>
                    <a:pt x="2900887" y="388635"/>
                  </a:cubicBezTo>
                  <a:cubicBezTo>
                    <a:pt x="2894188" y="395333"/>
                    <a:pt x="2885103" y="399096"/>
                    <a:pt x="2875630" y="399096"/>
                  </a:cubicBezTo>
                  <a:lnTo>
                    <a:pt x="35719" y="399096"/>
                  </a:lnTo>
                  <a:cubicBezTo>
                    <a:pt x="26246" y="399096"/>
                    <a:pt x="17160" y="395333"/>
                    <a:pt x="10462" y="388635"/>
                  </a:cubicBezTo>
                  <a:cubicBezTo>
                    <a:pt x="3763" y="381936"/>
                    <a:pt x="0" y="372851"/>
                    <a:pt x="0" y="363377"/>
                  </a:cubicBezTo>
                  <a:lnTo>
                    <a:pt x="0" y="35719"/>
                  </a:lnTo>
                  <a:cubicBezTo>
                    <a:pt x="0" y="26246"/>
                    <a:pt x="3763" y="17160"/>
                    <a:pt x="10462" y="10462"/>
                  </a:cubicBezTo>
                  <a:cubicBezTo>
                    <a:pt x="17160" y="3763"/>
                    <a:pt x="26246" y="0"/>
                    <a:pt x="35719" y="0"/>
                  </a:cubicBez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374101"/>
            <a:ext cx="17050993" cy="589726"/>
            <a:chOff x="0" y="0"/>
            <a:chExt cx="4743559" cy="1553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43559" cy="155319"/>
            </a:xfrm>
            <a:custGeom>
              <a:avLst/>
              <a:gdLst/>
              <a:ahLst/>
              <a:cxnLst/>
              <a:rect l="l" t="t" r="r" b="b"/>
              <a:pathLst>
                <a:path w="4743559" h="155319">
                  <a:moveTo>
                    <a:pt x="21922" y="0"/>
                  </a:moveTo>
                  <a:lnTo>
                    <a:pt x="4721636" y="0"/>
                  </a:lnTo>
                  <a:cubicBezTo>
                    <a:pt x="4727450" y="0"/>
                    <a:pt x="4733026" y="2310"/>
                    <a:pt x="4737138" y="6421"/>
                  </a:cubicBezTo>
                  <a:cubicBezTo>
                    <a:pt x="4741249" y="10532"/>
                    <a:pt x="4743559" y="16108"/>
                    <a:pt x="4743559" y="21922"/>
                  </a:cubicBezTo>
                  <a:lnTo>
                    <a:pt x="4743559" y="133396"/>
                  </a:lnTo>
                  <a:cubicBezTo>
                    <a:pt x="4743559" y="139211"/>
                    <a:pt x="4741249" y="144787"/>
                    <a:pt x="4737138" y="148898"/>
                  </a:cubicBezTo>
                  <a:cubicBezTo>
                    <a:pt x="4733026" y="153009"/>
                    <a:pt x="4727450" y="155319"/>
                    <a:pt x="4721636" y="155319"/>
                  </a:cubicBezTo>
                  <a:lnTo>
                    <a:pt x="21922" y="155319"/>
                  </a:lnTo>
                  <a:cubicBezTo>
                    <a:pt x="16108" y="155319"/>
                    <a:pt x="10532" y="153009"/>
                    <a:pt x="6421" y="148898"/>
                  </a:cubicBezTo>
                  <a:cubicBezTo>
                    <a:pt x="2310" y="144787"/>
                    <a:pt x="0" y="139211"/>
                    <a:pt x="0" y="133396"/>
                  </a:cubicBezTo>
                  <a:lnTo>
                    <a:pt x="0" y="21922"/>
                  </a:lnTo>
                  <a:cubicBezTo>
                    <a:pt x="0" y="16108"/>
                    <a:pt x="2310" y="10532"/>
                    <a:pt x="6421" y="6421"/>
                  </a:cubicBezTo>
                  <a:cubicBezTo>
                    <a:pt x="10532" y="2310"/>
                    <a:pt x="16108" y="0"/>
                    <a:pt x="21922" y="0"/>
                  </a:cubicBezTo>
                  <a:close/>
                </a:path>
              </a:pathLst>
            </a:custGeom>
            <a:solidFill>
              <a:srgbClr val="F5965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33124" y="7889846"/>
            <a:ext cx="9157795" cy="102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7"/>
              </a:lnSpc>
              <a:spcBef>
                <a:spcPct val="0"/>
              </a:spcBef>
            </a:pPr>
            <a:r>
              <a:rPr lang="en-US" sz="5933" dirty="0" err="1">
                <a:solidFill>
                  <a:srgbClr val="FFFFFF"/>
                </a:solidFill>
                <a:latin typeface="Montserrat Semi-Bold Bold"/>
              </a:rPr>
              <a:t>Спасибо</a:t>
            </a:r>
            <a:r>
              <a:rPr lang="en-US" sz="5933" dirty="0">
                <a:solidFill>
                  <a:srgbClr val="FFFFFF"/>
                </a:solidFill>
                <a:latin typeface="Montserrat Semi-Bold Bold"/>
              </a:rPr>
              <a:t> </a:t>
            </a:r>
            <a:r>
              <a:rPr lang="en-US" sz="5933" dirty="0" err="1">
                <a:solidFill>
                  <a:srgbClr val="FFFFFF"/>
                </a:solidFill>
                <a:latin typeface="Montserrat Semi-Bold Bold"/>
              </a:rPr>
              <a:t>за</a:t>
            </a:r>
            <a:r>
              <a:rPr lang="en-US" sz="5933" dirty="0">
                <a:solidFill>
                  <a:srgbClr val="FFFFFF"/>
                </a:solidFill>
                <a:latin typeface="Montserrat Semi-Bold Bold"/>
              </a:rPr>
              <a:t> </a:t>
            </a:r>
            <a:r>
              <a:rPr lang="en-US" sz="5933" dirty="0" err="1">
                <a:solidFill>
                  <a:srgbClr val="FFFFFF"/>
                </a:solidFill>
                <a:latin typeface="Montserrat Semi-Bold Bold"/>
              </a:rPr>
              <a:t>внимание</a:t>
            </a:r>
            <a:r>
              <a:rPr lang="en-US" sz="5933" dirty="0">
                <a:solidFill>
                  <a:srgbClr val="FFFFFF"/>
                </a:solidFill>
                <a:latin typeface="Montserrat Semi-Bold Bold"/>
              </a:rPr>
              <a:t>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1767847"/>
            <a:ext cx="17050993" cy="589726"/>
            <a:chOff x="0" y="0"/>
            <a:chExt cx="4743559" cy="1553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43559" cy="155319"/>
            </a:xfrm>
            <a:custGeom>
              <a:avLst/>
              <a:gdLst/>
              <a:ahLst/>
              <a:cxnLst/>
              <a:rect l="l" t="t" r="r" b="b"/>
              <a:pathLst>
                <a:path w="4743559" h="155319">
                  <a:moveTo>
                    <a:pt x="21922" y="0"/>
                  </a:moveTo>
                  <a:lnTo>
                    <a:pt x="4721636" y="0"/>
                  </a:lnTo>
                  <a:cubicBezTo>
                    <a:pt x="4727450" y="0"/>
                    <a:pt x="4733026" y="2310"/>
                    <a:pt x="4737138" y="6421"/>
                  </a:cubicBezTo>
                  <a:cubicBezTo>
                    <a:pt x="4741249" y="10532"/>
                    <a:pt x="4743559" y="16108"/>
                    <a:pt x="4743559" y="21922"/>
                  </a:cubicBezTo>
                  <a:lnTo>
                    <a:pt x="4743559" y="133396"/>
                  </a:lnTo>
                  <a:cubicBezTo>
                    <a:pt x="4743559" y="139211"/>
                    <a:pt x="4741249" y="144787"/>
                    <a:pt x="4737138" y="148898"/>
                  </a:cubicBezTo>
                  <a:cubicBezTo>
                    <a:pt x="4733026" y="153009"/>
                    <a:pt x="4727450" y="155319"/>
                    <a:pt x="4721636" y="155319"/>
                  </a:cubicBezTo>
                  <a:lnTo>
                    <a:pt x="21922" y="155319"/>
                  </a:lnTo>
                  <a:cubicBezTo>
                    <a:pt x="16108" y="155319"/>
                    <a:pt x="10532" y="153009"/>
                    <a:pt x="6421" y="148898"/>
                  </a:cubicBezTo>
                  <a:cubicBezTo>
                    <a:pt x="2310" y="144787"/>
                    <a:pt x="0" y="139211"/>
                    <a:pt x="0" y="133396"/>
                  </a:cubicBezTo>
                  <a:lnTo>
                    <a:pt x="0" y="21922"/>
                  </a:lnTo>
                  <a:cubicBezTo>
                    <a:pt x="0" y="16108"/>
                    <a:pt x="2310" y="10532"/>
                    <a:pt x="6421" y="6421"/>
                  </a:cubicBezTo>
                  <a:cubicBezTo>
                    <a:pt x="10532" y="2310"/>
                    <a:pt x="16108" y="0"/>
                    <a:pt x="21922" y="0"/>
                  </a:cubicBezTo>
                  <a:close/>
                </a:path>
              </a:pathLst>
            </a:custGeom>
            <a:solidFill>
              <a:srgbClr val="F596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500926" y="857220"/>
            <a:ext cx="99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УФИМСКИЙ НЕФТЯНОЙ – МЕЖДУНАРОДНЫЙ, ОПОРНЫЙ, ТВОЙ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19478795"/>
              </p:ext>
            </p:extLst>
          </p:nvPr>
        </p:nvGraphicFramePr>
        <p:xfrm>
          <a:off x="500002" y="1500162"/>
          <a:ext cx="17359434" cy="8358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reeform 57"/>
          <p:cNvSpPr/>
          <p:nvPr/>
        </p:nvSpPr>
        <p:spPr>
          <a:xfrm>
            <a:off x="214250" y="357154"/>
            <a:ext cx="17645186" cy="1357322"/>
          </a:xfrm>
          <a:custGeom>
            <a:avLst/>
            <a:gdLst/>
            <a:ahLst/>
            <a:cxnLst/>
            <a:rect l="l" t="t" r="r" b="b"/>
            <a:pathLst>
              <a:path w="2408333" h="708405">
                <a:moveTo>
                  <a:pt x="43179" y="0"/>
                </a:moveTo>
                <a:lnTo>
                  <a:pt x="2365154" y="0"/>
                </a:lnTo>
                <a:cubicBezTo>
                  <a:pt x="2389001" y="0"/>
                  <a:pt x="2408333" y="19332"/>
                  <a:pt x="2408333" y="43179"/>
                </a:cubicBezTo>
                <a:lnTo>
                  <a:pt x="2408333" y="665225"/>
                </a:lnTo>
                <a:cubicBezTo>
                  <a:pt x="2408333" y="689073"/>
                  <a:pt x="2389001" y="708405"/>
                  <a:pt x="2365154" y="708405"/>
                </a:cubicBezTo>
                <a:lnTo>
                  <a:pt x="43179" y="708405"/>
                </a:lnTo>
                <a:cubicBezTo>
                  <a:pt x="19332" y="708405"/>
                  <a:pt x="0" y="689073"/>
                  <a:pt x="0" y="665225"/>
                </a:cubicBezTo>
                <a:lnTo>
                  <a:pt x="0" y="43179"/>
                </a:lnTo>
                <a:cubicBezTo>
                  <a:pt x="0" y="19332"/>
                  <a:pt x="19332" y="0"/>
                  <a:pt x="43179" y="0"/>
                </a:cubicBezTo>
                <a:close/>
              </a:path>
            </a:pathLst>
          </a:custGeom>
          <a:solidFill>
            <a:srgbClr val="002060"/>
          </a:solidFill>
        </p:spPr>
      </p:sp>
      <p:sp>
        <p:nvSpPr>
          <p:cNvPr id="5" name="TextBox 69"/>
          <p:cNvSpPr txBox="1"/>
          <p:nvPr/>
        </p:nvSpPr>
        <p:spPr>
          <a:xfrm>
            <a:off x="214250" y="500030"/>
            <a:ext cx="17645186" cy="1037592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ru-RU" sz="2999" dirty="0">
                <a:solidFill>
                  <a:srgbClr val="FFFFFF"/>
                </a:solidFill>
                <a:latin typeface="Montserrat Semi-Bold" charset="-52"/>
              </a:rPr>
              <a:t>РЕЙТИНГ УЧАСТИЯ ФАКУЛЬТЕТОВ И ИНСТИТУТОВ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ru-RU" sz="2999" dirty="0">
                <a:solidFill>
                  <a:srgbClr val="FFFFFF"/>
                </a:solidFill>
                <a:latin typeface="Montserrat Semi-Bold" charset="-52"/>
              </a:rPr>
              <a:t>В ВОЛОНТЕРСКОЙ ДЕЯТЕЛЬНОСТИ </a:t>
            </a:r>
          </a:p>
        </p:txBody>
      </p:sp>
      <p:sp>
        <p:nvSpPr>
          <p:cNvPr id="6" name="Freeform 12"/>
          <p:cNvSpPr/>
          <p:nvPr/>
        </p:nvSpPr>
        <p:spPr>
          <a:xfrm>
            <a:off x="11858644" y="3643302"/>
            <a:ext cx="6072229" cy="3071834"/>
          </a:xfrm>
          <a:custGeom>
            <a:avLst/>
            <a:gdLst/>
            <a:ahLst/>
            <a:cxnLst/>
            <a:rect l="l" t="t" r="r" b="b"/>
            <a:pathLst>
              <a:path w="2658535" h="272016">
                <a:moveTo>
                  <a:pt x="39116" y="0"/>
                </a:moveTo>
                <a:lnTo>
                  <a:pt x="2619420" y="0"/>
                </a:lnTo>
                <a:cubicBezTo>
                  <a:pt x="2641023" y="0"/>
                  <a:pt x="2658535" y="17513"/>
                  <a:pt x="2658535" y="39116"/>
                </a:cubicBezTo>
                <a:lnTo>
                  <a:pt x="2658535" y="232900"/>
                </a:lnTo>
                <a:cubicBezTo>
                  <a:pt x="2658535" y="243274"/>
                  <a:pt x="2654414" y="253224"/>
                  <a:pt x="2647079" y="260559"/>
                </a:cubicBezTo>
                <a:cubicBezTo>
                  <a:pt x="2639743" y="267895"/>
                  <a:pt x="2629794" y="272016"/>
                  <a:pt x="2619420" y="272016"/>
                </a:cubicBezTo>
                <a:lnTo>
                  <a:pt x="39116" y="272016"/>
                </a:lnTo>
                <a:cubicBezTo>
                  <a:pt x="28742" y="272016"/>
                  <a:pt x="18792" y="267895"/>
                  <a:pt x="11457" y="260559"/>
                </a:cubicBezTo>
                <a:cubicBezTo>
                  <a:pt x="4121" y="253224"/>
                  <a:pt x="0" y="243274"/>
                  <a:pt x="0" y="232900"/>
                </a:cubicBezTo>
                <a:lnTo>
                  <a:pt x="0" y="39116"/>
                </a:lnTo>
                <a:cubicBezTo>
                  <a:pt x="0" y="28742"/>
                  <a:pt x="4121" y="18792"/>
                  <a:pt x="11457" y="11457"/>
                </a:cubicBezTo>
                <a:cubicBezTo>
                  <a:pt x="18792" y="4121"/>
                  <a:pt x="28742" y="0"/>
                  <a:pt x="39116" y="0"/>
                </a:cubicBezTo>
                <a:close/>
              </a:path>
            </a:pathLst>
          </a:custGeom>
          <a:solidFill>
            <a:srgbClr val="F59654"/>
          </a:solidFill>
        </p:spPr>
        <p:txBody>
          <a:bodyPr/>
          <a:lstStyle/>
          <a:p>
            <a:pPr algn="ctr"/>
            <a:endParaRPr lang="ru-RU" sz="1400" dirty="0">
              <a:solidFill>
                <a:schemeClr val="bg1"/>
              </a:solidFill>
              <a:latin typeface="Montserrat Semi-Bold Bold" charset="-52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Montserrat Semi-Bold Bold" charset="-52"/>
              </a:rPr>
              <a:t>Вывод – низкий уровень вовлеченности отдельных факультетов и институтов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Montserrat Semi-Bold Bold" charset="-52"/>
            </a:endParaRP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Montserrat Semi-Bold Bold" charset="-52"/>
              </a:rPr>
              <a:t>Проблема №2</a:t>
            </a:r>
            <a:endParaRPr lang="ru-RU" sz="2400" dirty="0">
              <a:solidFill>
                <a:srgbClr val="FF0000"/>
              </a:solidFill>
              <a:latin typeface="Montserrat Semi-Bold Bold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4037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3"/>
          <p:cNvSpPr/>
          <p:nvPr/>
        </p:nvSpPr>
        <p:spPr>
          <a:xfrm rot="5400000">
            <a:off x="8572546" y="357168"/>
            <a:ext cx="1357286" cy="18502378"/>
          </a:xfrm>
          <a:custGeom>
            <a:avLst/>
            <a:gdLst/>
            <a:ahLst/>
            <a:cxnLst/>
            <a:rect l="l" t="t" r="r" b="b"/>
            <a:pathLst>
              <a:path w="1389967" h="4855405">
                <a:moveTo>
                  <a:pt x="0" y="0"/>
                </a:moveTo>
                <a:lnTo>
                  <a:pt x="1389967" y="0"/>
                </a:lnTo>
                <a:lnTo>
                  <a:pt x="1389967" y="4855405"/>
                </a:lnTo>
                <a:lnTo>
                  <a:pt x="0" y="4855405"/>
                </a:lnTo>
                <a:close/>
              </a:path>
            </a:pathLst>
          </a:custGeom>
          <a:solidFill>
            <a:schemeClr val="accent6"/>
          </a:solidFill>
        </p:spPr>
      </p:sp>
      <p:grpSp>
        <p:nvGrpSpPr>
          <p:cNvPr id="10" name="Group 2"/>
          <p:cNvGrpSpPr/>
          <p:nvPr/>
        </p:nvGrpSpPr>
        <p:grpSpPr>
          <a:xfrm rot="5400000">
            <a:off x="6074410" y="-3431239"/>
            <a:ext cx="6286545" cy="18435365"/>
            <a:chOff x="0" y="0"/>
            <a:chExt cx="1389967" cy="485540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1389967" cy="4855405"/>
            </a:xfrm>
            <a:custGeom>
              <a:avLst/>
              <a:gdLst/>
              <a:ahLst/>
              <a:cxnLst/>
              <a:rect l="l" t="t" r="r" b="b"/>
              <a:pathLst>
                <a:path w="1389967" h="4855405">
                  <a:moveTo>
                    <a:pt x="0" y="0"/>
                  </a:moveTo>
                  <a:lnTo>
                    <a:pt x="1389967" y="0"/>
                  </a:lnTo>
                  <a:lnTo>
                    <a:pt x="1389967" y="4855405"/>
                  </a:lnTo>
                  <a:lnTo>
                    <a:pt x="0" y="4855405"/>
                  </a:ln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12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" name="TextBox 10"/>
          <p:cNvSpPr txBox="1"/>
          <p:nvPr/>
        </p:nvSpPr>
        <p:spPr>
          <a:xfrm>
            <a:off x="4571968" y="214278"/>
            <a:ext cx="885831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800" dirty="0">
                <a:solidFill>
                  <a:srgbClr val="2B1263"/>
                </a:solidFill>
                <a:latin typeface="Montserrat Semi-Bold Bold"/>
              </a:rPr>
              <a:t>ЗАЧЕМ СТУДЕНТУ ВОЛОНТЕРСТВО? </a:t>
            </a:r>
            <a:endParaRPr lang="en-US" sz="4800" dirty="0">
              <a:solidFill>
                <a:srgbClr val="2B1263"/>
              </a:solidFill>
              <a:latin typeface="Montserrat Semi-Bold Bol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0530" y="8929714"/>
            <a:ext cx="92869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endParaRPr lang="ru-RU" sz="2800" dirty="0">
              <a:solidFill>
                <a:schemeClr val="bg1"/>
              </a:solidFill>
              <a:latin typeface="Montserrat Semi-Bold Bold" charset="-52"/>
            </a:endParaRPr>
          </a:p>
          <a:p>
            <a:pPr marL="342900" indent="-342900" algn="ctr"/>
            <a:r>
              <a:rPr lang="ru-RU" sz="2800" dirty="0">
                <a:solidFill>
                  <a:schemeClr val="bg1"/>
                </a:solidFill>
                <a:latin typeface="Montserrat Semi-Bold Bold" charset="-52"/>
              </a:rPr>
              <a:t>Возможности безграничны! </a:t>
            </a:r>
          </a:p>
        </p:txBody>
      </p:sp>
      <p:sp>
        <p:nvSpPr>
          <p:cNvPr id="9" name="TextBox 12"/>
          <p:cNvSpPr txBox="1"/>
          <p:nvPr/>
        </p:nvSpPr>
        <p:spPr>
          <a:xfrm>
            <a:off x="785754" y="2643170"/>
            <a:ext cx="392909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улучшить свои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профессиональные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навыки, прокачать</a:t>
            </a:r>
          </a:p>
          <a:p>
            <a:pPr marL="342900" indent="-342900" algn="ctr"/>
            <a:r>
              <a:rPr lang="en-US" sz="2400" dirty="0">
                <a:solidFill>
                  <a:schemeClr val="bg1"/>
                </a:solidFill>
                <a:latin typeface="Montserrat Semi-Bold Bold" charset="-52"/>
              </a:rPr>
              <a:t>soft skills</a:t>
            </a:r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!</a:t>
            </a:r>
          </a:p>
        </p:txBody>
      </p:sp>
      <p:sp>
        <p:nvSpPr>
          <p:cNvPr id="34" name="Овал 33"/>
          <p:cNvSpPr/>
          <p:nvPr/>
        </p:nvSpPr>
        <p:spPr>
          <a:xfrm>
            <a:off x="15216230" y="6072194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5073354" y="2000228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8572496" y="6143632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8643934" y="2000228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428828" y="6143632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428828" y="2000228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12"/>
          <p:cNvSpPr txBox="1"/>
          <p:nvPr/>
        </p:nvSpPr>
        <p:spPr>
          <a:xfrm>
            <a:off x="5857852" y="2643170"/>
            <a:ext cx="607223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вникнуть в проблемы, с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которыми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сталкиваются люди,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оказавшиеся в трудной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жизненной ситуации, а также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учит тому, как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им можно помочь!</a:t>
            </a:r>
          </a:p>
        </p:txBody>
      </p:sp>
      <p:sp>
        <p:nvSpPr>
          <p:cNvPr id="41" name="TextBox 12"/>
          <p:cNvSpPr txBox="1"/>
          <p:nvPr/>
        </p:nvSpPr>
        <p:spPr>
          <a:xfrm>
            <a:off x="6000728" y="7000888"/>
            <a:ext cx="564360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принять участие в реализации жизни общества </a:t>
            </a:r>
          </a:p>
        </p:txBody>
      </p:sp>
      <p:sp>
        <p:nvSpPr>
          <p:cNvPr id="42" name="TextBox 12"/>
          <p:cNvSpPr txBox="1"/>
          <p:nvPr/>
        </p:nvSpPr>
        <p:spPr>
          <a:xfrm>
            <a:off x="12430148" y="2643170"/>
            <a:ext cx="5857852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получить бесценный опыт взаимодействия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с совершенно разными личностями!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найти новых друзей, 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близких по духу!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найти свою вторую половину!</a:t>
            </a:r>
          </a:p>
        </p:txBody>
      </p:sp>
      <p:sp>
        <p:nvSpPr>
          <p:cNvPr id="46" name="TextBox 12"/>
          <p:cNvSpPr txBox="1"/>
          <p:nvPr/>
        </p:nvSpPr>
        <p:spPr>
          <a:xfrm>
            <a:off x="14073222" y="6929450"/>
            <a:ext cx="307177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Получить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поддержку от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университета </a:t>
            </a:r>
          </a:p>
        </p:txBody>
      </p:sp>
      <p:sp>
        <p:nvSpPr>
          <p:cNvPr id="47" name="TextBox 12"/>
          <p:cNvSpPr txBox="1"/>
          <p:nvPr/>
        </p:nvSpPr>
        <p:spPr>
          <a:xfrm>
            <a:off x="357126" y="7000888"/>
            <a:ext cx="471490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проявить свои навыки и получить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бесценный опыт общения, выстраивания</a:t>
            </a:r>
          </a:p>
          <a:p>
            <a:pPr marL="342900" indent="-342900"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социальных контактов!</a:t>
            </a:r>
          </a:p>
        </p:txBody>
      </p:sp>
      <p:pic>
        <p:nvPicPr>
          <p:cNvPr id="6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02114" y="214278"/>
            <a:ext cx="1500198" cy="1493531"/>
          </a:xfrm>
          <a:prstGeom prst="rect">
            <a:avLst/>
          </a:prstGeom>
        </p:spPr>
      </p:pic>
      <p:pic>
        <p:nvPicPr>
          <p:cNvPr id="61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2071702" cy="16651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3"/>
          <p:cNvSpPr/>
          <p:nvPr/>
        </p:nvSpPr>
        <p:spPr>
          <a:xfrm rot="5400000">
            <a:off x="8572546" y="357168"/>
            <a:ext cx="1357286" cy="18502378"/>
          </a:xfrm>
          <a:custGeom>
            <a:avLst/>
            <a:gdLst/>
            <a:ahLst/>
            <a:cxnLst/>
            <a:rect l="l" t="t" r="r" b="b"/>
            <a:pathLst>
              <a:path w="1389967" h="4855405">
                <a:moveTo>
                  <a:pt x="0" y="0"/>
                </a:moveTo>
                <a:lnTo>
                  <a:pt x="1389967" y="0"/>
                </a:lnTo>
                <a:lnTo>
                  <a:pt x="1389967" y="4855405"/>
                </a:lnTo>
                <a:lnTo>
                  <a:pt x="0" y="4855405"/>
                </a:lnTo>
                <a:close/>
              </a:path>
            </a:pathLst>
          </a:custGeom>
          <a:solidFill>
            <a:schemeClr val="accent6"/>
          </a:solidFill>
        </p:spPr>
        <p:txBody>
          <a:bodyPr/>
          <a:lstStyle/>
          <a:p>
            <a:endParaRPr lang="ru-RU" dirty="0"/>
          </a:p>
        </p:txBody>
      </p:sp>
      <p:grpSp>
        <p:nvGrpSpPr>
          <p:cNvPr id="3" name="Group 2"/>
          <p:cNvGrpSpPr/>
          <p:nvPr/>
        </p:nvGrpSpPr>
        <p:grpSpPr>
          <a:xfrm rot="5400000">
            <a:off x="6074411" y="-3431240"/>
            <a:ext cx="6286546" cy="18435365"/>
            <a:chOff x="0" y="0"/>
            <a:chExt cx="1389967" cy="485540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1389967" cy="4855405"/>
            </a:xfrm>
            <a:custGeom>
              <a:avLst/>
              <a:gdLst/>
              <a:ahLst/>
              <a:cxnLst/>
              <a:rect l="l" t="t" r="r" b="b"/>
              <a:pathLst>
                <a:path w="1389967" h="4855405">
                  <a:moveTo>
                    <a:pt x="0" y="0"/>
                  </a:moveTo>
                  <a:lnTo>
                    <a:pt x="1389967" y="0"/>
                  </a:lnTo>
                  <a:lnTo>
                    <a:pt x="1389967" y="4855405"/>
                  </a:lnTo>
                  <a:lnTo>
                    <a:pt x="0" y="4855405"/>
                  </a:ln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12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" name="TextBox 10"/>
          <p:cNvSpPr txBox="1"/>
          <p:nvPr/>
        </p:nvSpPr>
        <p:spPr>
          <a:xfrm>
            <a:off x="4571968" y="214278"/>
            <a:ext cx="885831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800" dirty="0">
                <a:solidFill>
                  <a:srgbClr val="2B1263"/>
                </a:solidFill>
                <a:latin typeface="Montserrat Semi-Bold Bold"/>
              </a:rPr>
              <a:t>ЗАЧЕМ УНИВЕРСИТЕТУ ВОЛОНТЕРСТВО? </a:t>
            </a:r>
            <a:endParaRPr lang="en-US" sz="4800" dirty="0">
              <a:solidFill>
                <a:srgbClr val="2B1263"/>
              </a:solidFill>
              <a:latin typeface="Montserrat Semi-Bold Bold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571440" y="2714608"/>
            <a:ext cx="45005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создание условий для вовлечения молодежи в развитие вуза, области и страны в целом</a:t>
            </a:r>
          </a:p>
          <a:p>
            <a:pPr algn="ctr"/>
            <a:endParaRPr lang="ru-RU" sz="2400" dirty="0"/>
          </a:p>
        </p:txBody>
      </p:sp>
      <p:sp>
        <p:nvSpPr>
          <p:cNvPr id="34" name="Овал 33"/>
          <p:cNvSpPr/>
          <p:nvPr/>
        </p:nvSpPr>
        <p:spPr>
          <a:xfrm>
            <a:off x="15001916" y="4714872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4930478" y="2071666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8358182" y="4643434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8501058" y="2071666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285952" y="4571996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428828" y="2071666"/>
            <a:ext cx="642942" cy="6429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12"/>
          <p:cNvSpPr txBox="1"/>
          <p:nvPr/>
        </p:nvSpPr>
        <p:spPr>
          <a:xfrm>
            <a:off x="6500794" y="2643170"/>
            <a:ext cx="46434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организация досуга студентов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развитие творческого потенциала и уверенности в себе</a:t>
            </a:r>
          </a:p>
        </p:txBody>
      </p:sp>
      <p:sp>
        <p:nvSpPr>
          <p:cNvPr id="41" name="TextBox 12"/>
          <p:cNvSpPr txBox="1"/>
          <p:nvPr/>
        </p:nvSpPr>
        <p:spPr>
          <a:xfrm>
            <a:off x="5572100" y="5429252"/>
            <a:ext cx="628654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/>
            <a:r>
              <a:rPr lang="ru-RU" sz="2400" b="1" dirty="0">
                <a:latin typeface="Montserrat Semi-Bold Bold" charset="-52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Montserrat Semi-Bold Bold" charset="-52"/>
              </a:rPr>
              <a:t>увеличение количества потенциальных студентов через работу со образовательными организациями общего образования  </a:t>
            </a:r>
          </a:p>
        </p:txBody>
      </p:sp>
      <p:sp>
        <p:nvSpPr>
          <p:cNvPr id="42" name="TextBox 12"/>
          <p:cNvSpPr txBox="1"/>
          <p:nvPr/>
        </p:nvSpPr>
        <p:spPr>
          <a:xfrm>
            <a:off x="12430148" y="2643170"/>
            <a:ext cx="557216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повышение конкурентоспособности молодых специалистов на рынке труда, имеющих навыки общественного развития</a:t>
            </a:r>
          </a:p>
        </p:txBody>
      </p:sp>
      <p:sp>
        <p:nvSpPr>
          <p:cNvPr id="46" name="TextBox 12"/>
          <p:cNvSpPr txBox="1"/>
          <p:nvPr/>
        </p:nvSpPr>
        <p:spPr>
          <a:xfrm>
            <a:off x="13287404" y="5429252"/>
            <a:ext cx="428628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t"/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создание условий для участия студентов в социально-значимых акциях</a:t>
            </a:r>
          </a:p>
        </p:txBody>
      </p:sp>
      <p:sp>
        <p:nvSpPr>
          <p:cNvPr id="47" name="TextBox 12"/>
          <p:cNvSpPr txBox="1"/>
          <p:nvPr/>
        </p:nvSpPr>
        <p:spPr>
          <a:xfrm>
            <a:off x="214250" y="5286376"/>
            <a:ext cx="478634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 err="1">
                <a:solidFill>
                  <a:schemeClr val="bg1"/>
                </a:solidFill>
                <a:latin typeface="Montserrat Semi-Bold Bold" charset="-52"/>
              </a:rPr>
              <a:t>волонтерство</a:t>
            </a:r>
            <a:r>
              <a:rPr lang="ru-RU" sz="2400" dirty="0">
                <a:solidFill>
                  <a:schemeClr val="bg1"/>
                </a:solidFill>
                <a:latin typeface="Montserrat Semi-Bold Bold" charset="-52"/>
              </a:rPr>
              <a:t> как форма организации образовательной деятельности в контексте «третьей миссии» университета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Montserrat Semi-Bold Bold" charset="-52"/>
            </a:endParaRPr>
          </a:p>
        </p:txBody>
      </p:sp>
      <p:pic>
        <p:nvPicPr>
          <p:cNvPr id="6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02114" y="214278"/>
            <a:ext cx="1500198" cy="1493531"/>
          </a:xfrm>
          <a:prstGeom prst="rect">
            <a:avLst/>
          </a:prstGeom>
        </p:spPr>
      </p:pic>
      <p:pic>
        <p:nvPicPr>
          <p:cNvPr id="61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2071702" cy="1665167"/>
          </a:xfrm>
          <a:prstGeom prst="rect">
            <a:avLst/>
          </a:prstGeom>
        </p:spPr>
      </p:pic>
      <p:sp>
        <p:nvSpPr>
          <p:cNvPr id="24" name="TextBox 12"/>
          <p:cNvSpPr txBox="1"/>
          <p:nvPr/>
        </p:nvSpPr>
        <p:spPr>
          <a:xfrm>
            <a:off x="500002" y="9286904"/>
            <a:ext cx="1728799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Montserrat Semi-Bold Bold" charset="-52"/>
              </a:rPr>
              <a:t>повышение имиджа университета</a:t>
            </a:r>
            <a:endParaRPr lang="ru-RU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938534" y="-970701"/>
            <a:ext cx="5277531" cy="18435365"/>
            <a:chOff x="0" y="0"/>
            <a:chExt cx="1389967" cy="48554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9967" cy="4855405"/>
            </a:xfrm>
            <a:custGeom>
              <a:avLst/>
              <a:gdLst/>
              <a:ahLst/>
              <a:cxnLst/>
              <a:rect l="l" t="t" r="r" b="b"/>
              <a:pathLst>
                <a:path w="1389967" h="4855405">
                  <a:moveTo>
                    <a:pt x="0" y="0"/>
                  </a:moveTo>
                  <a:lnTo>
                    <a:pt x="1389967" y="0"/>
                  </a:lnTo>
                  <a:lnTo>
                    <a:pt x="1389967" y="4855405"/>
                  </a:lnTo>
                  <a:lnTo>
                    <a:pt x="0" y="4855405"/>
                  </a:ln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50" y="0"/>
            <a:ext cx="2246716" cy="12075372"/>
            <a:chOff x="0" y="0"/>
            <a:chExt cx="591728" cy="31803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1728" cy="3180345"/>
            </a:xfrm>
            <a:custGeom>
              <a:avLst/>
              <a:gdLst/>
              <a:ahLst/>
              <a:cxnLst/>
              <a:rect l="l" t="t" r="r" b="b"/>
              <a:pathLst>
                <a:path w="591728" h="3180345">
                  <a:moveTo>
                    <a:pt x="0" y="0"/>
                  </a:moveTo>
                  <a:lnTo>
                    <a:pt x="591728" y="0"/>
                  </a:lnTo>
                  <a:lnTo>
                    <a:pt x="591728" y="3180345"/>
                  </a:lnTo>
                  <a:lnTo>
                    <a:pt x="0" y="3180345"/>
                  </a:ln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29554" y="1357286"/>
            <a:ext cx="3425227" cy="27530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644330" y="928658"/>
            <a:ext cx="5129010" cy="4693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91"/>
              </a:lnSpc>
              <a:spcBef>
                <a:spcPct val="0"/>
              </a:spcBef>
            </a:pPr>
            <a:r>
              <a:rPr lang="en-US" sz="8708" dirty="0">
                <a:solidFill>
                  <a:srgbClr val="2B1263"/>
                </a:solidFill>
                <a:latin typeface="Montserrat Semi-Bold Bold"/>
              </a:rPr>
              <a:t>31 </a:t>
            </a:r>
            <a:r>
              <a:rPr lang="en-US" sz="8708" dirty="0" err="1">
                <a:solidFill>
                  <a:srgbClr val="2B1263"/>
                </a:solidFill>
                <a:latin typeface="Montserrat Semi-Bold Bold"/>
              </a:rPr>
              <a:t>января</a:t>
            </a:r>
            <a:r>
              <a:rPr lang="en-US" sz="8708" dirty="0">
                <a:solidFill>
                  <a:srgbClr val="2B1263"/>
                </a:solidFill>
                <a:latin typeface="Montserrat Semi-Bold Bold"/>
              </a:rPr>
              <a:t> 2023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15702" y="6357946"/>
            <a:ext cx="5866528" cy="367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Подписано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лицензионное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соглашение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с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Ассоциацией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волонтерских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центров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. </a:t>
            </a:r>
          </a:p>
          <a:p>
            <a:pPr algn="ctr">
              <a:lnSpc>
                <a:spcPts val="4187"/>
              </a:lnSpc>
              <a:spcBef>
                <a:spcPct val="0"/>
              </a:spcBef>
            </a:pP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Открыт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первый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в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Республике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Башкортостан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Добро.Центр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в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высшем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учебном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991" dirty="0" err="1">
                <a:solidFill>
                  <a:srgbClr val="FFFFFF"/>
                </a:solidFill>
                <a:latin typeface="Montserrat Bold"/>
              </a:rPr>
              <a:t>заведении</a:t>
            </a:r>
            <a:r>
              <a:rPr lang="en-US" sz="2991" dirty="0">
                <a:solidFill>
                  <a:srgbClr val="FFFFFF"/>
                </a:solidFill>
                <a:latin typeface="Montserrat Bold"/>
              </a:rPr>
              <a:t>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5754" y="642906"/>
            <a:ext cx="571504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bg1"/>
                </a:solidFill>
                <a:latin typeface="Montserrat Bold"/>
              </a:rPr>
              <a:t>РЕШЕНИЕ ПРОБЛЕМЫ №1</a:t>
            </a:r>
            <a:endParaRPr lang="en-US" sz="2800" b="1" dirty="0">
              <a:solidFill>
                <a:schemeClr val="bg1"/>
              </a:solidFill>
              <a:latin typeface="Montserrat Bold"/>
            </a:endParaRP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3"/>
          <a:srcRect l="2459" t="6893" r="29048" b="6893"/>
          <a:stretch>
            <a:fillRect/>
          </a:stretch>
        </p:blipFill>
        <p:spPr>
          <a:xfrm>
            <a:off x="-3014388" y="3907898"/>
            <a:ext cx="11679704" cy="3602242"/>
          </a:xfrm>
          <a:prstGeom prst="rect">
            <a:avLst/>
          </a:prstGeom>
        </p:spPr>
      </p:pic>
      <p:sp>
        <p:nvSpPr>
          <p:cNvPr id="27" name="TextBox 11"/>
          <p:cNvSpPr txBox="1"/>
          <p:nvPr/>
        </p:nvSpPr>
        <p:spPr>
          <a:xfrm>
            <a:off x="3722195" y="5953858"/>
            <a:ext cx="2379982" cy="118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Montserrat Semi-Bold Bold"/>
              </a:rPr>
              <a:t>Сентябрь 2022</a:t>
            </a:r>
          </a:p>
        </p:txBody>
      </p:sp>
      <p:sp>
        <p:nvSpPr>
          <p:cNvPr id="28" name="TextBox 12"/>
          <p:cNvSpPr txBox="1"/>
          <p:nvPr/>
        </p:nvSpPr>
        <p:spPr>
          <a:xfrm>
            <a:off x="897880" y="7462514"/>
            <a:ext cx="3765073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Волонтерский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центр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создан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, </a:t>
            </a: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как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общественная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организация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 </a:t>
            </a:r>
          </a:p>
        </p:txBody>
      </p:sp>
      <p:sp>
        <p:nvSpPr>
          <p:cNvPr id="29" name="TextBox 13"/>
          <p:cNvSpPr txBox="1"/>
          <p:nvPr/>
        </p:nvSpPr>
        <p:spPr>
          <a:xfrm>
            <a:off x="1731627" y="4003330"/>
            <a:ext cx="218767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Montserrat Semi-Bold Bold"/>
              </a:rPr>
              <a:t>Февраль</a:t>
            </a:r>
            <a:r>
              <a:rPr lang="en-US" sz="3399" dirty="0">
                <a:solidFill>
                  <a:srgbClr val="000000"/>
                </a:solidFill>
                <a:latin typeface="Montserrat Semi-Bold Bold"/>
              </a:rPr>
              <a:t>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Montserrat Semi-Bold Bold"/>
              </a:rPr>
              <a:t>2022</a:t>
            </a:r>
          </a:p>
        </p:txBody>
      </p:sp>
      <p:sp>
        <p:nvSpPr>
          <p:cNvPr id="30" name="TextBox 14"/>
          <p:cNvSpPr txBox="1"/>
          <p:nvPr/>
        </p:nvSpPr>
        <p:spPr>
          <a:xfrm>
            <a:off x="6102176" y="4134423"/>
            <a:ext cx="214798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 Semi-Bold Bold"/>
              </a:rPr>
              <a:t>Декабрь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 Semi-Bold Bold"/>
              </a:rPr>
              <a:t>2022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2285952" y="1785914"/>
            <a:ext cx="5500726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699" dirty="0" err="1">
                <a:solidFill>
                  <a:srgbClr val="2B1263"/>
                </a:solidFill>
                <a:latin typeface="Montserrat Semi-Bold"/>
              </a:rPr>
              <a:t>Для</a:t>
            </a: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699" dirty="0" err="1">
                <a:solidFill>
                  <a:srgbClr val="2B1263"/>
                </a:solidFill>
                <a:latin typeface="Montserrat Semi-Bold"/>
              </a:rPr>
              <a:t>волонтерского</a:t>
            </a: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699" dirty="0" err="1">
                <a:solidFill>
                  <a:srgbClr val="2B1263"/>
                </a:solidFill>
                <a:latin typeface="Montserrat Semi-Bold"/>
              </a:rPr>
              <a:t>центра</a:t>
            </a: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699" dirty="0" err="1">
                <a:solidFill>
                  <a:srgbClr val="2B1263"/>
                </a:solidFill>
                <a:latin typeface="Montserrat Semi-Bold"/>
              </a:rPr>
              <a:t>выделено</a:t>
            </a: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699" dirty="0" err="1">
                <a:solidFill>
                  <a:srgbClr val="2B1263"/>
                </a:solidFill>
                <a:latin typeface="Montserrat Semi-Bold"/>
              </a:rPr>
              <a:t>помещение</a:t>
            </a: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8-202. 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699" dirty="0" err="1">
                <a:solidFill>
                  <a:srgbClr val="2B1263"/>
                </a:solidFill>
                <a:latin typeface="Montserrat Semi-Bold"/>
              </a:rPr>
              <a:t>Волонтерский</a:t>
            </a: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699" dirty="0" err="1">
                <a:solidFill>
                  <a:srgbClr val="2B1263"/>
                </a:solidFill>
                <a:latin typeface="Montserrat Semi-Bold"/>
              </a:rPr>
              <a:t>центр</a:t>
            </a: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в </a:t>
            </a:r>
            <a:r>
              <a:rPr lang="en-US" sz="2699" dirty="0" err="1">
                <a:solidFill>
                  <a:srgbClr val="2B1263"/>
                </a:solidFill>
                <a:latin typeface="Montserrat Semi-Bold"/>
              </a:rPr>
              <a:t>структуре</a:t>
            </a: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УМП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2B1263"/>
                </a:solidFill>
                <a:latin typeface="Montserrat Semi-Bold"/>
              </a:rPr>
              <a:t> </a:t>
            </a:r>
          </a:p>
        </p:txBody>
      </p:sp>
      <p:sp>
        <p:nvSpPr>
          <p:cNvPr id="32" name="TextBox 16"/>
          <p:cNvSpPr txBox="1"/>
          <p:nvPr/>
        </p:nvSpPr>
        <p:spPr>
          <a:xfrm>
            <a:off x="5087204" y="7462514"/>
            <a:ext cx="4177932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Волонтерский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центр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зарегистрирован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на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699" dirty="0" err="1">
                <a:solidFill>
                  <a:srgbClr val="FFFFFF"/>
                </a:solidFill>
                <a:latin typeface="Montserrat Bold"/>
              </a:rPr>
              <a:t>платформе</a:t>
            </a:r>
            <a:r>
              <a:rPr lang="en-US" sz="2699" dirty="0">
                <a:solidFill>
                  <a:srgbClr val="FFFFFF"/>
                </a:solidFill>
                <a:latin typeface="Montserrat Bold"/>
              </a:rPr>
              <a:t> ДОБРО.РУ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brotsent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553" y="7215202"/>
            <a:ext cx="4598115" cy="2618770"/>
          </a:xfrm>
          <a:prstGeom prst="rect">
            <a:avLst/>
          </a:prstGeom>
        </p:spPr>
      </p:pic>
      <p:pic>
        <p:nvPicPr>
          <p:cNvPr id="3" name="Рисунок 2" descr="2023-05-26_14-46-19.png"/>
          <p:cNvPicPr>
            <a:picLocks noChangeAspect="1"/>
          </p:cNvPicPr>
          <p:nvPr/>
        </p:nvPicPr>
        <p:blipFill>
          <a:blip r:embed="rId3"/>
          <a:srcRect b="38054"/>
          <a:stretch>
            <a:fillRect/>
          </a:stretch>
        </p:blipFill>
        <p:spPr>
          <a:xfrm>
            <a:off x="857192" y="2571732"/>
            <a:ext cx="16440030" cy="1928826"/>
          </a:xfrm>
          <a:prstGeom prst="rect">
            <a:avLst/>
          </a:prstGeom>
        </p:spPr>
      </p:pic>
      <p:pic>
        <p:nvPicPr>
          <p:cNvPr id="4" name="Google Shape;27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7258" y="357154"/>
            <a:ext cx="1714512" cy="1643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76;p30"/>
          <p:cNvSpPr txBox="1"/>
          <p:nvPr/>
        </p:nvSpPr>
        <p:spPr>
          <a:xfrm>
            <a:off x="3000332" y="357154"/>
            <a:ext cx="14073286" cy="185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875" rIns="0" bIns="0" anchor="t" anchorCtr="0">
            <a:spAutoFit/>
          </a:bodyPr>
          <a:lstStyle/>
          <a:p>
            <a:pPr marL="33338" marR="0" lvl="0" indent="0" algn="ctr" rtl="0">
              <a:lnSpc>
                <a:spcPct val="1105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В декабре 2022 года на итоговом Госсовете по молодежной </a:t>
            </a:r>
          </a:p>
          <a:p>
            <a:pPr marL="33338" marR="0" lvl="0" indent="0" algn="ctr" rtl="0">
              <a:lnSpc>
                <a:spcPct val="1105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политике Президент России поручил Правительству совместно </a:t>
            </a:r>
          </a:p>
          <a:p>
            <a:pPr marL="33338" marR="0" lvl="0" indent="0" algn="ctr" rtl="0">
              <a:lnSpc>
                <a:spcPct val="1105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с АВЦ создать центры общественного развития («</a:t>
            </a:r>
            <a:r>
              <a:rPr lang="ru-RU" sz="2600" b="1" i="0" u="none" strike="noStrike" cap="none" dirty="0" err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Добро.Центры</a:t>
            </a:r>
            <a:r>
              <a:rPr lang="ru-RU" sz="26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») </a:t>
            </a:r>
          </a:p>
          <a:p>
            <a:pPr marL="33338" marR="0" lvl="0" indent="0" algn="ctr" rtl="0">
              <a:lnSpc>
                <a:spcPct val="1105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во всех населенных пунктах страны</a:t>
            </a:r>
            <a:endParaRPr sz="1400" b="0" i="0" u="none" strike="noStrike" cap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48" y="5214938"/>
            <a:ext cx="3286148" cy="1928826"/>
          </a:xfrm>
          <a:prstGeom prst="roundRect">
            <a:avLst>
              <a:gd name="adj" fmla="val 8621"/>
            </a:avLst>
          </a:prstGeom>
          <a:solidFill>
            <a:srgbClr val="EF9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 Bold" charset="-52"/>
              </a:rPr>
              <a:t>МАЙ 2023 </a:t>
            </a:r>
          </a:p>
          <a:p>
            <a:pPr algn="ctr"/>
            <a:endParaRPr lang="ru-RU" sz="2400" b="1" dirty="0">
              <a:latin typeface="Montserrat Bold" charset="-52"/>
            </a:endParaRPr>
          </a:p>
          <a:p>
            <a:pPr algn="ctr"/>
            <a:r>
              <a:rPr lang="ru-RU" sz="2400" b="1" dirty="0">
                <a:latin typeface="Montserrat Bold" charset="-52"/>
              </a:rPr>
              <a:t>266 ДОБРО.ЦЕНТРОВ ПО СТРАНЕ </a:t>
            </a:r>
          </a:p>
        </p:txBody>
      </p:sp>
      <p:sp>
        <p:nvSpPr>
          <p:cNvPr id="8" name="Google Shape;249;p10"/>
          <p:cNvSpPr/>
          <p:nvPr/>
        </p:nvSpPr>
        <p:spPr>
          <a:xfrm>
            <a:off x="4357654" y="5929318"/>
            <a:ext cx="9001188" cy="357681"/>
          </a:xfrm>
          <a:custGeom>
            <a:avLst/>
            <a:gdLst/>
            <a:ahLst/>
            <a:cxnLst/>
            <a:rect l="l" t="t" r="r" b="b"/>
            <a:pathLst>
              <a:path w="1315720" h="76200" extrusionOk="0">
                <a:moveTo>
                  <a:pt x="1188212" y="0"/>
                </a:moveTo>
                <a:lnTo>
                  <a:pt x="1188212" y="76200"/>
                </a:lnTo>
                <a:lnTo>
                  <a:pt x="1289812" y="45719"/>
                </a:lnTo>
                <a:lnTo>
                  <a:pt x="1200912" y="45719"/>
                </a:lnTo>
                <a:lnTo>
                  <a:pt x="1200912" y="30480"/>
                </a:lnTo>
                <a:lnTo>
                  <a:pt x="1289812" y="30480"/>
                </a:lnTo>
                <a:lnTo>
                  <a:pt x="1188212" y="0"/>
                </a:lnTo>
                <a:close/>
              </a:path>
              <a:path w="1315720" h="76200" extrusionOk="0">
                <a:moveTo>
                  <a:pt x="1188212" y="30480"/>
                </a:moveTo>
                <a:lnTo>
                  <a:pt x="0" y="30480"/>
                </a:lnTo>
                <a:lnTo>
                  <a:pt x="0" y="45719"/>
                </a:lnTo>
                <a:lnTo>
                  <a:pt x="1188212" y="45719"/>
                </a:lnTo>
                <a:lnTo>
                  <a:pt x="1188212" y="30480"/>
                </a:lnTo>
                <a:close/>
              </a:path>
              <a:path w="1315720" h="76200" extrusionOk="0">
                <a:moveTo>
                  <a:pt x="1289812" y="30480"/>
                </a:moveTo>
                <a:lnTo>
                  <a:pt x="1200912" y="30480"/>
                </a:lnTo>
                <a:lnTo>
                  <a:pt x="1200912" y="45719"/>
                </a:lnTo>
                <a:lnTo>
                  <a:pt x="1289812" y="45719"/>
                </a:lnTo>
                <a:lnTo>
                  <a:pt x="1315212" y="38100"/>
                </a:lnTo>
                <a:lnTo>
                  <a:pt x="1289812" y="30480"/>
                </a:lnTo>
                <a:close/>
              </a:path>
            </a:pathLst>
          </a:custGeom>
          <a:solidFill>
            <a:srgbClr val="EE925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358842" y="5143500"/>
            <a:ext cx="3286148" cy="1928826"/>
          </a:xfrm>
          <a:prstGeom prst="roundRect">
            <a:avLst>
              <a:gd name="adj" fmla="val 8621"/>
            </a:avLst>
          </a:prstGeom>
          <a:solidFill>
            <a:srgbClr val="EF9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 Bold" charset="-52"/>
              </a:rPr>
              <a:t>2024</a:t>
            </a:r>
          </a:p>
          <a:p>
            <a:pPr algn="ctr"/>
            <a:endParaRPr lang="ru-RU" sz="2400" b="1" dirty="0">
              <a:latin typeface="Montserrat Bold" charset="-52"/>
            </a:endParaRPr>
          </a:p>
          <a:p>
            <a:pPr algn="ctr"/>
            <a:r>
              <a:rPr lang="ru-RU" sz="2400" b="1" dirty="0">
                <a:latin typeface="Montserrat Bold" charset="-52"/>
              </a:rPr>
              <a:t>1117 ДОБРО.ЦЕНТРОВ ПО СТРАНЕ </a:t>
            </a:r>
          </a:p>
        </p:txBody>
      </p:sp>
      <p:sp>
        <p:nvSpPr>
          <p:cNvPr id="10" name="Google Shape;249;p10"/>
          <p:cNvSpPr/>
          <p:nvPr/>
        </p:nvSpPr>
        <p:spPr>
          <a:xfrm>
            <a:off x="4929159" y="8786838"/>
            <a:ext cx="3929090" cy="357681"/>
          </a:xfrm>
          <a:custGeom>
            <a:avLst/>
            <a:gdLst/>
            <a:ahLst/>
            <a:cxnLst/>
            <a:rect l="l" t="t" r="r" b="b"/>
            <a:pathLst>
              <a:path w="1315720" h="76200" extrusionOk="0">
                <a:moveTo>
                  <a:pt x="1188212" y="0"/>
                </a:moveTo>
                <a:lnTo>
                  <a:pt x="1188212" y="76200"/>
                </a:lnTo>
                <a:lnTo>
                  <a:pt x="1289812" y="45719"/>
                </a:lnTo>
                <a:lnTo>
                  <a:pt x="1200912" y="45719"/>
                </a:lnTo>
                <a:lnTo>
                  <a:pt x="1200912" y="30480"/>
                </a:lnTo>
                <a:lnTo>
                  <a:pt x="1289812" y="30480"/>
                </a:lnTo>
                <a:lnTo>
                  <a:pt x="1188212" y="0"/>
                </a:lnTo>
                <a:close/>
              </a:path>
              <a:path w="1315720" h="76200" extrusionOk="0">
                <a:moveTo>
                  <a:pt x="1188212" y="30480"/>
                </a:moveTo>
                <a:lnTo>
                  <a:pt x="0" y="30480"/>
                </a:lnTo>
                <a:lnTo>
                  <a:pt x="0" y="45719"/>
                </a:lnTo>
                <a:lnTo>
                  <a:pt x="1188212" y="45719"/>
                </a:lnTo>
                <a:lnTo>
                  <a:pt x="1188212" y="30480"/>
                </a:lnTo>
                <a:close/>
              </a:path>
              <a:path w="1315720" h="76200" extrusionOk="0">
                <a:moveTo>
                  <a:pt x="1289812" y="30480"/>
                </a:moveTo>
                <a:lnTo>
                  <a:pt x="1200912" y="30480"/>
                </a:lnTo>
                <a:lnTo>
                  <a:pt x="1200912" y="45719"/>
                </a:lnTo>
                <a:lnTo>
                  <a:pt x="1289812" y="45719"/>
                </a:lnTo>
                <a:lnTo>
                  <a:pt x="1315212" y="38100"/>
                </a:lnTo>
                <a:lnTo>
                  <a:pt x="1289812" y="30480"/>
                </a:lnTo>
                <a:close/>
              </a:path>
            </a:pathLst>
          </a:custGeom>
          <a:solidFill>
            <a:srgbClr val="EE925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249;p10"/>
          <p:cNvSpPr/>
          <p:nvPr/>
        </p:nvSpPr>
        <p:spPr>
          <a:xfrm rot="5400000">
            <a:off x="2880136" y="7406836"/>
            <a:ext cx="883825" cy="357681"/>
          </a:xfrm>
          <a:custGeom>
            <a:avLst/>
            <a:gdLst/>
            <a:ahLst/>
            <a:cxnLst/>
            <a:rect l="l" t="t" r="r" b="b"/>
            <a:pathLst>
              <a:path w="1315720" h="76200" extrusionOk="0">
                <a:moveTo>
                  <a:pt x="1188212" y="0"/>
                </a:moveTo>
                <a:lnTo>
                  <a:pt x="1188212" y="76200"/>
                </a:lnTo>
                <a:lnTo>
                  <a:pt x="1289812" y="45719"/>
                </a:lnTo>
                <a:lnTo>
                  <a:pt x="1200912" y="45719"/>
                </a:lnTo>
                <a:lnTo>
                  <a:pt x="1200912" y="30480"/>
                </a:lnTo>
                <a:lnTo>
                  <a:pt x="1289812" y="30480"/>
                </a:lnTo>
                <a:lnTo>
                  <a:pt x="1188212" y="0"/>
                </a:lnTo>
                <a:close/>
              </a:path>
              <a:path w="1315720" h="76200" extrusionOk="0">
                <a:moveTo>
                  <a:pt x="1188212" y="30480"/>
                </a:moveTo>
                <a:lnTo>
                  <a:pt x="0" y="30480"/>
                </a:lnTo>
                <a:lnTo>
                  <a:pt x="0" y="45719"/>
                </a:lnTo>
                <a:lnTo>
                  <a:pt x="1188212" y="45719"/>
                </a:lnTo>
                <a:lnTo>
                  <a:pt x="1188212" y="30480"/>
                </a:lnTo>
                <a:close/>
              </a:path>
              <a:path w="1315720" h="76200" extrusionOk="0">
                <a:moveTo>
                  <a:pt x="1289812" y="30480"/>
                </a:moveTo>
                <a:lnTo>
                  <a:pt x="1200912" y="30480"/>
                </a:lnTo>
                <a:lnTo>
                  <a:pt x="1200912" y="45719"/>
                </a:lnTo>
                <a:lnTo>
                  <a:pt x="1289812" y="45719"/>
                </a:lnTo>
                <a:lnTo>
                  <a:pt x="1315212" y="38100"/>
                </a:lnTo>
                <a:lnTo>
                  <a:pt x="1289812" y="30480"/>
                </a:lnTo>
                <a:close/>
              </a:path>
            </a:pathLst>
          </a:custGeom>
          <a:solidFill>
            <a:srgbClr val="EE925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14448" y="8001020"/>
            <a:ext cx="3286148" cy="1928826"/>
          </a:xfrm>
          <a:prstGeom prst="roundRect">
            <a:avLst>
              <a:gd name="adj" fmla="val 8621"/>
            </a:avLst>
          </a:prstGeom>
          <a:solidFill>
            <a:srgbClr val="EF9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Montserrat Bold" charset="-52"/>
              </a:rPr>
              <a:t>9 ДОБРО.ЦЕНТРОВ ПО РЕСПУБЛИКЕ БАШКОРТОСТАН</a:t>
            </a: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2364" y="5500690"/>
            <a:ext cx="2519900" cy="1339694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715372" y="8001020"/>
            <a:ext cx="2071702" cy="1665167"/>
          </a:xfrm>
          <a:prstGeom prst="rect">
            <a:avLst/>
          </a:prstGeom>
        </p:spPr>
      </p:pic>
      <p:sp>
        <p:nvSpPr>
          <p:cNvPr id="16" name="Google Shape;249;p10"/>
          <p:cNvSpPr/>
          <p:nvPr/>
        </p:nvSpPr>
        <p:spPr>
          <a:xfrm rot="14209073">
            <a:off x="8369364" y="7220337"/>
            <a:ext cx="1928826" cy="387167"/>
          </a:xfrm>
          <a:custGeom>
            <a:avLst/>
            <a:gdLst/>
            <a:ahLst/>
            <a:cxnLst/>
            <a:rect l="l" t="t" r="r" b="b"/>
            <a:pathLst>
              <a:path w="1315720" h="76200" extrusionOk="0">
                <a:moveTo>
                  <a:pt x="1188212" y="0"/>
                </a:moveTo>
                <a:lnTo>
                  <a:pt x="1188212" y="76200"/>
                </a:lnTo>
                <a:lnTo>
                  <a:pt x="1289812" y="45719"/>
                </a:lnTo>
                <a:lnTo>
                  <a:pt x="1200912" y="45719"/>
                </a:lnTo>
                <a:lnTo>
                  <a:pt x="1200912" y="30480"/>
                </a:lnTo>
                <a:lnTo>
                  <a:pt x="1289812" y="30480"/>
                </a:lnTo>
                <a:lnTo>
                  <a:pt x="1188212" y="0"/>
                </a:lnTo>
                <a:close/>
              </a:path>
              <a:path w="1315720" h="76200" extrusionOk="0">
                <a:moveTo>
                  <a:pt x="1188212" y="30480"/>
                </a:moveTo>
                <a:lnTo>
                  <a:pt x="0" y="30480"/>
                </a:lnTo>
                <a:lnTo>
                  <a:pt x="0" y="45719"/>
                </a:lnTo>
                <a:lnTo>
                  <a:pt x="1188212" y="45719"/>
                </a:lnTo>
                <a:lnTo>
                  <a:pt x="1188212" y="30480"/>
                </a:lnTo>
                <a:close/>
              </a:path>
              <a:path w="1315720" h="76200" extrusionOk="0">
                <a:moveTo>
                  <a:pt x="1289812" y="30480"/>
                </a:moveTo>
                <a:lnTo>
                  <a:pt x="1200912" y="30480"/>
                </a:lnTo>
                <a:lnTo>
                  <a:pt x="1200912" y="45719"/>
                </a:lnTo>
                <a:lnTo>
                  <a:pt x="1289812" y="45719"/>
                </a:lnTo>
                <a:lnTo>
                  <a:pt x="1315212" y="38100"/>
                </a:lnTo>
                <a:lnTo>
                  <a:pt x="1289812" y="30480"/>
                </a:lnTo>
                <a:close/>
              </a:path>
            </a:pathLst>
          </a:custGeom>
          <a:solidFill>
            <a:srgbClr val="EE925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249;p10"/>
          <p:cNvSpPr/>
          <p:nvPr/>
        </p:nvSpPr>
        <p:spPr>
          <a:xfrm rot="3340511">
            <a:off x="7984927" y="7511453"/>
            <a:ext cx="1899817" cy="357681"/>
          </a:xfrm>
          <a:custGeom>
            <a:avLst/>
            <a:gdLst/>
            <a:ahLst/>
            <a:cxnLst/>
            <a:rect l="l" t="t" r="r" b="b"/>
            <a:pathLst>
              <a:path w="1315720" h="76200" extrusionOk="0">
                <a:moveTo>
                  <a:pt x="1188212" y="0"/>
                </a:moveTo>
                <a:lnTo>
                  <a:pt x="1188212" y="76200"/>
                </a:lnTo>
                <a:lnTo>
                  <a:pt x="1289812" y="45719"/>
                </a:lnTo>
                <a:lnTo>
                  <a:pt x="1200912" y="45719"/>
                </a:lnTo>
                <a:lnTo>
                  <a:pt x="1200912" y="30480"/>
                </a:lnTo>
                <a:lnTo>
                  <a:pt x="1289812" y="30480"/>
                </a:lnTo>
                <a:lnTo>
                  <a:pt x="1188212" y="0"/>
                </a:lnTo>
                <a:close/>
              </a:path>
              <a:path w="1315720" h="76200" extrusionOk="0">
                <a:moveTo>
                  <a:pt x="1188212" y="30480"/>
                </a:moveTo>
                <a:lnTo>
                  <a:pt x="0" y="30480"/>
                </a:lnTo>
                <a:lnTo>
                  <a:pt x="0" y="45719"/>
                </a:lnTo>
                <a:lnTo>
                  <a:pt x="1188212" y="45719"/>
                </a:lnTo>
                <a:lnTo>
                  <a:pt x="1188212" y="30480"/>
                </a:lnTo>
                <a:close/>
              </a:path>
              <a:path w="1315720" h="76200" extrusionOk="0">
                <a:moveTo>
                  <a:pt x="1289812" y="30480"/>
                </a:moveTo>
                <a:lnTo>
                  <a:pt x="1200912" y="30480"/>
                </a:lnTo>
                <a:lnTo>
                  <a:pt x="1200912" y="45719"/>
                </a:lnTo>
                <a:lnTo>
                  <a:pt x="1289812" y="45719"/>
                </a:lnTo>
                <a:lnTo>
                  <a:pt x="1315212" y="38100"/>
                </a:lnTo>
                <a:lnTo>
                  <a:pt x="1289812" y="30480"/>
                </a:lnTo>
                <a:close/>
              </a:path>
            </a:pathLst>
          </a:custGeom>
          <a:solidFill>
            <a:srgbClr val="EE925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2911666" y="5334425"/>
            <a:ext cx="21867711" cy="19925"/>
          </a:xfrm>
          <a:prstGeom prst="line">
            <a:avLst/>
          </a:prstGeom>
          <a:ln w="66675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2132" r="42452"/>
          <a:stretch>
            <a:fillRect/>
          </a:stretch>
        </p:blipFill>
        <p:spPr>
          <a:xfrm>
            <a:off x="1546453" y="3885341"/>
            <a:ext cx="8098851" cy="291809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778085" y="6057853"/>
            <a:ext cx="308095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ru-RU" sz="2723" dirty="0" err="1">
                <a:solidFill>
                  <a:srgbClr val="2B1263"/>
                </a:solidFill>
                <a:latin typeface="Montserrat Semi-Bold Bold"/>
              </a:rPr>
              <a:t>Квест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 на День студента «Другое Дело»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8150" r="63727"/>
          <a:stretch>
            <a:fillRect/>
          </a:stretch>
        </p:blipFill>
        <p:spPr>
          <a:xfrm>
            <a:off x="10761031" y="3842042"/>
            <a:ext cx="1448443" cy="29180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32302" t="21856" r="21983" b="24579"/>
          <a:stretch>
            <a:fillRect/>
          </a:stretch>
        </p:blipFill>
        <p:spPr>
          <a:xfrm>
            <a:off x="13316380" y="869632"/>
            <a:ext cx="4541447" cy="39909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71635" y="371445"/>
            <a:ext cx="1768059" cy="9963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17238" y="217203"/>
            <a:ext cx="2245274" cy="13048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19422" t="647" r="23686" b="19803"/>
          <a:stretch>
            <a:fillRect/>
          </a:stretch>
        </p:blipFill>
        <p:spPr>
          <a:xfrm>
            <a:off x="13316380" y="5747510"/>
            <a:ext cx="4541447" cy="42318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94602" y="3818666"/>
            <a:ext cx="3092907" cy="1198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en-US" sz="3456" dirty="0" err="1">
                <a:solidFill>
                  <a:srgbClr val="000000"/>
                </a:solidFill>
                <a:latin typeface="Montserrat Semi-Bold Bold"/>
              </a:rPr>
              <a:t>Декабрь</a:t>
            </a:r>
            <a:r>
              <a:rPr lang="en-US" sz="3456" dirty="0">
                <a:solidFill>
                  <a:srgbClr val="000000"/>
                </a:solidFill>
                <a:latin typeface="Montserrat Semi-Bold Bold"/>
              </a:rPr>
              <a:t> 2022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99074" y="7075126"/>
            <a:ext cx="3246230" cy="283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7"/>
              </a:lnSpc>
            </a:pPr>
            <a:r>
              <a:rPr lang="en-US" sz="3248">
                <a:solidFill>
                  <a:srgbClr val="000000"/>
                </a:solidFill>
                <a:latin typeface="Montserrat Semi-Bold Bold"/>
              </a:rPr>
              <a:t>10 заданий </a:t>
            </a:r>
          </a:p>
          <a:p>
            <a:pPr algn="ctr">
              <a:lnSpc>
                <a:spcPts val="4547"/>
              </a:lnSpc>
              <a:spcBef>
                <a:spcPct val="0"/>
              </a:spcBef>
            </a:pPr>
            <a:r>
              <a:rPr lang="en-US" sz="3248">
                <a:solidFill>
                  <a:srgbClr val="000000"/>
                </a:solidFill>
                <a:latin typeface="Montserrat Semi-Bold Bold"/>
              </a:rPr>
              <a:t>5 бонусов, посвященные 75-летию УГНТУ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06566" y="2351970"/>
            <a:ext cx="243789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ru-RU" sz="3456" dirty="0">
                <a:solidFill>
                  <a:srgbClr val="000000"/>
                </a:solidFill>
                <a:latin typeface="Montserrat Semi-Bold Bold"/>
              </a:rPr>
              <a:t>25 января 2023</a:t>
            </a:r>
            <a:endParaRPr lang="en-US" sz="3456" dirty="0">
              <a:solidFill>
                <a:srgbClr val="000000"/>
              </a:solidFill>
              <a:latin typeface="Montserrat Semi-Bo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7213884"/>
            <a:ext cx="4882110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Добро.Центр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интегрирован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с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проектом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Другое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Дело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»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платформы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Россия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-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страна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возможностей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»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57786" y="3643302"/>
            <a:ext cx="5287585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ru-RU" sz="2723" dirty="0" err="1">
                <a:solidFill>
                  <a:srgbClr val="2B1263"/>
                </a:solidFill>
                <a:latin typeface="Montserrat Semi-Bold Bold"/>
              </a:rPr>
              <a:t>Добро.Центр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в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приложени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и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Другое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Дело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»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00068" y="642906"/>
            <a:ext cx="385765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Этап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траектория</a:t>
            </a:r>
            <a:r>
              <a:rPr lang="en-US" sz="21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Montserrat Bold"/>
              </a:rPr>
              <a:t>успеха</a:t>
            </a:r>
            <a:endParaRPr lang="en-US" sz="21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008556" y="1817860"/>
            <a:ext cx="3747109" cy="464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3662758" y="5680835"/>
            <a:ext cx="3092907" cy="58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en-US" sz="3456">
                <a:solidFill>
                  <a:srgbClr val="000000"/>
                </a:solidFill>
                <a:latin typeface="Montserrat Semi-Bold Bold"/>
              </a:rPr>
              <a:t>Январь 2023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95697" y="2021392"/>
            <a:ext cx="4572827" cy="141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Подписано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соглашение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с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руководством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проекта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«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Другое</a:t>
            </a:r>
            <a:r>
              <a:rPr lang="en-US" sz="2723" dirty="0">
                <a:solidFill>
                  <a:srgbClr val="2B1263"/>
                </a:solidFill>
                <a:latin typeface="Montserrat Semi-Bold Bold"/>
              </a:rPr>
              <a:t> </a:t>
            </a:r>
            <a:r>
              <a:rPr lang="en-US" sz="2723" dirty="0" err="1">
                <a:solidFill>
                  <a:srgbClr val="2B1263"/>
                </a:solidFill>
                <a:latin typeface="Montserrat Semi-Bold Bold"/>
              </a:rPr>
              <a:t>Дело</a:t>
            </a:r>
            <a:r>
              <a:rPr lang="ru-RU" sz="2723" dirty="0">
                <a:solidFill>
                  <a:srgbClr val="2B1263"/>
                </a:solidFill>
                <a:latin typeface="Montserrat Semi-Bold Bold"/>
              </a:rPr>
              <a:t>»</a:t>
            </a:r>
            <a:endParaRPr lang="en-US" sz="2723" dirty="0">
              <a:solidFill>
                <a:srgbClr val="2B1263"/>
              </a:solidFill>
              <a:latin typeface="Montserrat Semi-Bold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/>
          <p:cNvGrpSpPr/>
          <p:nvPr/>
        </p:nvGrpSpPr>
        <p:grpSpPr>
          <a:xfrm rot="5400000">
            <a:off x="6505234" y="-1495766"/>
            <a:ext cx="5277531" cy="18288004"/>
            <a:chOff x="0" y="0"/>
            <a:chExt cx="1389967" cy="4855405"/>
          </a:xfrm>
        </p:grpSpPr>
        <p:sp>
          <p:nvSpPr>
            <p:cNvPr id="20" name="Freeform 3"/>
            <p:cNvSpPr/>
            <p:nvPr/>
          </p:nvSpPr>
          <p:spPr>
            <a:xfrm>
              <a:off x="0" y="0"/>
              <a:ext cx="1389967" cy="4855405"/>
            </a:xfrm>
            <a:custGeom>
              <a:avLst/>
              <a:gdLst/>
              <a:ahLst/>
              <a:cxnLst/>
              <a:rect l="l" t="t" r="r" b="b"/>
              <a:pathLst>
                <a:path w="1389967" h="4855405">
                  <a:moveTo>
                    <a:pt x="0" y="0"/>
                  </a:moveTo>
                  <a:lnTo>
                    <a:pt x="1389967" y="0"/>
                  </a:lnTo>
                  <a:lnTo>
                    <a:pt x="1389967" y="4855405"/>
                  </a:lnTo>
                  <a:lnTo>
                    <a:pt x="0" y="4855405"/>
                  </a:lnTo>
                  <a:close/>
                </a:path>
              </a:pathLst>
            </a:custGeom>
            <a:solidFill>
              <a:srgbClr val="2B1263"/>
            </a:solidFill>
          </p:spPr>
        </p:sp>
        <p:sp>
          <p:nvSpPr>
            <p:cNvPr id="21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1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8564" y="5786442"/>
            <a:ext cx="12931569" cy="113797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7126" y="1643038"/>
            <a:ext cx="12931569" cy="11379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8564" y="7429516"/>
            <a:ext cx="12931569" cy="11379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7126" y="3357550"/>
            <a:ext cx="12931569" cy="11379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57258" y="2214542"/>
            <a:ext cx="12858839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>
              <a:lnSpc>
                <a:spcPts val="3919"/>
              </a:lnSpc>
            </a:pP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2022 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год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, «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Молодежные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комьюнити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»</a:t>
            </a:r>
          </a:p>
          <a:p>
            <a:pPr marL="604519" lvl="1" indent="-302260">
              <a:lnSpc>
                <a:spcPts val="3919"/>
              </a:lnSpc>
            </a:pP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проект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 «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Школа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волонтеров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 УГНТУ», 50 000 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рублей</a:t>
            </a:r>
            <a:endParaRPr lang="en-US" sz="2799" dirty="0">
              <a:solidFill>
                <a:srgbClr val="2B1263"/>
              </a:solidFill>
              <a:latin typeface="Montserrat Semi-Bold"/>
            </a:endParaRPr>
          </a:p>
          <a:p>
            <a:pPr>
              <a:lnSpc>
                <a:spcPts val="3919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571572" y="5786442"/>
            <a:ext cx="10930014" cy="463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Айдар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Ильясов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, 3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курс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ГНФ,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заместитель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руководителя</a:t>
            </a:r>
            <a:endParaRPr lang="en-US" sz="2799" dirty="0">
              <a:solidFill>
                <a:schemeClr val="bg1"/>
              </a:solidFill>
              <a:latin typeface="Montserrat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57258" y="3428988"/>
            <a:ext cx="1193014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Арина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Алексперова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, 4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курс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ИЭС,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тим-лидер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Медиа-штаба</a:t>
            </a:r>
            <a:endParaRPr lang="en-US" sz="2799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672465"/>
            <a:ext cx="4114772" cy="345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latin typeface="Montserrat Bold"/>
              </a:rPr>
              <a:t>Этап</a:t>
            </a:r>
            <a:r>
              <a:rPr lang="en-US" sz="2100" dirty="0">
                <a:latin typeface="Montserrat Bold"/>
              </a:rPr>
              <a:t> - </a:t>
            </a:r>
            <a:r>
              <a:rPr lang="en-US" sz="2100" dirty="0" err="1">
                <a:latin typeface="Montserrat Bold"/>
              </a:rPr>
              <a:t>траектория</a:t>
            </a:r>
            <a:r>
              <a:rPr lang="en-US" sz="2100" dirty="0">
                <a:latin typeface="Montserrat Bold"/>
              </a:rPr>
              <a:t> </a:t>
            </a:r>
            <a:r>
              <a:rPr lang="en-US" sz="2100" dirty="0" err="1">
                <a:latin typeface="Montserrat Bold"/>
              </a:rPr>
              <a:t>успеха</a:t>
            </a:r>
            <a:endParaRPr lang="en-US" sz="2100" dirty="0">
              <a:latin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0003" y="1857352"/>
            <a:ext cx="85725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33"/>
              </a:lnSpc>
              <a:spcBef>
                <a:spcPct val="0"/>
              </a:spcBef>
            </a:pPr>
            <a:r>
              <a:rPr lang="en-US" sz="4023" dirty="0">
                <a:solidFill>
                  <a:srgbClr val="FFFFFF"/>
                </a:solidFill>
                <a:latin typeface="Montserrat Semi-Bold Bold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0002" y="6000756"/>
            <a:ext cx="92869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33"/>
              </a:lnSpc>
              <a:spcBef>
                <a:spcPct val="0"/>
              </a:spcBef>
            </a:pPr>
            <a:r>
              <a:rPr lang="en-US" sz="4023" dirty="0">
                <a:solidFill>
                  <a:srgbClr val="FFFFFF"/>
                </a:solidFill>
                <a:latin typeface="Montserrat Semi-Bold Bold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8564" y="7643830"/>
            <a:ext cx="1099037" cy="688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3"/>
              </a:lnSpc>
              <a:spcBef>
                <a:spcPct val="0"/>
              </a:spcBef>
            </a:pPr>
            <a:r>
              <a:rPr lang="en-US" sz="4023" dirty="0">
                <a:solidFill>
                  <a:srgbClr val="FFFFFF"/>
                </a:solidFill>
                <a:latin typeface="Montserrat Semi-Bold Bold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71572" y="4000492"/>
            <a:ext cx="16346913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 2023 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год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, «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Молодежные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комьюнити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»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проект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 «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Медиафорум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 «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Добро.Медиа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», 68 966, 00 </a:t>
            </a:r>
            <a:r>
              <a:rPr lang="en-US" sz="2799" dirty="0" err="1">
                <a:solidFill>
                  <a:srgbClr val="2B1263"/>
                </a:solidFill>
                <a:latin typeface="Montserrat Semi-Bold"/>
              </a:rPr>
              <a:t>рублей</a:t>
            </a: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1572" y="7500954"/>
            <a:ext cx="13287468" cy="463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Арина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Рогулина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, 3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курс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ГНФ,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тим-лидер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«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Волонтеры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безопасности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»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1573" y="8001020"/>
            <a:ext cx="1271596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2023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год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,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проект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«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Республиканский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молодежный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фестиваль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</a:t>
            </a:r>
          </a:p>
          <a:p>
            <a:pPr>
              <a:lnSpc>
                <a:spcPts val="3919"/>
              </a:lnSpc>
            </a:pP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безопасности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«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Огонь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 в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сердце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», 1 022 000, 00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рублей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.</a:t>
            </a:r>
          </a:p>
        </p:txBody>
      </p:sp>
      <p:sp>
        <p:nvSpPr>
          <p:cNvPr id="16" name="TextBox 6"/>
          <p:cNvSpPr txBox="1"/>
          <p:nvPr/>
        </p:nvSpPr>
        <p:spPr>
          <a:xfrm>
            <a:off x="1428696" y="1714476"/>
            <a:ext cx="1121576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Айдар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Ильясов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, 3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курс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ГНФ,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заместитель</a:t>
            </a:r>
            <a:r>
              <a:rPr lang="en-US" sz="27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Semi-Bold"/>
              </a:rPr>
              <a:t>руководителя</a:t>
            </a:r>
            <a:endParaRPr lang="en-US" sz="2799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285688" y="3643302"/>
            <a:ext cx="129540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33"/>
              </a:lnSpc>
              <a:spcBef>
                <a:spcPct val="0"/>
              </a:spcBef>
            </a:pPr>
            <a:r>
              <a:rPr lang="en-US" sz="4023" dirty="0">
                <a:solidFill>
                  <a:srgbClr val="FFFFFF"/>
                </a:solidFill>
                <a:latin typeface="Montserrat Semi-Bold Bold"/>
              </a:rPr>
              <a:t>2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1571572" y="6429384"/>
            <a:ext cx="1271596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799" dirty="0">
                <a:solidFill>
                  <a:srgbClr val="2B1263"/>
                </a:solidFill>
                <a:latin typeface="Montserrat Semi-Bold"/>
              </a:rPr>
              <a:t> 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2023 </a:t>
            </a:r>
            <a:r>
              <a:rPr lang="en-US" sz="2799" dirty="0" err="1">
                <a:solidFill>
                  <a:schemeClr val="bg1"/>
                </a:solidFill>
                <a:latin typeface="Montserrat Semi-Bold"/>
              </a:rPr>
              <a:t>год</a:t>
            </a:r>
            <a:r>
              <a:rPr lang="en-US" sz="2799" dirty="0">
                <a:solidFill>
                  <a:schemeClr val="bg1"/>
                </a:solidFill>
                <a:latin typeface="Montserrat Semi-Bold"/>
              </a:rPr>
              <a:t>, </a:t>
            </a:r>
            <a:r>
              <a:rPr lang="ru-RU" sz="2800" dirty="0">
                <a:solidFill>
                  <a:schemeClr val="bg1"/>
                </a:solidFill>
                <a:latin typeface="Montserrat Semi-Bold" charset="-52"/>
              </a:rPr>
              <a:t>Проект «Межвузовский слёт волонтерских центров высших учебных заведений «Высшее Добро», 620 000, 00 рублей</a:t>
            </a:r>
            <a:r>
              <a:rPr lang="ru-RU" sz="2800" dirty="0">
                <a:latin typeface="Montserrat Semi-Bold" charset="-52"/>
              </a:rPr>
              <a:t>.</a:t>
            </a:r>
          </a:p>
        </p:txBody>
      </p:sp>
      <p:pic>
        <p:nvPicPr>
          <p:cNvPr id="25" name="Рисунок 24" descr="u3bpZCvf7ue26ALn1soagIp3G6t0kugAFCRWwvI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44594" y="2357418"/>
            <a:ext cx="4426342" cy="1450128"/>
          </a:xfrm>
          <a:prstGeom prst="rect">
            <a:avLst/>
          </a:prstGeom>
        </p:spPr>
      </p:pic>
      <p:pic>
        <p:nvPicPr>
          <p:cNvPr id="46084" name="Picture 4" descr="https://kai.ru/documents/131969/12381803/%D0%A0%D0%BE%D1%81%D0%BC%D0%BE%D0%BB%D0%BE%D0%B4%D0%B5%D0%B6%D1%8C_%D0%BB%D0%BE%D0%B3%D0%BE.png/4316ee4d-5a5a-4097-9340-dfa15cd5e9ee?t=16541483577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73354" y="6072194"/>
            <a:ext cx="2363000" cy="3176548"/>
          </a:xfrm>
          <a:prstGeom prst="rect">
            <a:avLst/>
          </a:prstGeom>
          <a:noFill/>
        </p:spPr>
      </p:pic>
      <p:pic>
        <p:nvPicPr>
          <p:cNvPr id="28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5716296" y="214278"/>
            <a:ext cx="1955336" cy="15716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1431</Words>
  <Application>Microsoft Office PowerPoint</Application>
  <PresentationFormat>Произвольный</PresentationFormat>
  <Paragraphs>302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Verdana</vt:lpstr>
      <vt:lpstr>Montserrat Semi-Bold Bold</vt:lpstr>
      <vt:lpstr>Times New Roman</vt:lpstr>
      <vt:lpstr>Helvetica Neue</vt:lpstr>
      <vt:lpstr>Calibri</vt:lpstr>
      <vt:lpstr>Montserrat Semi-Bold</vt:lpstr>
      <vt:lpstr>Montserrat Bold</vt:lpstr>
      <vt:lpstr>Euclid Circular B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ТУК</dc:title>
  <cp:lastModifiedBy>Тимур Гадельшин</cp:lastModifiedBy>
  <cp:revision>112</cp:revision>
  <dcterms:created xsi:type="dcterms:W3CDTF">2006-08-16T00:00:00Z</dcterms:created>
  <dcterms:modified xsi:type="dcterms:W3CDTF">2023-06-14T09:51:50Z</dcterms:modified>
  <dc:identifier>DAFjP2lja0A</dc:identifier>
</cp:coreProperties>
</file>