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0" r:id="rId5"/>
    <p:sldId id="270" r:id="rId6"/>
    <p:sldId id="271" r:id="rId7"/>
    <p:sldId id="272" r:id="rId8"/>
    <p:sldId id="27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042CB-A417-7CE7-6A00-46FC3CE58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89744E-5C06-BF8A-1770-9635379EA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2381AE-7CFA-8671-079E-EDA39C2A6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21236-4BF6-4221-B1C3-0EA3DF330559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440DEA-7758-04E6-5D9F-81AC8EA0A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E3E4E7-2E62-DD8E-3A3B-5754581D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495D-A971-4CC8-96C5-D81F15A92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394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B04BC-270B-668F-1C97-BFD9C24A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8805AD-6FC3-4C74-E182-409AA9533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287D7C-E89B-A5BD-05D9-EF17E2B94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21236-4BF6-4221-B1C3-0EA3DF330559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D5C464-061D-BD27-9B70-9648F05E8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3DF2D6-46D9-A08D-D150-67319DF0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495D-A971-4CC8-96C5-D81F15A92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691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75CF1D-6611-7739-6E01-1A54DBE86D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579A54-0B12-F1A5-84EA-8F2D3AE17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7BA1F7-FD19-61E6-2D50-CF94ADEB9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21236-4BF6-4221-B1C3-0EA3DF330559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A79199-EEAE-6F3F-21E1-D2B4B550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AEB796-D335-6D64-9474-126AEBFC8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495D-A971-4CC8-96C5-D81F15A92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30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ECBD36-CCDB-A6AB-E346-C8EE91DCF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F8CD5-F368-779B-4120-F57AA51B0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8654BA-91A6-3E1C-6820-169130610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21236-4BF6-4221-B1C3-0EA3DF330559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D6AD31-544C-1686-19F5-587168359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7700DB-2E42-9136-AE75-B388AED40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495D-A971-4CC8-96C5-D81F15A92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184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99902-F290-0C08-2556-28C39D96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B248DB-B672-9510-EEF8-8A2CC77CD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4D0ED-3AF0-BECF-7932-6F4D66B3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21236-4BF6-4221-B1C3-0EA3DF330559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6DB436-CCB2-7C45-B4D1-7E182A5F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8AC79-EC75-D2DD-02F3-A51BC022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495D-A971-4CC8-96C5-D81F15A92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31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E7D03-B12E-BEF9-AEAA-D0FFB74E8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94B564-2092-4764-85F2-2CBEE39B5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541CBB-DF8D-63BC-1C69-CD57DDD59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CA2215-1A71-F69E-D775-1383BDB9E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21236-4BF6-4221-B1C3-0EA3DF330559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274CA6-BDD8-B0EE-EE4A-AD4804E78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C107C0-E7A2-C49A-ACCD-D1DD3F44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495D-A971-4CC8-96C5-D81F15A92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01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89AA5-F493-CB44-2936-26A460A57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0F5995-913C-F3CA-A614-3DA25928C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3F5C69-2391-E57A-3516-5430E2C1A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87C9F8-2D56-9D9A-BFD2-C4998D45D5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42D100F-2981-1954-D124-D9881C4BDF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678DAF8-43D7-9045-B41A-260712F84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21236-4BF6-4221-B1C3-0EA3DF330559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59B2AC-D55B-C0AE-7439-0185BBF09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210B59-D387-4DAD-486D-AD539CEF8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495D-A971-4CC8-96C5-D81F15A92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10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6F3E3-8478-A3FB-2EDC-1B437CFC5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6829048-0A18-FF89-A4D0-2F5128C02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21236-4BF6-4221-B1C3-0EA3DF330559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4513E2-5F3C-96EE-B263-9ECE11981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C50C94-1B29-4DF2-2327-84B7D25F0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495D-A971-4CC8-96C5-D81F15A92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11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094DEC-AF6C-A5B1-6D99-49C8F9F7F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21236-4BF6-4221-B1C3-0EA3DF330559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30FDE06-5352-DC0A-9389-D26FBA25E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D46419-C2B6-8334-B340-010417BCB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495D-A971-4CC8-96C5-D81F15A92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231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6D0B03-E284-DF21-2697-C2DF7504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8C76C4-CE30-CB90-7915-4F4D1EC9A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41C2D3-D429-799D-FA80-3B8BE5434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79345D-D4E4-113C-3B7D-31AB2F386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21236-4BF6-4221-B1C3-0EA3DF330559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A71320-F155-5DF1-B942-A5D0D2A1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460714-8216-5428-33E4-268256E3F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495D-A971-4CC8-96C5-D81F15A92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664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18E9E-A459-ED1A-E9F7-F959EFE3A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E84775E-2596-2989-F668-D81BC4FF35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7E302B-2DED-E265-2769-EF8F70B14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84C215-A51A-8405-C591-2331E0E00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21236-4BF6-4221-B1C3-0EA3DF330559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23FCF1-178E-7B59-3A6E-8BD07EB8C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F89D43-5295-1B33-3852-49E7C10B3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495D-A971-4CC8-96C5-D81F15A92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10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D90D5-DC0C-7721-360E-E1E99BE75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44848D-8E08-AFD4-3330-C1691B27D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C8EBA2-79B6-2E04-061D-0627159BA6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21236-4BF6-4221-B1C3-0EA3DF330559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D872B4-1AE6-E473-2364-E012D21F1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44DF05-2B1E-FD11-FC95-132D78557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0495D-A971-4CC8-96C5-D81F15A92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56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/>
          <a:lstStyle/>
          <a:p>
            <a:r>
              <a:rPr lang="ru-RU" dirty="0"/>
              <a:t>В</a:t>
            </a:r>
          </a:p>
        </p:txBody>
      </p:sp>
      <p:pic>
        <p:nvPicPr>
          <p:cNvPr id="2051" name="Рисунок 4" descr="ШАБЛОН ПРЕЗЕНТАЦИИ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11113"/>
            <a:ext cx="9144000" cy="451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002" y="4273617"/>
            <a:ext cx="11694695" cy="2323734"/>
          </a:xfrm>
        </p:spPr>
        <p:txBody>
          <a:bodyPr>
            <a:normAutofit fontScale="55000" lnSpcReduction="20000"/>
          </a:bodyPr>
          <a:lstStyle/>
          <a:p>
            <a:pPr>
              <a:buFont typeface="Arial" charset="0"/>
              <a:buNone/>
              <a:defRPr/>
            </a:pPr>
            <a:endParaRPr lang="ru-RU" sz="1400" b="1" dirty="0">
              <a:solidFill>
                <a:srgbClr val="0C54A0"/>
              </a:solidFill>
              <a:latin typeface="HelveticaNeueCyr" pitchFamily="50" charset="-52"/>
            </a:endParaRPr>
          </a:p>
          <a:p>
            <a:pPr>
              <a:buFont typeface="Arial" charset="0"/>
              <a:buNone/>
              <a:defRPr/>
            </a:pPr>
            <a:r>
              <a:rPr lang="ru-RU" sz="5100" dirty="0"/>
              <a:t>УРОКИ РЕАЛИЗАЦИИ ПРОЕКТА ПО РАЗВИТИЮ ИНТЕЛЛЕКУТАЛЬНОГО ВОЛОНТЕРТСВА В КГЭУ (ПРОЕКТ ФПГ </a:t>
            </a:r>
            <a:r>
              <a:rPr lang="ru-RU" sz="51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21-2-012761)</a:t>
            </a:r>
            <a:endParaRPr lang="ru-RU" sz="5100" b="1" dirty="0">
              <a:solidFill>
                <a:schemeClr val="tx1">
                  <a:lumMod val="50000"/>
                  <a:lumOff val="50000"/>
                </a:schemeClr>
              </a:solidFill>
              <a:latin typeface="HelveticaNeueCyr" pitchFamily="50" charset="-52"/>
            </a:endParaRPr>
          </a:p>
          <a:p>
            <a:pPr algn="r">
              <a:buFont typeface="Arial" charset="0"/>
              <a:buNone/>
              <a:defRPr/>
            </a:pPr>
            <a:r>
              <a:rPr lang="ru-RU" sz="5000" b="1" dirty="0" err="1">
                <a:solidFill>
                  <a:srgbClr val="0070C0"/>
                </a:solidFill>
                <a:latin typeface="HelveticaNeueCyr" pitchFamily="50" charset="-52"/>
              </a:rPr>
              <a:t>Кулькова</a:t>
            </a:r>
            <a:r>
              <a:rPr lang="ru-RU" sz="5000" b="1" dirty="0">
                <a:solidFill>
                  <a:srgbClr val="0070C0"/>
                </a:solidFill>
                <a:latin typeface="HelveticaNeueCyr" pitchFamily="50" charset="-52"/>
              </a:rPr>
              <a:t> Варвара Юрьевна</a:t>
            </a:r>
            <a:r>
              <a:rPr lang="ru-RU" sz="2800" b="1" dirty="0">
                <a:solidFill>
                  <a:srgbClr val="0070C0"/>
                </a:solidFill>
                <a:latin typeface="HelveticaNeueCyr" pitchFamily="50" charset="-52"/>
              </a:rPr>
              <a:t>, </a:t>
            </a:r>
          </a:p>
          <a:p>
            <a:pPr algn="r">
              <a:buFont typeface="Arial" charset="0"/>
              <a:buNone/>
              <a:defRPr/>
            </a:pPr>
            <a:r>
              <a:rPr lang="ru-RU" sz="2800" b="1" dirty="0" err="1">
                <a:solidFill>
                  <a:srgbClr val="0070C0"/>
                </a:solidFill>
                <a:latin typeface="HelveticaNeueCyr" pitchFamily="50" charset="-52"/>
              </a:rPr>
              <a:t>д.эк.н</a:t>
            </a:r>
            <a:r>
              <a:rPr lang="ru-RU" sz="2800" b="1" dirty="0">
                <a:solidFill>
                  <a:srgbClr val="0070C0"/>
                </a:solidFill>
                <a:latin typeface="HelveticaNeueCyr" pitchFamily="50" charset="-52"/>
              </a:rPr>
              <a:t>, профессор кафедры ЭОП</a:t>
            </a:r>
          </a:p>
          <a:p>
            <a:pPr>
              <a:buFont typeface="Arial" charset="0"/>
              <a:buNone/>
              <a:defRPr/>
            </a:pPr>
            <a:endParaRPr lang="ru-RU" sz="2800" b="1" dirty="0">
              <a:solidFill>
                <a:srgbClr val="0070C0"/>
              </a:solidFill>
              <a:latin typeface="HelveticaNeueCyr" pitchFamily="50" charset="-52"/>
            </a:endParaRPr>
          </a:p>
          <a:p>
            <a:pPr>
              <a:buFont typeface="Arial" charset="0"/>
              <a:buNone/>
              <a:defRPr/>
            </a:pPr>
            <a:r>
              <a:rPr lang="ru-RU" sz="2800" b="1" dirty="0">
                <a:solidFill>
                  <a:srgbClr val="0070C0"/>
                </a:solidFill>
                <a:latin typeface="HelveticaNeueCyr" pitchFamily="50" charset="-52"/>
              </a:rPr>
              <a:t>Казань, 2022</a:t>
            </a:r>
          </a:p>
          <a:p>
            <a:pPr>
              <a:buFont typeface="Arial" charset="0"/>
              <a:buNone/>
              <a:defRPr/>
            </a:pPr>
            <a:endParaRPr lang="ru-RU" sz="3600" b="1" dirty="0">
              <a:solidFill>
                <a:srgbClr val="0070C0"/>
              </a:solidFill>
              <a:latin typeface="HelveticaNeueCyr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91447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A0203-E9F5-E3F0-4E85-3A35A72A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4" y="221381"/>
            <a:ext cx="9779268" cy="1469307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Кулькова В.Ю. УРОКИ РЕАЛИЗАЦИИ ПРОЕКТА ПО РАЗВИТИЮ ИНТЕЛЛЕКУТАЛЬНОГО ВОЛОНТЕРТСВА В КГЭУ (ПРОЕКТ ФПГ </a:t>
            </a:r>
            <a:r>
              <a:rPr lang="ru-RU" sz="27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21-2-012761)</a:t>
            </a:r>
            <a:b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Cyr" pitchFamily="50" charset="-52"/>
              </a:rPr>
            </a:br>
            <a:r>
              <a:rPr lang="ru-RU" sz="32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93BBA2-34AF-07E5-5E11-4F1D28392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2021- 2022 гг. на кафедре ЭОП КГЭУ  реализуется партнерский проект АНО АСИИ и КГЭУ по развитию интеллектуального волонтерства социальной направленности в ВУЗах России, предполагающий интеграцию через технологию интеллектуального социального волонтерства, проектного подхода, методологии социального служения в учебный процесс, что работает и на развитие третьей миссии ВУЗа. </a:t>
            </a:r>
            <a:endParaRPr lang="ru-RU" sz="36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1F4A142-B2C3-D8E7-DEA6-26B3B580BF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23" y="336883"/>
            <a:ext cx="1324929" cy="1324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570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E55A8-295E-38C5-C0C0-8164291A2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566" y="336883"/>
            <a:ext cx="8658727" cy="1331197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Кулькова В.Ю. УРОКИ РЕАЛИЗАЦИИ ПРОЕКТА ПО РАЗВИТИЮ ИНТЕЛЛЕКУТАЛЬНОГО ВОЛОНТЕРТСВА В КГЭУ </a:t>
            </a:r>
            <a:r>
              <a:rPr lang="ru-RU" sz="2400" b="1" dirty="0"/>
              <a:t>(ПРОЕКТ ФПГ </a:t>
            </a:r>
            <a: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21-2-012761)</a:t>
            </a:r>
            <a:b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«Теоретическая рамка»</a:t>
            </a:r>
            <a:b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Cyr" pitchFamily="50" charset="-52"/>
              </a:rPr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F94696-0995-3C49-D21A-4CD11F5E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93" y="200850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Методология обучения служению (</a:t>
            </a: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Service Leaning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SL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)) или социального служения определяется учеными в качестве экспериментального образовательного метода или метода обучения через опыт, являющаяся разновидностью метода проекта, продвигаемого педагогами Дж. Дьюи, У.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Килпатриком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т.д. </a:t>
            </a:r>
          </a:p>
          <a:p>
            <a:pPr marL="0" indent="0" algn="just">
              <a:buNone/>
            </a:pP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Сущность метода социального служения заключается в интеграции в учебный процесс общественно полезной деятельности, реализуемой в решении студентами на основе формирующихся профессиональных компетенций задач, поставленных локальным сообществом, представленным некоммерческими организациями.</a:t>
            </a:r>
            <a:endParaRPr lang="ru-RU" dirty="0"/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AC86CD4-5773-B6FE-57D6-AD59F6F98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23" y="336883"/>
            <a:ext cx="1324929" cy="1324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3378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8B910CB-56D5-196C-A411-A8602321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667" y="227545"/>
            <a:ext cx="10310189" cy="1174385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Кулькова В.Ю. УРОКИ РЕАЛИЗАЦИИ ПРОЕКТА ПО РАЗВИТИЮ ИНТЕЛЛЕКУТАЛЬНОГО ВОЛОНТЕРТСВА В КГЭУ </a:t>
            </a:r>
            <a:r>
              <a:rPr lang="ru-RU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(ПРОЕКТ 21-2-012761 ФПГ)</a:t>
            </a:r>
            <a:b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ервый этап проекта (весна 2021 года) </a:t>
            </a:r>
            <a:endParaRPr lang="ru-RU" sz="2000" dirty="0"/>
          </a:p>
        </p:txBody>
      </p:sp>
      <p:pic>
        <p:nvPicPr>
          <p:cNvPr id="7" name="Объект 7">
            <a:extLst>
              <a:ext uri="{FF2B5EF4-FFF2-40B4-BE49-F238E27FC236}">
                <a16:creationId xmlns:a16="http://schemas.microsoft.com/office/drawing/2014/main" id="{C6E48C01-8D4E-65E2-6EAF-EB755820F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25" y="1690688"/>
            <a:ext cx="3877779" cy="2757110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C2C70EE-636F-EEF9-A426-32F79C178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49104" y="3705505"/>
            <a:ext cx="3944338" cy="2923613"/>
          </a:xfrm>
          <a:prstGeom prst="rect">
            <a:avLst/>
          </a:prstGeom>
        </p:spPr>
      </p:pic>
      <p:pic>
        <p:nvPicPr>
          <p:cNvPr id="9" name="Объект 7">
            <a:extLst>
              <a:ext uri="{FF2B5EF4-FFF2-40B4-BE49-F238E27FC236}">
                <a16:creationId xmlns:a16="http://schemas.microsoft.com/office/drawing/2014/main" id="{0EF75846-F89F-625A-6182-A03A56F30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4" y="1527077"/>
            <a:ext cx="3710753" cy="510337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AF03D9A-3EF6-A8B1-4EB6-1D27B4772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44" y="77001"/>
            <a:ext cx="1324929" cy="1324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871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E55A8-295E-38C5-C0C0-8164291A2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385" y="135926"/>
            <a:ext cx="9617316" cy="1288613"/>
          </a:xfrm>
        </p:spPr>
        <p:txBody>
          <a:bodyPr>
            <a:normAutofit/>
          </a:bodyPr>
          <a:lstStyle/>
          <a:p>
            <a:r>
              <a:rPr lang="ru-RU" sz="2400" dirty="0"/>
              <a:t>Кулькова В.Ю. УРОКИ РЕАЛИЗАЦИИ ПРОЕКТА ПО РАЗВИТИЮ ИНТЕЛЛЕКУТАЛЬНОГО ВОЛОНТЕРТСВА В КГЭУ (ПРОЕКТ ФПГ </a:t>
            </a:r>
            <a: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21-2-012761)</a:t>
            </a:r>
            <a:b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Cyr" pitchFamily="50" charset="-52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обучения социальному служению в КГЭУ в 2022 г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F94696-0995-3C49-D21A-4CD11F5E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93" y="2008505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AC86CD4-5773-B6FE-57D6-AD59F6F98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7" y="99610"/>
            <a:ext cx="1324929" cy="1324929"/>
          </a:xfrm>
          <a:prstGeom prst="rect">
            <a:avLst/>
          </a:prstGeom>
          <a:noFill/>
        </p:spPr>
      </p:pic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BE77D1D7-270A-A3FB-2780-4AF5C2AAD4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4309215"/>
              </p:ext>
            </p:extLst>
          </p:nvPr>
        </p:nvGraphicFramePr>
        <p:xfrm>
          <a:off x="596767" y="1424539"/>
          <a:ext cx="10757034" cy="52975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0325">
                  <a:extLst>
                    <a:ext uri="{9D8B030D-6E8A-4147-A177-3AD203B41FA5}">
                      <a16:colId xmlns:a16="http://schemas.microsoft.com/office/drawing/2014/main" val="2966677879"/>
                    </a:ext>
                  </a:extLst>
                </a:gridCol>
                <a:gridCol w="1852001">
                  <a:extLst>
                    <a:ext uri="{9D8B030D-6E8A-4147-A177-3AD203B41FA5}">
                      <a16:colId xmlns:a16="http://schemas.microsoft.com/office/drawing/2014/main" val="4013193476"/>
                    </a:ext>
                  </a:extLst>
                </a:gridCol>
                <a:gridCol w="7564708">
                  <a:extLst>
                    <a:ext uri="{9D8B030D-6E8A-4147-A177-3AD203B41FA5}">
                      <a16:colId xmlns:a16="http://schemas.microsoft.com/office/drawing/2014/main" val="821947417"/>
                    </a:ext>
                  </a:extLst>
                </a:gridCol>
              </a:tblGrid>
              <a:tr h="3191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№ Этапа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Характеристика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extLst>
                  <a:ext uri="{0D108BD9-81ED-4DB2-BD59-A6C34878D82A}">
                    <a16:rowId xmlns:a16="http://schemas.microsoft.com/office/drawing/2014/main" val="1541197605"/>
                  </a:ext>
                </a:extLst>
              </a:tr>
              <a:tr h="22775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Этап 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август, 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Формирование проектной команды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Формирование пула НКО из РТ, РМЭ, Р Коми, Москвы, Псковской области с заданиями для студентов; Семинары о модели </a:t>
                      </a:r>
                      <a:r>
                        <a:rPr lang="en-GB" sz="1400" dirty="0">
                          <a:effectLst/>
                        </a:rPr>
                        <a:t>SL </a:t>
                      </a:r>
                      <a:r>
                        <a:rPr lang="ru-RU" sz="1400" dirty="0">
                          <a:effectLst/>
                        </a:rPr>
                        <a:t>ВШЭ; Лекции и семинары на потоках и в Точке Кипения КГЭУ о НКО, социальном служении и проекте; отбор студентов по корреспонденции направления подготовки и сути задачи (Задания от НКО касались вопросов стратегического менеджмента деятельности, поэтому был выбрана программа магистратуры «Стратегический менеджмент» дисциплина «Теория и практика научных исследований в организации производства»),  передача заданий. Разработка социально ориентированных проектов под ЦУР в рамках модуля по дисциплине «Основы проектного управления в электроэнергетике» бакалавриата.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extLst>
                  <a:ext uri="{0D108BD9-81ED-4DB2-BD59-A6C34878D82A}">
                    <a16:rowId xmlns:a16="http://schemas.microsoft.com/office/drawing/2014/main" val="1833463476"/>
                  </a:ext>
                </a:extLst>
              </a:tr>
              <a:tr h="6052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Этап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сентябрь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Поиск исследования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Анализ открытых данных о НКО, выбор задач проекта, обоснование метода исследования.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extLst>
                  <a:ext uri="{0D108BD9-81ED-4DB2-BD59-A6C34878D82A}">
                    <a16:rowId xmlns:a16="http://schemas.microsoft.com/office/drawing/2014/main" val="2007428494"/>
                  </a:ext>
                </a:extLst>
              </a:tr>
              <a:tr h="7451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Этап 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октябрь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Реализация проекта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Партнерские взаимодействие студентов с заказчиком проекта: знакомство, конкретизация задания и решение задач. Согласование решения задачи с преподавателем на каждом этапе.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extLst>
                  <a:ext uri="{0D108BD9-81ED-4DB2-BD59-A6C34878D82A}">
                    <a16:rowId xmlns:a16="http://schemas.microsoft.com/office/drawing/2014/main" val="3365176741"/>
                  </a:ext>
                </a:extLst>
              </a:tr>
              <a:tr h="7451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Этап 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ноябрь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Рефлексия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Утверждение решения задач у заказчиков проекта-НКО.  Окончательная сдача решения задачи в качестве модуля. Оформление результатов в научную публикацию для участия в АМС КГЭУ. Уроки проекта с наставником в каждой команде.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extLst>
                  <a:ext uri="{0D108BD9-81ED-4DB2-BD59-A6C34878D82A}">
                    <a16:rowId xmlns:a16="http://schemas.microsoft.com/office/drawing/2014/main" val="3175433684"/>
                  </a:ext>
                </a:extLst>
              </a:tr>
              <a:tr h="6052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Этап 5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ноябрь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Признание проделанной работы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Проведение конкурса социальных проектов с привлечением экспертов и заказчиков проектов; предварительный этап отбора проектов для конкурса.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35" marR="55035" marT="0" marB="0"/>
                </a:tc>
                <a:extLst>
                  <a:ext uri="{0D108BD9-81ED-4DB2-BD59-A6C34878D82A}">
                    <a16:rowId xmlns:a16="http://schemas.microsoft.com/office/drawing/2014/main" val="4276951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401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E55A8-295E-38C5-C0C0-8164291A2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566" y="336883"/>
            <a:ext cx="8658727" cy="1331197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Кулькова В.Ю. УРОКИ РЕАЛИЗАЦИИ ПРОЕКТА ПО РАЗВИТИЮ ИНТЕЛЛЕКУТАЛЬНОГО ВОЛОНТЕРТСВА В КГЭУ (ПРОЕКТ ФПГ </a:t>
            </a:r>
            <a: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21-2-012761)</a:t>
            </a:r>
            <a:b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Cyr" pitchFamily="50" charset="-52"/>
              </a:rPr>
            </a:b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Cyr" pitchFamily="50" charset="-52"/>
              </a:rPr>
              <a:t>Уроки проекта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F94696-0995-3C49-D21A-4CD11F5E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93" y="200850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 - Сложившиеся практики 5 проектов взаимодействий НКО из 10</a:t>
            </a:r>
          </a:p>
          <a:p>
            <a:pPr algn="just">
              <a:buFontTx/>
              <a:buChar char="-"/>
            </a:pPr>
            <a:r>
              <a:rPr lang="ru-RU" dirty="0"/>
              <a:t>4 успешных социально ориентированных проекта, направленные на решение проблем локальных сообществ </a:t>
            </a:r>
          </a:p>
          <a:p>
            <a:pPr algn="just">
              <a:buFontTx/>
              <a:buChar char="-"/>
            </a:pPr>
            <a:r>
              <a:rPr lang="ru-RU" dirty="0"/>
              <a:t>2 международных проекта: с участием в проектных командах студентов из АЛЖИРА, НИГЕРИИ – продвижение технологии социального служения в дружественные страны</a:t>
            </a:r>
          </a:p>
          <a:p>
            <a:pPr algn="just">
              <a:buFontTx/>
              <a:buChar char="-"/>
            </a:pPr>
            <a:r>
              <a:rPr lang="ru-RU" dirty="0"/>
              <a:t>Участие проект команд из ВУЗов «социальной направленности»</a:t>
            </a:r>
          </a:p>
          <a:p>
            <a:pPr algn="just">
              <a:buFontTx/>
              <a:buChar char="-"/>
            </a:pPr>
            <a:r>
              <a:rPr lang="ru-RU" dirty="0"/>
              <a:t>Вовлечение студентов в научную деятельность через эмпирические исследования</a:t>
            </a:r>
          </a:p>
          <a:p>
            <a:pPr algn="just">
              <a:buFontTx/>
              <a:buChar char="-"/>
            </a:pPr>
            <a:r>
              <a:rPr lang="ru-RU" dirty="0"/>
              <a:t>Развитие публикационной активности и участия в конференциях</a:t>
            </a:r>
          </a:p>
          <a:p>
            <a:pPr algn="just">
              <a:buFontTx/>
              <a:buChar char="-"/>
            </a:pPr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AC86CD4-5773-B6FE-57D6-AD59F6F98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23" y="336883"/>
            <a:ext cx="1324929" cy="1324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8121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E55A8-295E-38C5-C0C0-8164291A2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15" y="336883"/>
            <a:ext cx="9461631" cy="1331197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Кулькова В.Ю. УРОКИ РЕАЛИЗАЦИИ ПРОЕКТА ПО РАЗВИТИЮ ИНТЕЛЛЕКУТАЛЬНОГО ВОЛОНТЕРТСВА В КГЭУ (ПРОЕКТ ФПГ </a:t>
            </a:r>
            <a: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21-2-012761)</a:t>
            </a:r>
            <a:b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Точки роста</a:t>
            </a:r>
            <a:b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Cyr" pitchFamily="50" charset="-52"/>
              </a:rPr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F94696-0995-3C49-D21A-4CD11F5E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8" y="1934678"/>
            <a:ext cx="11396310" cy="44251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1. Технология ручного управления</a:t>
            </a:r>
          </a:p>
          <a:p>
            <a:pPr marL="0" indent="0" algn="just">
              <a:buNone/>
            </a:pPr>
            <a:r>
              <a:rPr lang="ru-RU" dirty="0"/>
              <a:t>2. Дисциплина студентов</a:t>
            </a:r>
          </a:p>
          <a:p>
            <a:pPr marL="0" indent="0" algn="just">
              <a:buNone/>
            </a:pPr>
            <a:r>
              <a:rPr lang="ru-RU" dirty="0"/>
              <a:t>3. Мотивация академического сообщества</a:t>
            </a:r>
          </a:p>
          <a:p>
            <a:pPr marL="0" indent="0" algn="just">
              <a:buNone/>
            </a:pPr>
            <a:r>
              <a:rPr lang="ru-RU" dirty="0"/>
              <a:t>4. «</a:t>
            </a:r>
            <a:r>
              <a:rPr lang="ru-RU" dirty="0" err="1"/>
              <a:t>Постпроектная</a:t>
            </a:r>
            <a:r>
              <a:rPr lang="ru-RU" dirty="0"/>
              <a:t> жизнь», что дальше…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AC86CD4-5773-B6FE-57D6-AD59F6F98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23" y="336883"/>
            <a:ext cx="1324929" cy="1324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0959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E55A8-295E-38C5-C0C0-8164291A2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15" y="336883"/>
            <a:ext cx="9461631" cy="1331197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Кулькова В.Ю. УРОКИ РЕАЛИЗАЦИИ ПРОЕКТА ПО РАЗВИТИЮ ИНТЕЛЛЕКУТАЛЬНОГО ВОЛОНТЕРТСВА В КГЭУ (ПРОЕКТ ФПГ </a:t>
            </a:r>
            <a: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21-2-012761)</a:t>
            </a:r>
            <a:b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Послесловие…</a:t>
            </a:r>
            <a:b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Cyr" pitchFamily="50" charset="-52"/>
              </a:rPr>
            </a:br>
            <a:endParaRPr lang="ru-RU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AC86CD4-5773-B6FE-57D6-AD59F6F98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23" y="336883"/>
            <a:ext cx="1324929" cy="1324929"/>
          </a:xfrm>
          <a:prstGeom prst="rect">
            <a:avLst/>
          </a:prstGeom>
          <a:noFill/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9D69673E-53A3-5403-D864-1D7F9AC00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82144" y="1935163"/>
            <a:ext cx="5899149" cy="44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5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654</Words>
  <Application>Microsoft Office PowerPoint</Application>
  <PresentationFormat>Широкоэкранный</PresentationFormat>
  <Paragraphs>53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HelveticaNeueCyr</vt:lpstr>
      <vt:lpstr>Times New Roman</vt:lpstr>
      <vt:lpstr>Тема Office</vt:lpstr>
      <vt:lpstr>В</vt:lpstr>
      <vt:lpstr>Кулькова В.Ю. УРОКИ РЕАЛИЗАЦИИ ПРОЕКТА ПО РАЗВИТИЮ ИНТЕЛЛЕКУТАЛЬНОГО ВОЛОНТЕРТСВА В КГЭУ (ПРОЕКТ ФПГ 21-2-012761)  </vt:lpstr>
      <vt:lpstr>Кулькова В.Ю. УРОКИ РЕАЛИЗАЦИИ ПРОЕКТА ПО РАЗВИТИЮ ИНТЕЛЛЕКУТАЛЬНОГО ВОЛОНТЕРТСВА В КГЭУ (ПРОЕКТ ФПГ 21-2-012761) «Теоретическая рамка» </vt:lpstr>
      <vt:lpstr>Кулькова В.Ю. УРОКИ РЕАЛИЗАЦИИ ПРОЕКТА ПО РАЗВИТИЮ ИНТЕЛЛЕКУТАЛЬНОГО ВОЛОНТЕРТСВА В КГЭУ (ПРОЕКТ 21-2-012761 ФПГ) Первый этап проекта (весна 2021 года) </vt:lpstr>
      <vt:lpstr>Кулькова В.Ю. УРОКИ РЕАЛИЗАЦИИ ПРОЕКТА ПО РАЗВИТИЮ ИНТЕЛЛЕКУТАЛЬНОГО ВОЛОНТЕРТСВА В КГЭУ (ПРОЕКТ ФПГ 21-2-012761) Реализация обучения социальному служению в КГЭУ в 2022 г</vt:lpstr>
      <vt:lpstr>Кулькова В.Ю. УРОКИ РЕАЛИЗАЦИИ ПРОЕКТА ПО РАЗВИТИЮ ИНТЕЛЛЕКУТАЛЬНОГО ВОЛОНТЕРТСВА В КГЭУ (ПРОЕКТ ФПГ 21-2-012761) Уроки проекта</vt:lpstr>
      <vt:lpstr>Кулькова В.Ю. УРОКИ РЕАЛИЗАЦИИ ПРОЕКТА ПО РАЗВИТИЮ ИНТЕЛЛЕКУТАЛЬНОГО ВОЛОНТЕРТСВА В КГЭУ (ПРОЕКТ ФПГ 21-2-012761)  Точки роста </vt:lpstr>
      <vt:lpstr>Кулькова В.Ю. УРОКИ РЕАЛИЗАЦИИ ПРОЕКТА ПО РАЗВИТИЮ ИНТЕЛЛЕКУТАЛЬНОГО ВОЛОНТЕРТСВА В КГЭУ (ПРОЕКТ ФПГ 21-2-012761)  Послесловие…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Варвара Кулькова</dc:creator>
  <cp:lastModifiedBy>Варвара Кулькова</cp:lastModifiedBy>
  <cp:revision>4</cp:revision>
  <dcterms:created xsi:type="dcterms:W3CDTF">2022-11-28T18:45:11Z</dcterms:created>
  <dcterms:modified xsi:type="dcterms:W3CDTF">2023-05-14T09:59:38Z</dcterms:modified>
</cp:coreProperties>
</file>