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93" r:id="rId3"/>
    <p:sldId id="294" r:id="rId4"/>
    <p:sldId id="296" r:id="rId5"/>
    <p:sldId id="305" r:id="rId6"/>
    <p:sldId id="284" r:id="rId7"/>
    <p:sldId id="285" r:id="rId8"/>
    <p:sldId id="287" r:id="rId9"/>
    <p:sldId id="297" r:id="rId10"/>
    <p:sldId id="300" r:id="rId11"/>
    <p:sldId id="301" r:id="rId12"/>
    <p:sldId id="304" r:id="rId13"/>
    <p:sldId id="298" r:id="rId14"/>
    <p:sldId id="262" r:id="rId15"/>
    <p:sldId id="263" r:id="rId16"/>
    <p:sldId id="264" r:id="rId17"/>
    <p:sldId id="265" r:id="rId18"/>
    <p:sldId id="266" r:id="rId19"/>
    <p:sldId id="268" r:id="rId20"/>
    <p:sldId id="269" r:id="rId21"/>
    <p:sldId id="272" r:id="rId22"/>
    <p:sldId id="273" r:id="rId23"/>
    <p:sldId id="295" r:id="rId24"/>
    <p:sldId id="288" r:id="rId25"/>
    <p:sldId id="290" r:id="rId26"/>
    <p:sldId id="307" r:id="rId27"/>
    <p:sldId id="292" r:id="rId28"/>
    <p:sldId id="281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CEA"/>
    <a:srgbClr val="98D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8C40E-80E1-40A8-9BDF-8A7940A296CE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2FA83-04A9-4877-980C-792508F54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511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2FA83-04A9-4877-980C-792508F5412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7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E9CA-C4D9-4BFA-9F1A-A45148B33D20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FB95-3B5C-4132-BBA9-7CFCD4B0F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2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E9CA-C4D9-4BFA-9F1A-A45148B33D20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FB95-3B5C-4132-BBA9-7CFCD4B0F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1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E9CA-C4D9-4BFA-9F1A-A45148B33D20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FB95-3B5C-4132-BBA9-7CFCD4B0F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76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E9CA-C4D9-4BFA-9F1A-A45148B33D20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FB95-3B5C-4132-BBA9-7CFCD4B0F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4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E9CA-C4D9-4BFA-9F1A-A45148B33D20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FB95-3B5C-4132-BBA9-7CFCD4B0F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03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E9CA-C4D9-4BFA-9F1A-A45148B33D20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FB95-3B5C-4132-BBA9-7CFCD4B0F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42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E9CA-C4D9-4BFA-9F1A-A45148B33D20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FB95-3B5C-4132-BBA9-7CFCD4B0F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1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E9CA-C4D9-4BFA-9F1A-A45148B33D20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FB95-3B5C-4132-BBA9-7CFCD4B0F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58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E9CA-C4D9-4BFA-9F1A-A45148B33D20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FB95-3B5C-4132-BBA9-7CFCD4B0F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46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E9CA-C4D9-4BFA-9F1A-A45148B33D20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FB95-3B5C-4132-BBA9-7CFCD4B0F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44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E9CA-C4D9-4BFA-9F1A-A45148B33D20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FB95-3B5C-4132-BBA9-7CFCD4B0F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44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E9CA-C4D9-4BFA-9F1A-A45148B33D20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0FB95-3B5C-4132-BBA9-7CFCD4B0F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60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hyperlink" Target="https://psysocwork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edu.gipsr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" t="5725" r="971" b="50083"/>
          <a:stretch/>
        </p:blipFill>
        <p:spPr>
          <a:xfrm>
            <a:off x="0" y="-1"/>
            <a:ext cx="12192001" cy="3998687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3100" y="676762"/>
            <a:ext cx="8368092" cy="76041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САНКТ-ПЕТЕРБУРГСКОЕ ГОСУДАРСТВЕННОЕ АВТОНОМНОЕ ОБРАЗОВАТЕЛЬНОЕ УЧРЕЖДЕНИЕ ВЫСШЕГО ОБРАЗОВАНИЯ </a:t>
            </a:r>
          </a:p>
          <a:p>
            <a:endParaRPr lang="ru-RU" dirty="0"/>
          </a:p>
        </p:txBody>
      </p:sp>
      <p:pic>
        <p:nvPicPr>
          <p:cNvPr id="1026" name="Picture 2" descr="Coat of Arms of Saint Petersburg (2003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5" y="107787"/>
            <a:ext cx="1304545" cy="139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8710" y="3655474"/>
            <a:ext cx="8609392" cy="1509713"/>
          </a:xfrm>
        </p:spPr>
        <p:txBody>
          <a:bodyPr>
            <a:normAutofit/>
          </a:bodyPr>
          <a:lstStyle/>
          <a:p>
            <a:r>
              <a:rPr lang="ru-RU" sz="40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САНКТ-ПЕТЕРБУРГСКИЙ ГОСУДАРСТВЕННЫЙ ИНСТИТУТ ПСИХОЛОГИИ И СОЦИАЛЬНОЙ РАБОТЫ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139" y="104582"/>
            <a:ext cx="2129862" cy="171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1304"/>
            <a:ext cx="12192000" cy="7565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Особые права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186" y="1654348"/>
            <a:ext cx="5009882" cy="5042666"/>
          </a:xfr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sz="2000" dirty="0" smtClean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Georgia" panose="02040502050405020303" pitchFamily="18" charset="0"/>
              </a:rPr>
              <a:t>дети-сироты </a:t>
            </a:r>
            <a:r>
              <a:rPr lang="ru-RU" sz="2000" dirty="0">
                <a:latin typeface="Georgia" panose="02040502050405020303" pitchFamily="18" charset="0"/>
              </a:rPr>
              <a:t>и дети, оставшиеся без попечения родителей, а также лица из числа детей-сирот и детей, оставшихся без попечения </a:t>
            </a:r>
            <a:r>
              <a:rPr lang="ru-RU" sz="2000" dirty="0" smtClean="0">
                <a:latin typeface="Georgia" panose="02040502050405020303" pitchFamily="18" charset="0"/>
              </a:rPr>
              <a:t>родителей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Georgia" panose="02040502050405020303" pitchFamily="18" charset="0"/>
              </a:rPr>
              <a:t>дети-инвалиды</a:t>
            </a:r>
            <a:r>
              <a:rPr lang="ru-RU" sz="2000" dirty="0">
                <a:latin typeface="Georgia" panose="02040502050405020303" pitchFamily="18" charset="0"/>
              </a:rPr>
              <a:t>, инвалиды I и II групп, инвалиды с детства, инвалиды вследствие военной травмы или заболевания, полученных в период прохождения военной </a:t>
            </a:r>
            <a:r>
              <a:rPr lang="ru-RU" sz="2000" dirty="0" smtClean="0">
                <a:latin typeface="Georgia" panose="02040502050405020303" pitchFamily="18" charset="0"/>
              </a:rPr>
              <a:t>службы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Georgia" panose="02040502050405020303" pitchFamily="18" charset="0"/>
              </a:rPr>
              <a:t>ветераны </a:t>
            </a:r>
            <a:r>
              <a:rPr lang="ru-RU" sz="2000" dirty="0">
                <a:latin typeface="Georgia" panose="02040502050405020303" pitchFamily="18" charset="0"/>
              </a:rPr>
              <a:t>боевых действий из числа лиц, указанных в подпунктах 1-4 пункта 1 статьи 3 Федерального закона от 12.01.1995 №5-ФЗ «О ветеранах</a:t>
            </a:r>
            <a:r>
              <a:rPr lang="ru-RU" sz="2000" dirty="0" smtClean="0">
                <a:latin typeface="Georgia" panose="02040502050405020303" pitchFamily="18" charset="0"/>
              </a:rPr>
              <a:t>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8186" y="897826"/>
            <a:ext cx="5009882" cy="638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 smtClean="0"/>
          </a:p>
          <a:p>
            <a:pPr algn="ctr"/>
            <a:endParaRPr lang="ru-RU" sz="9600" dirty="0">
              <a:latin typeface="Georgia" panose="02040502050405020303" pitchFamily="18" charset="0"/>
            </a:endParaRPr>
          </a:p>
          <a:p>
            <a:pPr algn="ctr"/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Особая квота</a:t>
            </a:r>
            <a:b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endParaRPr lang="ru-RU" sz="96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04587" y="897826"/>
            <a:ext cx="5550794" cy="638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 smtClean="0">
              <a:latin typeface="Georgia" panose="02040502050405020303" pitchFamily="18" charset="0"/>
            </a:endParaRPr>
          </a:p>
          <a:p>
            <a:pPr algn="ctr"/>
            <a:endParaRPr lang="ru-RU" sz="96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Отдельная квота</a:t>
            </a:r>
            <a:b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endParaRPr lang="ru-RU" sz="96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104586" y="1654348"/>
            <a:ext cx="5550795" cy="50426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Georgia" panose="02040502050405020303" pitchFamily="18" charset="0"/>
              </a:rPr>
              <a:t>Герои </a:t>
            </a:r>
            <a:r>
              <a:rPr lang="ru-RU" sz="2000" dirty="0">
                <a:latin typeface="Georgia" panose="02040502050405020303" pitchFamily="18" charset="0"/>
              </a:rPr>
              <a:t>Российской Федерации, лица, награжденные тремя орденами Мужества;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Georgia" panose="02040502050405020303" pitchFamily="18" charset="0"/>
              </a:rPr>
              <a:t>дети </a:t>
            </a:r>
            <a:r>
              <a:rPr lang="ru-RU" sz="2000" dirty="0">
                <a:latin typeface="Georgia" panose="02040502050405020303" pitchFamily="18" charset="0"/>
              </a:rPr>
              <a:t>лиц, принимавших участие в специальной военной операции </a:t>
            </a:r>
            <a:endParaRPr lang="ru-RU" sz="2000" dirty="0" smtClean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Georgia" panose="02040502050405020303" pitchFamily="18" charset="0"/>
              </a:rPr>
              <a:t>дети </a:t>
            </a:r>
            <a:r>
              <a:rPr lang="ru-RU" sz="2000" dirty="0">
                <a:latin typeface="Georgia" panose="02040502050405020303" pitchFamily="18" charset="0"/>
              </a:rPr>
              <a:t>военнослужащих, сотрудников федеральных органов исполнительной власти и федеральных государственных органов, в которых федеральным законом предусмотрена военная служба, сотрудников органов внутренних дел Российской Федерации, направленных в другие государства органами государственной власти Российской Федерации и принимавших участие в боевых действиях при исполнении служебных обязанностей в этих </a:t>
            </a:r>
            <a:r>
              <a:rPr lang="ru-RU" sz="2000" dirty="0" smtClean="0">
                <a:latin typeface="Georgia" panose="02040502050405020303" pitchFamily="18" charset="0"/>
              </a:rPr>
              <a:t>государствах</a:t>
            </a: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0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568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Особенности проведения ВВИ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959" y="2150770"/>
            <a:ext cx="4253786" cy="2929928"/>
          </a:xfrm>
          <a:ln>
            <a:solidFill>
              <a:srgbClr val="0070C0"/>
            </a:solidFill>
          </a:ln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8000" dirty="0" smtClean="0">
                <a:latin typeface="Georgia" panose="02040502050405020303" pitchFamily="18" charset="0"/>
              </a:rPr>
              <a:t>инвалиды </a:t>
            </a:r>
            <a:endParaRPr lang="ru-RU" sz="80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8000" dirty="0" smtClean="0">
                <a:latin typeface="Georgia" panose="02040502050405020303" pitchFamily="18" charset="0"/>
              </a:rPr>
              <a:t>иностранные граждане</a:t>
            </a:r>
            <a:endParaRPr lang="ru-RU" sz="80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8000" dirty="0" smtClean="0">
                <a:latin typeface="Georgia" panose="02040502050405020303" pitchFamily="18" charset="0"/>
              </a:rPr>
              <a:t>поступающие</a:t>
            </a:r>
            <a:r>
              <a:rPr lang="ru-RU" sz="8000" dirty="0">
                <a:latin typeface="Georgia" panose="02040502050405020303" pitchFamily="18" charset="0"/>
              </a:rPr>
              <a:t>, получившие документ о среднем общем образовании в иностранной организации </a:t>
            </a:r>
            <a:r>
              <a:rPr lang="ru-RU" sz="8000" dirty="0" smtClean="0">
                <a:latin typeface="Georgia" panose="02040502050405020303" pitchFamily="18" charset="0"/>
              </a:rPr>
              <a:t>в текущем </a:t>
            </a:r>
            <a:r>
              <a:rPr lang="ru-RU" sz="8000" dirty="0">
                <a:latin typeface="Georgia" panose="02040502050405020303" pitchFamily="18" charset="0"/>
              </a:rPr>
              <a:t>календарном </a:t>
            </a:r>
            <a:r>
              <a:rPr lang="ru-RU" sz="8000" dirty="0" smtClean="0">
                <a:latin typeface="Georgia" panose="02040502050405020303" pitchFamily="18" charset="0"/>
              </a:rPr>
              <a:t>году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8000" dirty="0">
                <a:latin typeface="Georgia" panose="02040502050405020303" pitchFamily="18" charset="0"/>
              </a:rPr>
              <a:t>п</a:t>
            </a:r>
            <a:r>
              <a:rPr lang="ru-RU" sz="8000" dirty="0" smtClean="0">
                <a:latin typeface="Georgia" panose="02040502050405020303" pitchFamily="18" charset="0"/>
              </a:rPr>
              <a:t>оступающие </a:t>
            </a:r>
            <a:r>
              <a:rPr lang="ru-RU" sz="8000" dirty="0">
                <a:latin typeface="Georgia" panose="02040502050405020303" pitchFamily="18" charset="0"/>
              </a:rPr>
              <a:t>на места в пределах отдельной </a:t>
            </a:r>
            <a:r>
              <a:rPr lang="ru-RU" sz="8000" dirty="0" smtClean="0">
                <a:latin typeface="Georgia" panose="02040502050405020303" pitchFamily="18" charset="0"/>
              </a:rPr>
              <a:t>квоты (только в рамках данного конкурса) </a:t>
            </a:r>
            <a:endParaRPr lang="ru-RU" sz="8000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959" y="809222"/>
            <a:ext cx="4253786" cy="118700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anose="02040502050405020303" pitchFamily="18" charset="0"/>
              </a:rPr>
              <a:t>Общеобразовательные вступительные испытания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35639" y="809222"/>
            <a:ext cx="3361386" cy="118700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anose="02040502050405020303" pitchFamily="18" charset="0"/>
              </a:rPr>
              <a:t>ВИ на базе профессионального образования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10919" y="809222"/>
            <a:ext cx="2962141" cy="118700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anose="02040502050405020303" pitchFamily="18" charset="0"/>
              </a:rPr>
              <a:t>Профильный экзамен в Магистратуру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035639" y="2150769"/>
            <a:ext cx="3361386" cy="289125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ru-RU" sz="2000" dirty="0" smtClean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Georgia" panose="02040502050405020303" pitchFamily="18" charset="0"/>
              </a:rPr>
              <a:t>в</a:t>
            </a:r>
            <a:r>
              <a:rPr lang="ru-RU" sz="2000" dirty="0" smtClean="0">
                <a:latin typeface="Georgia" panose="02040502050405020303" pitchFamily="18" charset="0"/>
              </a:rPr>
              <a:t>ыпускники СПО или ВО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Georgia" panose="02040502050405020303" pitchFamily="18" charset="0"/>
              </a:rPr>
              <a:t>поступающие </a:t>
            </a:r>
            <a:r>
              <a:rPr lang="ru-RU" sz="2000" dirty="0">
                <a:latin typeface="Georgia" panose="02040502050405020303" pitchFamily="18" charset="0"/>
              </a:rPr>
              <a:t>на места в пределах отдельной квоты </a:t>
            </a:r>
            <a:r>
              <a:rPr lang="ru-RU" sz="2000" dirty="0" smtClean="0">
                <a:latin typeface="Georgia" panose="02040502050405020303" pitchFamily="18" charset="0"/>
              </a:rPr>
              <a:t>при наличии диплома СПО или ВО </a:t>
            </a:r>
            <a:r>
              <a:rPr lang="ru-RU" sz="2000" dirty="0">
                <a:latin typeface="Georgia" panose="02040502050405020303" pitchFamily="18" charset="0"/>
              </a:rPr>
              <a:t>(только в рамках данного конкурса)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010918" y="2150770"/>
            <a:ext cx="2962141" cy="289125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ru-RU" sz="2000" dirty="0" smtClean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 smtClean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Georgia" panose="02040502050405020303" pitchFamily="18" charset="0"/>
              </a:rPr>
              <a:t>в</a:t>
            </a:r>
            <a:r>
              <a:rPr lang="ru-RU" sz="2000" dirty="0" smtClean="0">
                <a:latin typeface="Georgia" panose="02040502050405020303" pitchFamily="18" charset="0"/>
              </a:rPr>
              <a:t>се категории граждан имеющие диплом о высшем образовании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7959" y="6040173"/>
            <a:ext cx="8229066" cy="7598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Выпускники 11 классов – только по ЕГЭ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7959" y="5161172"/>
            <a:ext cx="8229066" cy="7598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Все указанные категории имеют право предоставить результаты ЕГЭ 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5985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Способы сдачи ВВИ</a:t>
            </a: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2283" y="2588651"/>
            <a:ext cx="3902297" cy="266592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Georgia" panose="02040502050405020303" pitchFamily="18" charset="0"/>
              </a:rPr>
              <a:t>Назначается время по мере формирования групп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Georgia" panose="02040502050405020303" pitchFamily="18" charset="0"/>
              </a:rPr>
              <a:t>Допуск осуществляется за 30 минут до начала ВИ и заканчивается за 5 минут до начала ВИ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2283" y="914400"/>
            <a:ext cx="3902298" cy="65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anose="02040502050405020303" pitchFamily="18" charset="0"/>
              </a:rPr>
              <a:t>Очно в Институте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9111" y="914399"/>
            <a:ext cx="3891565" cy="65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anose="02040502050405020303" pitchFamily="18" charset="0"/>
              </a:rPr>
              <a:t>Дистанционно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2283" y="1751526"/>
            <a:ext cx="9208393" cy="65682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anose="02040502050405020303" pitchFamily="18" charset="0"/>
              </a:rPr>
              <a:t>Способ указывается в заявлении о приеме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669110" y="2702415"/>
            <a:ext cx="3891565" cy="25521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Georgia" panose="02040502050405020303" pitchFamily="18" charset="0"/>
              </a:rPr>
              <a:t>Назначается время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для подключения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по ссылке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Georgia" panose="02040502050405020303" pitchFamily="18" charset="0"/>
              </a:rPr>
              <a:t>Осуществляется контроль посредством записи с видеокамеры, рабочего стола ПК, микрофона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352283" y="5434882"/>
            <a:ext cx="9208393" cy="11955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anose="02040502050405020303" pitchFamily="18" charset="0"/>
              </a:rPr>
              <a:t>Формат КОМПЬЮТЕРНОГО ТЕСТИРОВАНИЯ</a:t>
            </a:r>
          </a:p>
          <a:p>
            <a:pPr algn="ctr"/>
            <a:r>
              <a:rPr lang="ru-RU" sz="2400" dirty="0" smtClean="0">
                <a:latin typeface="Georgia" panose="02040502050405020303" pitchFamily="18" charset="0"/>
              </a:rPr>
              <a:t>ВСЕ ВОПРОСЫ ЗАКРЫТОГО ТИПА</a:t>
            </a:r>
          </a:p>
          <a:p>
            <a:pPr algn="ctr"/>
            <a:r>
              <a:rPr lang="ru-RU" sz="2400" dirty="0" smtClean="0">
                <a:latin typeface="Georgia" panose="02040502050405020303" pitchFamily="18" charset="0"/>
              </a:rPr>
              <a:t>(1 правильный вариант ответа)</a:t>
            </a: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Образовательные программы вуза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0" y="1668564"/>
            <a:ext cx="2511380" cy="726616"/>
            <a:chOff x="2546" y="-195603"/>
            <a:chExt cx="2959866" cy="137203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546" y="-195603"/>
              <a:ext cx="2959866" cy="13720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5"/>
            <p:cNvSpPr/>
            <p:nvPr/>
          </p:nvSpPr>
          <p:spPr>
            <a:xfrm>
              <a:off x="58274" y="-161321"/>
              <a:ext cx="2848412" cy="1249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Georgia" panose="02040502050405020303" pitchFamily="18" charset="0"/>
                </a:rPr>
                <a:t>4 программы </a:t>
              </a:r>
              <a:r>
                <a:rPr lang="ru-RU" sz="2400" kern="1200" dirty="0" err="1" smtClean="0">
                  <a:latin typeface="Georgia" panose="02040502050405020303" pitchFamily="18" charset="0"/>
                </a:rPr>
                <a:t>бакалавриата</a:t>
              </a:r>
              <a:endParaRPr lang="ru-RU" sz="2400" kern="1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3063" y="3437130"/>
            <a:ext cx="2498316" cy="759250"/>
            <a:chOff x="2546" y="1273271"/>
            <a:chExt cx="2959866" cy="93646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546" y="1273271"/>
              <a:ext cx="2959866" cy="9364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7"/>
            <p:cNvSpPr/>
            <p:nvPr/>
          </p:nvSpPr>
          <p:spPr>
            <a:xfrm>
              <a:off x="48260" y="1318985"/>
              <a:ext cx="2868438" cy="845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Georgia" panose="02040502050405020303" pitchFamily="18" charset="0"/>
                </a:rPr>
                <a:t>1 программа </a:t>
              </a:r>
              <a:r>
                <a:rPr lang="ru-RU" sz="2400" kern="1200" dirty="0" err="1" smtClean="0">
                  <a:latin typeface="Georgia" panose="02040502050405020303" pitchFamily="18" charset="0"/>
                </a:rPr>
                <a:t>специалитета</a:t>
              </a:r>
              <a:endParaRPr lang="ru-RU" sz="2400" kern="1200" dirty="0">
                <a:latin typeface="Georgia" panose="02040502050405020303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361386" y="525439"/>
            <a:ext cx="7804597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37.03.01  Психология</a:t>
            </a:r>
          </a:p>
          <a:p>
            <a:r>
              <a:rPr lang="ru-RU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«Практики психологической помощи»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37.03.02  </a:t>
            </a:r>
            <a:r>
              <a:rPr lang="ru-RU" sz="2000" dirty="0" err="1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Конфликтология</a:t>
            </a:r>
            <a:r>
              <a:rPr lang="ru-RU" sz="2000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«Психология конфликтного поведения»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39.03.02  Социальная работа</a:t>
            </a:r>
          </a:p>
          <a:p>
            <a:r>
              <a:rPr lang="ru-RU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«Социальная работа в системе социального обслуживания населения»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44.03.03  Специальное (дефектологическое)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</a:t>
            </a:r>
          </a:p>
          <a:p>
            <a:r>
              <a:rPr lang="ru-RU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«Логопедическая работа с лицами с нарушениями речи»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6204" y="3448383"/>
            <a:ext cx="7819777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37.05.01  Клиническая психология</a:t>
            </a:r>
          </a:p>
          <a:p>
            <a:r>
              <a:rPr lang="ru-RU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«Клиническая психодиагностика, </a:t>
            </a:r>
            <a:r>
              <a:rPr lang="ru-RU" sz="20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психокоррекция</a:t>
            </a:r>
            <a:r>
              <a:rPr lang="ru-RU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психотерапия»  </a:t>
            </a:r>
            <a:endParaRPr lang="ru-RU" sz="2000" dirty="0">
              <a:latin typeface="Georgia" panose="02040502050405020303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3063" y="5322530"/>
            <a:ext cx="2442266" cy="786146"/>
            <a:chOff x="2546" y="2323271"/>
            <a:chExt cx="2959866" cy="95251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46" y="2339321"/>
              <a:ext cx="2959866" cy="9364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9"/>
            <p:cNvSpPr/>
            <p:nvPr/>
          </p:nvSpPr>
          <p:spPr>
            <a:xfrm>
              <a:off x="48261" y="2323271"/>
              <a:ext cx="2868438" cy="906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solidFill>
                    <a:prstClr val="white"/>
                  </a:solidFill>
                  <a:latin typeface="Georgia" panose="02040502050405020303" pitchFamily="18" charset="0"/>
                </a:rPr>
                <a:t>4</a:t>
              </a:r>
              <a:r>
                <a:rPr lang="ru-RU" sz="2400" dirty="0" smtClean="0">
                  <a:solidFill>
                    <a:prstClr val="white"/>
                  </a:solidFill>
                  <a:latin typeface="Georgia" panose="02040502050405020303" pitchFamily="18" charset="0"/>
                </a:rPr>
                <a:t> программы магистратуры</a:t>
              </a:r>
              <a:endParaRPr lang="ru-RU" sz="2400" dirty="0">
                <a:solidFill>
                  <a:prstClr val="white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361386" y="4592219"/>
            <a:ext cx="7804598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37.04.01  Психология 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«Психологическое консультирование»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«Организационная психология и </a:t>
            </a:r>
            <a:r>
              <a:rPr lang="en-US" sz="2000" dirty="0" smtClean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HR-</a:t>
            </a: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менеджмент»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39.04.02  Социальная работа 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«Инновационные практики в социальной сфере»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44.04.03 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Специальное (дефектологическое) </a:t>
            </a:r>
            <a:r>
              <a:rPr lang="ru-RU" sz="2000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Логопедическое сопровождение лиц с ОВЗ»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511380" y="1843042"/>
            <a:ext cx="850006" cy="377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511379" y="3633022"/>
            <a:ext cx="837127" cy="377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459863" y="5526773"/>
            <a:ext cx="882107" cy="377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88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3737"/>
            <a:ext cx="10515600" cy="879475"/>
          </a:xfrm>
        </p:spPr>
        <p:txBody>
          <a:bodyPr>
            <a:normAutofit/>
          </a:bodyPr>
          <a:lstStyle/>
          <a:p>
            <a:pPr algn="ctr"/>
            <a:r>
              <a:rPr lang="ru-RU" sz="5400" b="1" baseline="30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37.03.01 Психология «Практики психологической помощи»</a:t>
            </a:r>
            <a:endParaRPr lang="ru-RU" sz="5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087875"/>
              </p:ext>
            </p:extLst>
          </p:nvPr>
        </p:nvGraphicFramePr>
        <p:xfrm>
          <a:off x="1277603" y="680171"/>
          <a:ext cx="9798229" cy="27001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4331">
                  <a:extLst>
                    <a:ext uri="{9D8B030D-6E8A-4147-A177-3AD203B41FA5}">
                      <a16:colId xmlns:a16="http://schemas.microsoft.com/office/drawing/2014/main" xmlns="" val="109022359"/>
                    </a:ext>
                  </a:extLst>
                </a:gridCol>
                <a:gridCol w="3352858">
                  <a:extLst>
                    <a:ext uri="{9D8B030D-6E8A-4147-A177-3AD203B41FA5}">
                      <a16:colId xmlns:a16="http://schemas.microsoft.com/office/drawing/2014/main" xmlns="" val="1249859783"/>
                    </a:ext>
                  </a:extLst>
                </a:gridCol>
                <a:gridCol w="4191040">
                  <a:extLst>
                    <a:ext uri="{9D8B030D-6E8A-4147-A177-3AD203B41FA5}">
                      <a16:colId xmlns:a16="http://schemas.microsoft.com/office/drawing/2014/main" xmlns="" val="1319364793"/>
                    </a:ext>
                  </a:extLst>
                </a:gridCol>
              </a:tblGrid>
              <a:tr h="105419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Форма</a:t>
                      </a:r>
                      <a:r>
                        <a:rPr lang="ru-RU" sz="2400" baseline="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 обучения</a:t>
                      </a:r>
                      <a:endParaRPr lang="ru-RU" sz="2400" dirty="0">
                        <a:solidFill>
                          <a:schemeClr val="bg1"/>
                        </a:solidFill>
                        <a:latin typeface="Bahnschrift SemiBold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Очная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Очно-заочная*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/>
                      </a:r>
                      <a:br>
                        <a:rPr lang="ru-RU" sz="240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</a:br>
                      <a:r>
                        <a:rPr lang="ru-RU" sz="240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(вечерняя)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4205870"/>
                  </a:ext>
                </a:extLst>
              </a:tr>
              <a:tr h="5676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latin typeface="Bahnschrift SemiBold Condensed" panose="020B0502040204020203" pitchFamily="34" charset="0"/>
                        </a:rPr>
                        <a:t>Внебюджет</a:t>
                      </a: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4 года</a:t>
                      </a:r>
                    </a:p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(180 </a:t>
                      </a:r>
                      <a:r>
                        <a:rPr lang="ru-RU" sz="2400" dirty="0" err="1">
                          <a:latin typeface="Bahnschrift SemiBold Condensed" panose="020B0502040204020203" pitchFamily="34" charset="0"/>
                        </a:rPr>
                        <a:t>тыс.руб</a:t>
                      </a: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. на 2022 год)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5 лет</a:t>
                      </a:r>
                      <a:br>
                        <a:rPr lang="ru-RU" sz="2400" dirty="0">
                          <a:latin typeface="Bahnschrift SemiBold Condensed" panose="020B0502040204020203" pitchFamily="34" charset="0"/>
                        </a:rPr>
                      </a:b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(120 </a:t>
                      </a:r>
                      <a:r>
                        <a:rPr lang="ru-RU" sz="2400" dirty="0" err="1">
                          <a:latin typeface="Bahnschrift SemiBold Condensed" panose="020B0502040204020203" pitchFamily="34" charset="0"/>
                        </a:rPr>
                        <a:t>тыс.руб</a:t>
                      </a: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. на 2022 год)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88685297"/>
                  </a:ext>
                </a:extLst>
              </a:tr>
              <a:tr h="79750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Кол-во</a:t>
                      </a:r>
                      <a:br>
                        <a:rPr lang="ru-RU" sz="2400" dirty="0">
                          <a:latin typeface="Bahnschrift SemiBold Condensed" panose="020B0502040204020203" pitchFamily="34" charset="0"/>
                        </a:rPr>
                      </a:b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мест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ahnschrift SemiBold Condensed" panose="020B0502040204020203" pitchFamily="34" charset="0"/>
                        </a:rPr>
                        <a:t>45</a:t>
                      </a:r>
                      <a:endParaRPr lang="ru-RU" sz="2400" dirty="0">
                        <a:latin typeface="Bahnschrift SemiBold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ahnschrift SemiBold Condensed" panose="020B0502040204020203" pitchFamily="34" charset="0"/>
                        </a:rPr>
                        <a:t>60</a:t>
                      </a:r>
                      <a:endParaRPr lang="ru-RU" sz="2400" dirty="0">
                        <a:latin typeface="Bahnschrift SemiBold Condense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1426706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77603" y="3856237"/>
            <a:ext cx="4921401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ahnschrift SemiBold Condensed" panose="020B0502040204020203" pitchFamily="34" charset="0"/>
              </a:rPr>
              <a:t>Общеобразовательные вступительные испытания/ЕГЭ</a:t>
            </a:r>
            <a:endParaRPr lang="ru-RU" sz="2400" dirty="0">
              <a:latin typeface="Bahnschrift SemiBold Condensed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5346" y="3849019"/>
            <a:ext cx="4520486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ahnschrift SemiBold Condensed" panose="020B0502040204020203" pitchFamily="34" charset="0"/>
              </a:rPr>
              <a:t>ВИ на базе профессионального образования</a:t>
            </a:r>
            <a:endParaRPr lang="ru-RU" sz="24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341082" y="3856238"/>
            <a:ext cx="6072187" cy="2764756"/>
            <a:chOff x="2271713" y="3595383"/>
            <a:chExt cx="6072187" cy="2515857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5270500" y="3595383"/>
              <a:ext cx="2540" cy="2515857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271713" y="6111240"/>
              <a:ext cx="6072187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277603" y="4775964"/>
            <a:ext cx="4921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Русский язык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Биология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Профильная </a:t>
            </a:r>
            <a:r>
              <a:rPr lang="ru-RU" sz="2400" dirty="0" smtClean="0">
                <a:latin typeface="Bahnschrift SemiBold Condensed" panose="020B0502040204020203" pitchFamily="34" charset="0"/>
              </a:rPr>
              <a:t>математика</a:t>
            </a:r>
            <a:r>
              <a:rPr lang="en-US" sz="2400" dirty="0" smtClean="0">
                <a:latin typeface="Bahnschrift SemiBold Condensed" panose="020B0502040204020203" pitchFamily="34" charset="0"/>
              </a:rPr>
              <a:t> </a:t>
            </a:r>
            <a:r>
              <a:rPr lang="ru-RU" sz="2400" i="1" u="sng" dirty="0" smtClean="0">
                <a:latin typeface="Bahnschrift SemiBold Condensed" panose="020B0502040204020203" pitchFamily="34" charset="0"/>
              </a:rPr>
              <a:t>Или</a:t>
            </a:r>
            <a:r>
              <a:rPr lang="en-US" sz="2400" i="1" u="sng" dirty="0">
                <a:latin typeface="Bahnschrift SemiBold Condensed" panose="020B0502040204020203" pitchFamily="34" charset="0"/>
              </a:rPr>
              <a:t> </a:t>
            </a:r>
            <a:r>
              <a:rPr lang="en-US" sz="2400" i="1" dirty="0" smtClean="0">
                <a:latin typeface="Bahnschrift SemiBold Condensed" panose="020B0502040204020203" pitchFamily="34" charset="0"/>
              </a:rPr>
              <a:t> </a:t>
            </a:r>
            <a:r>
              <a:rPr lang="ru-RU" sz="2400" dirty="0" smtClean="0">
                <a:latin typeface="Bahnschrift SemiBold Condensed" panose="020B0502040204020203" pitchFamily="34" charset="0"/>
              </a:rPr>
              <a:t>Обществознание</a:t>
            </a:r>
            <a:endParaRPr lang="ru-RU" sz="2400" dirty="0">
              <a:latin typeface="Bahnschrift SemiBold Condensed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5346" y="4960629"/>
            <a:ext cx="452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Русский язык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Основы педагогики и психологии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Человек и общество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77603" y="3339058"/>
            <a:ext cx="1051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baseline="30000" dirty="0" smtClean="0">
                <a:solidFill>
                  <a:srgbClr val="000000"/>
                </a:solidFill>
                <a:latin typeface="Franklin Gothic Demi Cond" panose="020B0706030402020204" pitchFamily="34" charset="0"/>
              </a:rPr>
              <a:t>*</a:t>
            </a:r>
            <a:r>
              <a:rPr lang="ru-RU" sz="1400" dirty="0" smtClean="0">
                <a:solidFill>
                  <a:srgbClr val="000000"/>
                </a:solidFill>
                <a:latin typeface="Franklin Gothic Demi Cond" panose="020B0706030402020204" pitchFamily="34" charset="0"/>
              </a:rPr>
              <a:t>Возможно ускоренное обучение с использованием дистанционных технологий и электронного обучения (3 г. 6 мес.)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5078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866775" y="292704"/>
            <a:ext cx="10515600" cy="5433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baseline="30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37.03.02 </a:t>
            </a:r>
            <a:r>
              <a:rPr lang="ru-RU" sz="5400" b="1" baseline="30000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Конфликтология</a:t>
            </a:r>
            <a:r>
              <a:rPr lang="ru-RU" sz="5400" b="1" baseline="30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 «Психология конфликтного поведения»</a:t>
            </a:r>
          </a:p>
        </p:txBody>
      </p:sp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107371"/>
              </p:ext>
            </p:extLst>
          </p:nvPr>
        </p:nvGraphicFramePr>
        <p:xfrm>
          <a:off x="991674" y="678683"/>
          <a:ext cx="10212946" cy="27260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5073">
                  <a:extLst>
                    <a:ext uri="{9D8B030D-6E8A-4147-A177-3AD203B41FA5}">
                      <a16:colId xmlns:a16="http://schemas.microsoft.com/office/drawing/2014/main" xmlns="" val="109022359"/>
                    </a:ext>
                  </a:extLst>
                </a:gridCol>
                <a:gridCol w="6267873">
                  <a:extLst>
                    <a:ext uri="{9D8B030D-6E8A-4147-A177-3AD203B41FA5}">
                      <a16:colId xmlns:a16="http://schemas.microsoft.com/office/drawing/2014/main" xmlns="" val="1249859783"/>
                    </a:ext>
                  </a:extLst>
                </a:gridCol>
              </a:tblGrid>
              <a:tr h="10801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Форма</a:t>
                      </a:r>
                      <a:r>
                        <a:rPr lang="ru-RU" sz="2400" baseline="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 обучения</a:t>
                      </a:r>
                      <a:endParaRPr lang="ru-RU" sz="2400" dirty="0">
                        <a:solidFill>
                          <a:schemeClr val="bg1"/>
                        </a:solidFill>
                        <a:latin typeface="Bahnschrift SemiBold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Очная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4205870"/>
                  </a:ext>
                </a:extLst>
              </a:tr>
              <a:tr h="65584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latin typeface="Bahnschrift SemiBold Condensed" panose="020B0502040204020203" pitchFamily="34" charset="0"/>
                        </a:rPr>
                        <a:t>Внебюджет</a:t>
                      </a: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4 года</a:t>
                      </a:r>
                    </a:p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(150 </a:t>
                      </a:r>
                      <a:r>
                        <a:rPr lang="ru-RU" sz="2400" dirty="0" err="1">
                          <a:latin typeface="Bahnschrift SemiBold Condensed" panose="020B0502040204020203" pitchFamily="34" charset="0"/>
                        </a:rPr>
                        <a:t>тыс.руб</a:t>
                      </a: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. на 2022 год)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88685297"/>
                  </a:ext>
                </a:extLst>
              </a:tr>
              <a:tr h="8171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Кол-во</a:t>
                      </a:r>
                      <a:br>
                        <a:rPr lang="ru-RU" sz="2400" dirty="0">
                          <a:latin typeface="Bahnschrift SemiBold Condensed" panose="020B0502040204020203" pitchFamily="34" charset="0"/>
                        </a:rPr>
                      </a:b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мест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14267064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91674" y="3658820"/>
            <a:ext cx="4767776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SemiBold Condensed" panose="020B0502040204020203" pitchFamily="34" charset="0"/>
              </a:rPr>
              <a:t>Общеобразовательные вступительные испытания/ЕГЭ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42468" y="3658821"/>
            <a:ext cx="4662151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SemiBold Condensed" panose="020B0502040204020203" pitchFamily="34" charset="0"/>
              </a:rPr>
              <a:t>ВИ на базе профессионального образования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116304" y="3658820"/>
            <a:ext cx="6072187" cy="2515857"/>
            <a:chOff x="2271713" y="3595383"/>
            <a:chExt cx="6072187" cy="2515857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5270500" y="3595383"/>
              <a:ext cx="2540" cy="2515857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271713" y="6111240"/>
              <a:ext cx="6072187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919602" y="4408917"/>
            <a:ext cx="4767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Русский язык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Обществознание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Bahnschrift SemiBold Condensed" panose="020B0502040204020203" pitchFamily="34" charset="0"/>
              </a:rPr>
              <a:t>История</a:t>
            </a:r>
            <a:r>
              <a:rPr lang="en-US" sz="2400" dirty="0" smtClean="0">
                <a:latin typeface="Bahnschrift SemiBold Condensed" panose="020B0502040204020203" pitchFamily="34" charset="0"/>
              </a:rPr>
              <a:t> </a:t>
            </a:r>
            <a:r>
              <a:rPr lang="ru-RU" sz="2400" i="1" u="sng" dirty="0" smtClean="0">
                <a:latin typeface="Bahnschrift SemiBold Condensed" panose="020B0502040204020203" pitchFamily="34" charset="0"/>
              </a:rPr>
              <a:t>Или</a:t>
            </a:r>
            <a:r>
              <a:rPr lang="en-US" sz="2400" i="1" dirty="0" smtClean="0">
                <a:latin typeface="Bahnschrift SemiBold Condensed" panose="020B0502040204020203" pitchFamily="34" charset="0"/>
              </a:rPr>
              <a:t>  </a:t>
            </a:r>
            <a:r>
              <a:rPr lang="ru-RU" sz="2400" dirty="0" smtClean="0">
                <a:latin typeface="Bahnschrift SemiBold Condensed" panose="020B0502040204020203" pitchFamily="34" charset="0"/>
              </a:rPr>
              <a:t>Иностранный </a:t>
            </a:r>
            <a:r>
              <a:rPr lang="ru-RU" sz="2400" dirty="0">
                <a:latin typeface="Bahnschrift SemiBold Condensed" panose="020B0502040204020203" pitchFamily="34" charset="0"/>
              </a:rPr>
              <a:t>язык (английский</a:t>
            </a:r>
            <a:r>
              <a:rPr lang="ru-RU" sz="2000" dirty="0">
                <a:latin typeface="Bahnschrift SemiBold Condensed" panose="020B0502040204020203" pitchFamily="34" charset="0"/>
              </a:rPr>
              <a:t>)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42468" y="4593582"/>
            <a:ext cx="4909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Русский язык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Основы педагогики и психологии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Человек и общество</a:t>
            </a:r>
          </a:p>
        </p:txBody>
      </p:sp>
    </p:spTree>
    <p:extLst>
      <p:ext uri="{BB962C8B-B14F-4D97-AF65-F5344CB8AC3E}">
        <p14:creationId xmlns:p14="http://schemas.microsoft.com/office/powerpoint/2010/main" val="36730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92487"/>
            <a:ext cx="12268200" cy="87947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baseline="30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39.03.02 Социальная работа «Социальная работа в системе социального обслуживания населения»</a:t>
            </a:r>
            <a:endParaRPr lang="ru-RU" sz="5400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95299"/>
              </p:ext>
            </p:extLst>
          </p:nvPr>
        </p:nvGraphicFramePr>
        <p:xfrm>
          <a:off x="625475" y="665528"/>
          <a:ext cx="10772327" cy="2826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9110">
                  <a:extLst>
                    <a:ext uri="{9D8B030D-6E8A-4147-A177-3AD203B41FA5}">
                      <a16:colId xmlns:a16="http://schemas.microsoft.com/office/drawing/2014/main" xmlns="" val="109022359"/>
                    </a:ext>
                  </a:extLst>
                </a:gridCol>
                <a:gridCol w="5550018">
                  <a:extLst>
                    <a:ext uri="{9D8B030D-6E8A-4147-A177-3AD203B41FA5}">
                      <a16:colId xmlns:a16="http://schemas.microsoft.com/office/drawing/2014/main" xmlns="" val="1249859783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xmlns="" val="1319364793"/>
                    </a:ext>
                  </a:extLst>
                </a:gridCol>
              </a:tblGrid>
              <a:tr h="5965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Форма</a:t>
                      </a:r>
                      <a:r>
                        <a:rPr lang="ru-RU" sz="2400" baseline="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 обучения</a:t>
                      </a:r>
                      <a:endParaRPr lang="ru-RU" sz="2400" dirty="0">
                        <a:solidFill>
                          <a:schemeClr val="bg1"/>
                        </a:solidFill>
                        <a:latin typeface="Bahnschrift SemiBold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Очная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Заочная*</a:t>
                      </a:r>
                      <a:endParaRPr lang="ru-RU" sz="2400" dirty="0">
                        <a:solidFill>
                          <a:schemeClr val="bg1"/>
                        </a:solidFill>
                        <a:latin typeface="Bahnschrift SemiBold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4205870"/>
                  </a:ext>
                </a:extLst>
              </a:tr>
              <a:tr h="3434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Бюджет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4 года</a:t>
                      </a:r>
                    </a:p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(135 </a:t>
                      </a:r>
                      <a:r>
                        <a:rPr lang="ru-RU" sz="2400" dirty="0" err="1">
                          <a:latin typeface="Bahnschrift SemiBold Condensed" panose="020B0502040204020203" pitchFamily="34" charset="0"/>
                        </a:rPr>
                        <a:t>тыс.руб</a:t>
                      </a: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. на 2022 год)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5 лет</a:t>
                      </a:r>
                      <a:br>
                        <a:rPr lang="ru-RU" sz="2400" dirty="0">
                          <a:latin typeface="Bahnschrift SemiBold Condensed" panose="020B0502040204020203" pitchFamily="34" charset="0"/>
                        </a:rPr>
                      </a:b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(63 </a:t>
                      </a:r>
                      <a:r>
                        <a:rPr lang="ru-RU" sz="2400" dirty="0" err="1">
                          <a:latin typeface="Bahnschrift SemiBold Condensed" panose="020B0502040204020203" pitchFamily="34" charset="0"/>
                        </a:rPr>
                        <a:t>тыс.руб</a:t>
                      </a: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. на 2022 год)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88685297"/>
                  </a:ext>
                </a:extLst>
              </a:tr>
              <a:tr h="343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>
                          <a:latin typeface="Bahnschrift SemiBold Condensed" panose="020B0502040204020203" pitchFamily="34" charset="0"/>
                        </a:rPr>
                        <a:t>Внебюджет</a:t>
                      </a: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 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6361815"/>
                  </a:ext>
                </a:extLst>
              </a:tr>
              <a:tr h="858719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Кол-во</a:t>
                      </a:r>
                      <a:br>
                        <a:rPr lang="ru-RU" sz="2400" dirty="0">
                          <a:latin typeface="Bahnschrift SemiBold Condensed" panose="020B0502040204020203" pitchFamily="34" charset="0"/>
                        </a:rPr>
                      </a:b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мест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25 бюджетных мест (в т.ч. 5 особая квота; 3 целевая </a:t>
                      </a:r>
                      <a:r>
                        <a:rPr lang="ru-RU" sz="2400" dirty="0" smtClean="0">
                          <a:latin typeface="Bahnschrift SemiBold Condensed" panose="020B0502040204020203" pitchFamily="34" charset="0"/>
                        </a:rPr>
                        <a:t>квота; отдельная квота уточняется)</a:t>
                      </a:r>
                      <a:endParaRPr lang="ru-RU" sz="2400" dirty="0">
                        <a:latin typeface="Bahnschrift SemiBold Condensed" panose="020B0502040204020203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ahnschrift SemiBold Condensed" panose="020B0502040204020203" pitchFamily="34" charset="0"/>
                        </a:rPr>
                        <a:t>25</a:t>
                      </a:r>
                      <a:endParaRPr lang="ru-RU" sz="2400" dirty="0">
                        <a:latin typeface="Bahnschrift SemiBold Condense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14267064"/>
                  </a:ext>
                </a:extLst>
              </a:tr>
              <a:tr h="373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10 платных</a:t>
                      </a:r>
                      <a:r>
                        <a:rPr lang="ru-RU" sz="2400" baseline="0" dirty="0">
                          <a:latin typeface="Bahnschrift SemiBold Condensed" panose="020B0502040204020203" pitchFamily="34" charset="0"/>
                        </a:rPr>
                        <a:t> мест</a:t>
                      </a:r>
                      <a:endParaRPr lang="ru-RU" sz="2400" dirty="0">
                        <a:latin typeface="Bahnschrift SemiBold Condensed" panose="020B0502040204020203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001153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7904" y="4005004"/>
            <a:ext cx="4882515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SemiBold Condensed" panose="020B0502040204020203" pitchFamily="34" charset="0"/>
              </a:rPr>
              <a:t>Общеобразовательные вступительные испытания/ЕГЭ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8378" y="3999930"/>
            <a:ext cx="4739424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SemiBold Condensed" panose="020B0502040204020203" pitchFamily="34" charset="0"/>
              </a:rPr>
              <a:t>ВИ на базе профессионального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5474" y="3500424"/>
            <a:ext cx="11303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300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* Возможно ускоренное </a:t>
            </a:r>
            <a:r>
              <a:rPr lang="ru-RU" sz="2000" baseline="30000" dirty="0" smtClean="0">
                <a:solidFill>
                  <a:srgbClr val="000000"/>
                </a:solidFill>
                <a:latin typeface="Franklin Gothic Demi Cond" panose="020B0706030402020204" pitchFamily="34" charset="0"/>
              </a:rPr>
              <a:t>обучение (3 года 5 мес.)</a:t>
            </a:r>
            <a:endParaRPr lang="ru-RU" sz="2000" baseline="30000" dirty="0">
              <a:solidFill>
                <a:srgbClr val="000000"/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256755" y="3900139"/>
            <a:ext cx="6072187" cy="2515857"/>
            <a:chOff x="2271713" y="3595383"/>
            <a:chExt cx="6072187" cy="2515857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5270500" y="3595383"/>
              <a:ext cx="2540" cy="2515857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271713" y="6111240"/>
              <a:ext cx="6072187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017904" y="5043064"/>
            <a:ext cx="2833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Русский язык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История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Обществознание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8377" y="5043064"/>
            <a:ext cx="5120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Русский язык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Основы социальной работы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Человек и общество</a:t>
            </a:r>
          </a:p>
        </p:txBody>
      </p:sp>
    </p:spTree>
    <p:extLst>
      <p:ext uri="{BB962C8B-B14F-4D97-AF65-F5344CB8AC3E}">
        <p14:creationId xmlns:p14="http://schemas.microsoft.com/office/powerpoint/2010/main" val="37220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4000" y="339455"/>
            <a:ext cx="11741150" cy="73099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baseline="30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44.03.03 Специальное (дефектологическое) образование </a:t>
            </a:r>
            <a:br>
              <a:rPr lang="ru-RU" sz="5400" b="1" baseline="30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</a:br>
            <a:r>
              <a:rPr lang="ru-RU" sz="5400" b="1" baseline="30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«Логопедическая работа с лицами с нарушениями речи»</a:t>
            </a: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245118"/>
              </p:ext>
            </p:extLst>
          </p:nvPr>
        </p:nvGraphicFramePr>
        <p:xfrm>
          <a:off x="515155" y="881710"/>
          <a:ext cx="11075831" cy="2848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6571">
                  <a:extLst>
                    <a:ext uri="{9D8B030D-6E8A-4147-A177-3AD203B41FA5}">
                      <a16:colId xmlns:a16="http://schemas.microsoft.com/office/drawing/2014/main" xmlns="" val="109022359"/>
                    </a:ext>
                  </a:extLst>
                </a:gridCol>
                <a:gridCol w="6127423">
                  <a:extLst>
                    <a:ext uri="{9D8B030D-6E8A-4147-A177-3AD203B41FA5}">
                      <a16:colId xmlns:a16="http://schemas.microsoft.com/office/drawing/2014/main" xmlns="" val="1249859783"/>
                    </a:ext>
                  </a:extLst>
                </a:gridCol>
                <a:gridCol w="2781837">
                  <a:extLst>
                    <a:ext uri="{9D8B030D-6E8A-4147-A177-3AD203B41FA5}">
                      <a16:colId xmlns:a16="http://schemas.microsoft.com/office/drawing/2014/main" xmlns="" val="1319364793"/>
                    </a:ext>
                  </a:extLst>
                </a:gridCol>
              </a:tblGrid>
              <a:tr h="7454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Форма</a:t>
                      </a:r>
                      <a:r>
                        <a:rPr lang="ru-RU" sz="2400" baseline="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 обучения</a:t>
                      </a:r>
                      <a:endParaRPr lang="ru-RU" sz="2400" dirty="0">
                        <a:solidFill>
                          <a:schemeClr val="bg1"/>
                        </a:solidFill>
                        <a:latin typeface="Bahnschrift SemiBold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Очная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Заочная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4205870"/>
                  </a:ext>
                </a:extLst>
              </a:tr>
              <a:tr h="34404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Бюджет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4 года</a:t>
                      </a:r>
                    </a:p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(150 </a:t>
                      </a:r>
                      <a:r>
                        <a:rPr lang="ru-RU" sz="2400" dirty="0" err="1">
                          <a:latin typeface="Bahnschrift SemiBold Condensed" panose="020B0502040204020203" pitchFamily="34" charset="0"/>
                        </a:rPr>
                        <a:t>тыс.руб</a:t>
                      </a: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. на 2022 год)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5 лет</a:t>
                      </a:r>
                      <a:br>
                        <a:rPr lang="ru-RU" sz="2400" dirty="0">
                          <a:latin typeface="Bahnschrift SemiBold Condensed" panose="020B0502040204020203" pitchFamily="34" charset="0"/>
                        </a:rPr>
                      </a:b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(85 </a:t>
                      </a:r>
                      <a:r>
                        <a:rPr lang="ru-RU" sz="2400" dirty="0" err="1">
                          <a:latin typeface="Bahnschrift SemiBold Condensed" panose="020B0502040204020203" pitchFamily="34" charset="0"/>
                        </a:rPr>
                        <a:t>тыс.руб</a:t>
                      </a: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. на 2022 год)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03938930"/>
                  </a:ext>
                </a:extLst>
              </a:tr>
              <a:tr h="34404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latin typeface="Bahnschrift SemiBold Condensed" panose="020B0502040204020203" pitchFamily="34" charset="0"/>
                        </a:rPr>
                        <a:t>Внебюджет</a:t>
                      </a: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 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Bahnschrift SemiBold Condensed" panose="020B0502040204020203" pitchFamily="34" charset="0"/>
                        </a:rPr>
                        <a:t>4 года</a:t>
                      </a:r>
                    </a:p>
                    <a:p>
                      <a:pPr algn="ctr"/>
                      <a:r>
                        <a:rPr lang="ru-RU" dirty="0">
                          <a:latin typeface="Bahnschrift SemiBold Condensed" panose="020B0502040204020203" pitchFamily="34" charset="0"/>
                        </a:rPr>
                        <a:t>(150 </a:t>
                      </a:r>
                      <a:r>
                        <a:rPr lang="ru-RU" dirty="0" err="1">
                          <a:latin typeface="Bahnschrift SemiBold Condensed" panose="020B0502040204020203" pitchFamily="34" charset="0"/>
                        </a:rPr>
                        <a:t>тыс.руб</a:t>
                      </a:r>
                      <a:r>
                        <a:rPr lang="ru-RU" dirty="0">
                          <a:latin typeface="Bahnschrift SemiBold Condensed" panose="020B0502040204020203" pitchFamily="34" charset="0"/>
                        </a:rPr>
                        <a:t>/год)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Bahnschrift SemiBold Condensed" panose="020B0502040204020203" pitchFamily="34" charset="0"/>
                        </a:rPr>
                        <a:t>5 лет</a:t>
                      </a:r>
                      <a:br>
                        <a:rPr lang="ru-RU" dirty="0">
                          <a:latin typeface="Bahnschrift SemiBold Condensed" panose="020B0502040204020203" pitchFamily="34" charset="0"/>
                        </a:rPr>
                      </a:br>
                      <a:r>
                        <a:rPr lang="ru-RU" dirty="0">
                          <a:latin typeface="Bahnschrift SemiBold Condensed" panose="020B0502040204020203" pitchFamily="34" charset="0"/>
                        </a:rPr>
                        <a:t>(85 </a:t>
                      </a:r>
                      <a:r>
                        <a:rPr lang="ru-RU" dirty="0" err="1">
                          <a:latin typeface="Bahnschrift SemiBold Condensed" panose="020B0502040204020203" pitchFamily="34" charset="0"/>
                        </a:rPr>
                        <a:t>тыс.руб</a:t>
                      </a:r>
                      <a:r>
                        <a:rPr lang="ru-RU" dirty="0">
                          <a:latin typeface="Bahnschrift SemiBold Condensed" panose="020B0502040204020203" pitchFamily="34" charset="0"/>
                        </a:rPr>
                        <a:t>/год)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8685297"/>
                  </a:ext>
                </a:extLst>
              </a:tr>
              <a:tr h="111814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ahnschrift SemiBold Condensed" panose="020B0502040204020203" pitchFamily="34" charset="0"/>
                        </a:rPr>
                        <a:t>Кол-во</a:t>
                      </a:r>
                      <a:r>
                        <a:rPr lang="en-US" sz="2400" baseline="0" dirty="0" smtClean="0">
                          <a:latin typeface="Bahnschrift SemiBold Condensed" panose="020B0502040204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Bahnschrift SemiBold Condensed" panose="020B0502040204020203" pitchFamily="34" charset="0"/>
                        </a:rPr>
                        <a:t>мест</a:t>
                      </a:r>
                      <a:endParaRPr lang="ru-RU" sz="2400" dirty="0">
                        <a:latin typeface="Bahnschrift SemiBold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25 бюджетных мест (в т.ч. 5 особая квота; 1 целевая </a:t>
                      </a:r>
                      <a:r>
                        <a:rPr lang="ru-RU" sz="2400" dirty="0" smtClean="0">
                          <a:latin typeface="Bahnschrift SemiBold Condensed" panose="020B0502040204020203" pitchFamily="34" charset="0"/>
                        </a:rPr>
                        <a:t>квота; отдельная квота уточняется) </a:t>
                      </a:r>
                      <a:endParaRPr lang="ru-RU" sz="2400" dirty="0">
                        <a:latin typeface="Bahnschrift SemiBold Condensed" panose="020B0502040204020203" pitchFamily="34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10 платных мест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ahnschrift SemiBold Condensed" panose="020B0502040204020203" pitchFamily="34" charset="0"/>
                        </a:rPr>
                        <a:t>25</a:t>
                      </a:r>
                      <a:endParaRPr lang="ru-RU" sz="2400" dirty="0">
                        <a:latin typeface="Bahnschrift SemiBold Condense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1426706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3875" y="3861409"/>
            <a:ext cx="5079195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SemiBold Condensed" panose="020B0502040204020203" pitchFamily="34" charset="0"/>
              </a:rPr>
              <a:t>Общеобразовательные вступительные испытания/ЕГЭ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1560" y="3857854"/>
            <a:ext cx="4739425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SemiBold Condensed" panose="020B0502040204020203" pitchFamily="34" charset="0"/>
              </a:rPr>
              <a:t>ВИ на базе профессионального образования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497359" y="3984918"/>
            <a:ext cx="6072187" cy="2316823"/>
            <a:chOff x="2271713" y="3595383"/>
            <a:chExt cx="6072187" cy="2515857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5270500" y="3595383"/>
              <a:ext cx="2540" cy="2515857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271713" y="6111240"/>
              <a:ext cx="6072187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973875" y="4732081"/>
            <a:ext cx="5241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Русский язык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Биология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Профильная </a:t>
            </a:r>
            <a:r>
              <a:rPr lang="ru-RU" sz="2400" dirty="0" smtClean="0">
                <a:latin typeface="Bahnschrift SemiBold Condensed" panose="020B0502040204020203" pitchFamily="34" charset="0"/>
              </a:rPr>
              <a:t>математика</a:t>
            </a:r>
            <a:r>
              <a:rPr lang="en-US" sz="2400" dirty="0" smtClean="0">
                <a:latin typeface="Bahnschrift SemiBold Condensed" panose="020B0502040204020203" pitchFamily="34" charset="0"/>
              </a:rPr>
              <a:t> </a:t>
            </a:r>
            <a:r>
              <a:rPr lang="ru-RU" sz="2400" i="1" u="sng" dirty="0" smtClean="0">
                <a:latin typeface="Bahnschrift SemiBold Condensed" panose="020B0502040204020203" pitchFamily="34" charset="0"/>
              </a:rPr>
              <a:t>Или</a:t>
            </a:r>
            <a:r>
              <a:rPr lang="en-US" sz="2400" i="1" dirty="0">
                <a:latin typeface="Bahnschrift SemiBold Condensed" panose="020B0502040204020203" pitchFamily="34" charset="0"/>
              </a:rPr>
              <a:t> </a:t>
            </a:r>
            <a:r>
              <a:rPr lang="en-US" sz="2400" i="1" dirty="0" smtClean="0">
                <a:latin typeface="Bahnschrift SemiBold Condensed" panose="020B0502040204020203" pitchFamily="34" charset="0"/>
              </a:rPr>
              <a:t> </a:t>
            </a:r>
            <a:r>
              <a:rPr lang="ru-RU" sz="2400" dirty="0" smtClean="0">
                <a:latin typeface="Bahnschrift SemiBold Condensed" panose="020B0502040204020203" pitchFamily="34" charset="0"/>
              </a:rPr>
              <a:t>Обществознание</a:t>
            </a:r>
            <a:endParaRPr lang="ru-RU" sz="2400" dirty="0">
              <a:latin typeface="Bahnschrift SemiBold Condensed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1560" y="4916746"/>
            <a:ext cx="5048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Русский язык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Основы педагогики и психологии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Человек и общество</a:t>
            </a:r>
          </a:p>
        </p:txBody>
      </p:sp>
    </p:spTree>
    <p:extLst>
      <p:ext uri="{BB962C8B-B14F-4D97-AF65-F5344CB8AC3E}">
        <p14:creationId xmlns:p14="http://schemas.microsoft.com/office/powerpoint/2010/main" val="14602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79450" y="377121"/>
            <a:ext cx="10515600" cy="8794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baseline="30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37.05.01 Клиническая психология </a:t>
            </a:r>
            <a:br>
              <a:rPr lang="ru-RU" sz="5400" b="1" baseline="30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</a:br>
            <a:r>
              <a:rPr lang="ru-RU" sz="5400" b="1" baseline="30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«Клиническая психодиагностика</a:t>
            </a:r>
            <a:r>
              <a:rPr lang="ru-RU" sz="5400" b="1" baseline="30000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, </a:t>
            </a:r>
            <a:r>
              <a:rPr lang="ru-RU" sz="5400" b="1" baseline="30000" dirty="0" err="1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психокоррекция</a:t>
            </a:r>
            <a:r>
              <a:rPr lang="ru-RU" sz="5400" b="1" baseline="30000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5400" b="1" baseline="30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и психотерапия»</a:t>
            </a: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746672"/>
              </p:ext>
            </p:extLst>
          </p:nvPr>
        </p:nvGraphicFramePr>
        <p:xfrm>
          <a:off x="1880315" y="999329"/>
          <a:ext cx="8216722" cy="23981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3968">
                  <a:extLst>
                    <a:ext uri="{9D8B030D-6E8A-4147-A177-3AD203B41FA5}">
                      <a16:colId xmlns:a16="http://schemas.microsoft.com/office/drawing/2014/main" xmlns="" val="109022359"/>
                    </a:ext>
                  </a:extLst>
                </a:gridCol>
                <a:gridCol w="5042754">
                  <a:extLst>
                    <a:ext uri="{9D8B030D-6E8A-4147-A177-3AD203B41FA5}">
                      <a16:colId xmlns:a16="http://schemas.microsoft.com/office/drawing/2014/main" xmlns="" val="1249859783"/>
                    </a:ext>
                  </a:extLst>
                </a:gridCol>
              </a:tblGrid>
              <a:tr h="7521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Форма</a:t>
                      </a:r>
                      <a:r>
                        <a:rPr lang="ru-RU" sz="2400" baseline="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 обучения</a:t>
                      </a:r>
                      <a:endParaRPr lang="ru-RU" sz="2400" dirty="0">
                        <a:solidFill>
                          <a:schemeClr val="bg1"/>
                        </a:solidFill>
                        <a:latin typeface="Bahnschrift SemiBold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Очная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4205870"/>
                  </a:ext>
                </a:extLst>
              </a:tr>
              <a:tr h="6445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latin typeface="Bahnschrift SemiBold Condensed" panose="020B0502040204020203" pitchFamily="34" charset="0"/>
                        </a:rPr>
                        <a:t>Внебюджет</a:t>
                      </a: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5 лет 6 мес.</a:t>
                      </a:r>
                    </a:p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(185 </a:t>
                      </a:r>
                      <a:r>
                        <a:rPr lang="ru-RU" sz="2400" dirty="0" err="1">
                          <a:latin typeface="Bahnschrift SemiBold Condensed" panose="020B0502040204020203" pitchFamily="34" charset="0"/>
                        </a:rPr>
                        <a:t>тыс.руб</a:t>
                      </a: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. на 2022 год)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88685297"/>
                  </a:ext>
                </a:extLst>
              </a:tr>
              <a:tr h="6445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ahnschrift SemiBold Condensed" panose="020B0502040204020203" pitchFamily="34" charset="0"/>
                        </a:rPr>
                        <a:t>Кол-во</a:t>
                      </a:r>
                      <a:r>
                        <a:rPr lang="en-US" sz="2400" baseline="0" dirty="0" smtClean="0">
                          <a:latin typeface="Bahnschrift SemiBold Condensed" panose="020B0502040204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Bahnschrift SemiBold Condensed" panose="020B0502040204020203" pitchFamily="34" charset="0"/>
                        </a:rPr>
                        <a:t>мест</a:t>
                      </a:r>
                      <a:endParaRPr lang="ru-RU" sz="2400" dirty="0">
                        <a:latin typeface="Bahnschrift SemiBold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ahnschrift SemiBold Condensed" panose="020B0502040204020203" pitchFamily="34" charset="0"/>
                        </a:rPr>
                        <a:t>45</a:t>
                      </a:r>
                      <a:endParaRPr lang="ru-RU" sz="2400" dirty="0">
                        <a:latin typeface="Bahnschrift SemiBold Condense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1426706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04552" y="3658820"/>
            <a:ext cx="5447763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SemiBold Condensed" panose="020B0502040204020203" pitchFamily="34" charset="0"/>
              </a:rPr>
              <a:t>Общеобразовательные вступительные испытания/ЕГЭ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6116" y="3651149"/>
            <a:ext cx="4033467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SemiBold Condensed" panose="020B0502040204020203" pitchFamily="34" charset="0"/>
              </a:rPr>
              <a:t>ВИ на базе профессионального образования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638355" y="3658820"/>
            <a:ext cx="6072187" cy="2716222"/>
            <a:chOff x="2271713" y="3595383"/>
            <a:chExt cx="6072187" cy="2515857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5270500" y="3595383"/>
              <a:ext cx="2540" cy="2515857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271713" y="6111240"/>
              <a:ext cx="6072187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004552" y="4595404"/>
            <a:ext cx="5306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Русский язык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Биология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Профильная </a:t>
            </a:r>
            <a:r>
              <a:rPr lang="ru-RU" sz="2400" dirty="0" smtClean="0">
                <a:latin typeface="Bahnschrift SemiBold Condensed" panose="020B0502040204020203" pitchFamily="34" charset="0"/>
              </a:rPr>
              <a:t>математика</a:t>
            </a:r>
            <a:r>
              <a:rPr lang="en-US" sz="2400" dirty="0" smtClean="0">
                <a:latin typeface="Bahnschrift SemiBold Condensed" panose="020B0502040204020203" pitchFamily="34" charset="0"/>
              </a:rPr>
              <a:t> </a:t>
            </a:r>
            <a:r>
              <a:rPr lang="ru-RU" sz="2400" i="1" u="sng" dirty="0" smtClean="0">
                <a:latin typeface="Bahnschrift SemiBold Condensed" panose="020B0502040204020203" pitchFamily="34" charset="0"/>
              </a:rPr>
              <a:t>Или</a:t>
            </a:r>
            <a:r>
              <a:rPr lang="en-US" sz="2400" i="1" u="sng" dirty="0">
                <a:latin typeface="Bahnschrift SemiBold Condensed" panose="020B0502040204020203" pitchFamily="34" charset="0"/>
              </a:rPr>
              <a:t> </a:t>
            </a:r>
            <a:r>
              <a:rPr lang="en-US" sz="2400" i="1" u="sng" dirty="0" smtClean="0">
                <a:latin typeface="Bahnschrift SemiBold Condensed" panose="020B0502040204020203" pitchFamily="34" charset="0"/>
              </a:rPr>
              <a:t> </a:t>
            </a:r>
            <a:r>
              <a:rPr lang="ru-RU" sz="2400" dirty="0" smtClean="0">
                <a:latin typeface="Bahnschrift SemiBold Condensed" panose="020B0502040204020203" pitchFamily="34" charset="0"/>
              </a:rPr>
              <a:t>Обществознание</a:t>
            </a:r>
            <a:endParaRPr lang="ru-RU" sz="2400" dirty="0">
              <a:latin typeface="Bahnschrift SemiBold Condensed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6116" y="4780069"/>
            <a:ext cx="4315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Русский язык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Основы педагогики и психологии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 Condensed" panose="020B0502040204020203" pitchFamily="34" charset="0"/>
              </a:rPr>
              <a:t>Человек и общество</a:t>
            </a:r>
          </a:p>
        </p:txBody>
      </p:sp>
    </p:spTree>
    <p:extLst>
      <p:ext uri="{BB962C8B-B14F-4D97-AF65-F5344CB8AC3E}">
        <p14:creationId xmlns:p14="http://schemas.microsoft.com/office/powerpoint/2010/main" val="68794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38200" y="327929"/>
            <a:ext cx="10515600" cy="91032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baseline="30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37.04.01 Психология </a:t>
            </a:r>
            <a:br>
              <a:rPr lang="ru-RU" sz="5400" b="1" baseline="30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</a:br>
            <a:r>
              <a:rPr lang="ru-RU" sz="5400" b="1" baseline="30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«Психологическое консультирование»</a:t>
            </a: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386022"/>
              </p:ext>
            </p:extLst>
          </p:nvPr>
        </p:nvGraphicFramePr>
        <p:xfrm>
          <a:off x="1197734" y="1036106"/>
          <a:ext cx="9543246" cy="25771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6778">
                  <a:extLst>
                    <a:ext uri="{9D8B030D-6E8A-4147-A177-3AD203B41FA5}">
                      <a16:colId xmlns:a16="http://schemas.microsoft.com/office/drawing/2014/main" xmlns="" val="109022359"/>
                    </a:ext>
                  </a:extLst>
                </a:gridCol>
                <a:gridCol w="3117297">
                  <a:extLst>
                    <a:ext uri="{9D8B030D-6E8A-4147-A177-3AD203B41FA5}">
                      <a16:colId xmlns:a16="http://schemas.microsoft.com/office/drawing/2014/main" xmlns="" val="1249859783"/>
                    </a:ext>
                  </a:extLst>
                </a:gridCol>
                <a:gridCol w="4559171">
                  <a:extLst>
                    <a:ext uri="{9D8B030D-6E8A-4147-A177-3AD203B41FA5}">
                      <a16:colId xmlns:a16="http://schemas.microsoft.com/office/drawing/2014/main" xmlns="" val="1319364793"/>
                    </a:ext>
                  </a:extLst>
                </a:gridCol>
              </a:tblGrid>
              <a:tr h="9311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Форма</a:t>
                      </a:r>
                      <a:r>
                        <a:rPr lang="ru-RU" sz="2400" baseline="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 обучения</a:t>
                      </a:r>
                      <a:endParaRPr lang="ru-RU" sz="2400" dirty="0">
                        <a:solidFill>
                          <a:schemeClr val="bg1"/>
                        </a:solidFill>
                        <a:latin typeface="Bahnschrift SemiBold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Очная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Очно-заочная </a:t>
                      </a:r>
                      <a:br>
                        <a:rPr lang="ru-RU" sz="240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</a:br>
                      <a:r>
                        <a:rPr lang="ru-RU" sz="240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(вечерняя)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4205870"/>
                  </a:ext>
                </a:extLst>
              </a:tr>
              <a:tr h="66724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latin typeface="Bahnschrift SemiBold Condensed" panose="020B0502040204020203" pitchFamily="34" charset="0"/>
                        </a:rPr>
                        <a:t>Внебюджет</a:t>
                      </a: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2 года</a:t>
                      </a:r>
                    </a:p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(190 </a:t>
                      </a:r>
                      <a:r>
                        <a:rPr lang="ru-RU" sz="2400" dirty="0" err="1">
                          <a:latin typeface="Bahnschrift SemiBold Condensed" panose="020B0502040204020203" pitchFamily="34" charset="0"/>
                        </a:rPr>
                        <a:t>тыс.руб</a:t>
                      </a: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. на 2022 год)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ahnschrift SemiBold Condensed" panose="020B0502040204020203" pitchFamily="34" charset="0"/>
                        </a:rPr>
                        <a:t>2</a:t>
                      </a:r>
                      <a:r>
                        <a:rPr lang="ru-RU" sz="2400" baseline="0" dirty="0" smtClean="0">
                          <a:latin typeface="Bahnschrift SemiBold Condensed" panose="020B0502040204020203" pitchFamily="34" charset="0"/>
                        </a:rPr>
                        <a:t> </a:t>
                      </a:r>
                      <a:r>
                        <a:rPr lang="ru-RU" sz="2400" dirty="0" smtClean="0">
                          <a:latin typeface="Bahnschrift SemiBold Condensed" panose="020B0502040204020203" pitchFamily="34" charset="0"/>
                        </a:rPr>
                        <a:t>года </a:t>
                      </a:r>
                      <a:r>
                        <a:rPr lang="ru-RU" sz="2400" baseline="0" dirty="0" smtClean="0">
                          <a:latin typeface="Bahnschrift SemiBold Condensed" panose="020B0502040204020203" pitchFamily="34" charset="0"/>
                        </a:rPr>
                        <a:t>6 мес.</a:t>
                      </a: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/>
                      </a:r>
                      <a:br>
                        <a:rPr lang="ru-RU" sz="2400" dirty="0">
                          <a:latin typeface="Bahnschrift SemiBold Condensed" panose="020B0502040204020203" pitchFamily="34" charset="0"/>
                        </a:rPr>
                      </a:b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(150 </a:t>
                      </a:r>
                      <a:r>
                        <a:rPr lang="ru-RU" sz="2400" dirty="0" err="1">
                          <a:latin typeface="Bahnschrift SemiBold Condensed" panose="020B0502040204020203" pitchFamily="34" charset="0"/>
                        </a:rPr>
                        <a:t>тыс.руб</a:t>
                      </a: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. на 2022 год)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88685297"/>
                  </a:ext>
                </a:extLst>
              </a:tr>
              <a:tr h="70444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Кол-во</a:t>
                      </a:r>
                      <a:br>
                        <a:rPr lang="ru-RU" sz="2400" dirty="0">
                          <a:latin typeface="Bahnschrift SemiBold Condensed" panose="020B0502040204020203" pitchFamily="34" charset="0"/>
                        </a:rPr>
                      </a:b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мест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ahnschrift SemiBold Condensed" panose="020B0502040204020203" pitchFamily="34" charset="0"/>
                        </a:rPr>
                        <a:t>20</a:t>
                      </a:r>
                      <a:endParaRPr lang="ru-RU" sz="2400" dirty="0">
                        <a:latin typeface="Bahnschrift SemiBold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ahnschrift SemiBold Condensed" panose="020B0502040204020203" pitchFamily="34" charset="0"/>
                        </a:rPr>
                        <a:t>30</a:t>
                      </a:r>
                      <a:endParaRPr lang="ru-RU" sz="2400" dirty="0">
                        <a:latin typeface="Bahnschrift SemiBold Condense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1426706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775432" y="3749222"/>
            <a:ext cx="4387850" cy="46166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SemiBold Condensed" panose="020B0502040204020203" pitchFamily="34" charset="0"/>
              </a:rPr>
              <a:t>Внутреннее вступительное испытание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93722" y="4529514"/>
            <a:ext cx="6427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Bahnschrift SemiBold Condensed" panose="020B0502040204020203" pitchFamily="34" charset="0"/>
              </a:rPr>
              <a:t>Психология – компьютерное тестирование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03" y="4480842"/>
            <a:ext cx="686817" cy="6868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19059" y="5371361"/>
            <a:ext cx="6902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количество баллов </a:t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конкурсе – 40 баллов.</a:t>
            </a:r>
          </a:p>
        </p:txBody>
      </p:sp>
    </p:spTree>
    <p:extLst>
      <p:ext uri="{BB962C8B-B14F-4D97-AF65-F5344CB8AC3E}">
        <p14:creationId xmlns:p14="http://schemas.microsoft.com/office/powerpoint/2010/main" val="88633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" t="5725" r="971" b="50083"/>
          <a:stretch/>
        </p:blipFill>
        <p:spPr>
          <a:xfrm>
            <a:off x="0" y="0"/>
            <a:ext cx="12192001" cy="2730321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026" name="Picture 2" descr="Coat of Arms of Saint Petersburg (2003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5" y="107787"/>
            <a:ext cx="1304545" cy="139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317947" y="2984414"/>
            <a:ext cx="5503304" cy="373835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000" algn="l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Заявление абитуриента</a:t>
            </a:r>
          </a:p>
          <a:p>
            <a:pPr indent="180000" algn="l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Документ, удостоверяющий личность</a:t>
            </a:r>
          </a:p>
          <a:p>
            <a:pPr indent="180000" algn="l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Документ об образовании</a:t>
            </a:r>
          </a:p>
          <a:p>
            <a:pPr indent="180000" algn="l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Документ, подтверждающий регистрацию в системе индивидуального (персонифицированного) учета (при наличии) — СНИЛС</a:t>
            </a:r>
          </a:p>
          <a:p>
            <a:pPr indent="180000" algn="l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2 фото 3×4</a:t>
            </a:r>
          </a:p>
          <a:p>
            <a:pPr indent="180000" algn="l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Согласие на обработку персональных данных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96000" y="3884097"/>
            <a:ext cx="5962919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0000" indent="-180000" fontAlgn="base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Договор </a:t>
            </a:r>
            <a:r>
              <a:rPr lang="ru-RU" sz="2000" dirty="0">
                <a:latin typeface="Georgia" panose="02040502050405020303" pitchFamily="18" charset="0"/>
              </a:rPr>
              <a:t>на целевое </a:t>
            </a:r>
            <a:r>
              <a:rPr lang="ru-RU" sz="2000" dirty="0" smtClean="0">
                <a:latin typeface="Georgia" panose="02040502050405020303" pitchFamily="18" charset="0"/>
              </a:rPr>
              <a:t>обучение</a:t>
            </a:r>
          </a:p>
          <a:p>
            <a:pPr marL="180000" indent="-180000" fontAlgn="base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Документы, подтверждающие </a:t>
            </a:r>
            <a:r>
              <a:rPr lang="ru-RU" sz="2000" dirty="0">
                <a:latin typeface="Georgia" panose="02040502050405020303" pitchFamily="18" charset="0"/>
              </a:rPr>
              <a:t>наличие индивидуальных </a:t>
            </a:r>
            <a:r>
              <a:rPr lang="ru-RU" sz="2000" dirty="0" smtClean="0">
                <a:latin typeface="Georgia" panose="02040502050405020303" pitchFamily="18" charset="0"/>
              </a:rPr>
              <a:t>достижений</a:t>
            </a:r>
            <a:endParaRPr lang="ru-RU" sz="2000" dirty="0">
              <a:latin typeface="Georgia" panose="02040502050405020303" pitchFamily="18" charset="0"/>
            </a:endParaRPr>
          </a:p>
          <a:p>
            <a:pPr marL="180000" indent="-180000" fontAlgn="base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Документы, подтверждающие </a:t>
            </a:r>
            <a:r>
              <a:rPr lang="ru-RU" sz="2000" dirty="0">
                <a:latin typeface="Georgia" panose="02040502050405020303" pitchFamily="18" charset="0"/>
              </a:rPr>
              <a:t>инвалидность или ограниченные возможности здоровья, требующие создания специальных </a:t>
            </a:r>
            <a:r>
              <a:rPr lang="ru-RU" sz="2000" dirty="0" smtClean="0">
                <a:latin typeface="Georgia" panose="02040502050405020303" pitchFamily="18" charset="0"/>
              </a:rPr>
              <a:t>условий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943100" y="254093"/>
            <a:ext cx="8038027" cy="1182005"/>
          </a:xfrm>
        </p:spPr>
        <p:txBody>
          <a:bodyPr>
            <a:normAutofit/>
          </a:bodyPr>
          <a:lstStyle/>
          <a:p>
            <a:r>
              <a:rPr lang="ru-RU" sz="36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САНКТ-ПЕТЕРБУРГСКИЙ ГОСУДАРСТВЕННЫЙ ИНСТИТУТ ПСИХОЛОГИИ И СОЦИАЛЬНОЙ РАБОТЫ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472914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Georgia" panose="02040502050405020303" pitchFamily="18" charset="0"/>
              </a:rPr>
              <a:t>ПЕРЕЧЕНЬ ДОКУМЕНТОВ </a:t>
            </a:r>
          </a:p>
          <a:p>
            <a:pPr algn="ctr"/>
            <a:r>
              <a:rPr lang="ru-RU" sz="2800" b="1" dirty="0" smtClean="0">
                <a:latin typeface="Georgia" panose="02040502050405020303" pitchFamily="18" charset="0"/>
              </a:rPr>
              <a:t>НЕОБХОДИМЫХ ДЛЯ ПОСТУПЛЕНИЯ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139" y="104582"/>
            <a:ext cx="2129862" cy="171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838200" y="327929"/>
            <a:ext cx="10515600" cy="91032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baseline="30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37.04.01 Психология </a:t>
            </a:r>
            <a:br>
              <a:rPr lang="ru-RU" sz="5400" b="1" baseline="30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</a:br>
            <a:r>
              <a:rPr lang="ru-RU" sz="5400" b="1" baseline="30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«Организационная</a:t>
            </a:r>
            <a:r>
              <a:rPr lang="ru-RU" sz="5400" b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5400" b="1" baseline="30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психология и </a:t>
            </a:r>
            <a:r>
              <a:rPr lang="en-US" sz="5400" b="1" baseline="30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HR</a:t>
            </a:r>
            <a:r>
              <a:rPr lang="ru-RU" sz="5400" b="1" baseline="30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-менеджмент»</a:t>
            </a:r>
          </a:p>
        </p:txBody>
      </p:sp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977633"/>
              </p:ext>
            </p:extLst>
          </p:nvPr>
        </p:nvGraphicFramePr>
        <p:xfrm>
          <a:off x="2343955" y="1148824"/>
          <a:ext cx="7186411" cy="2564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5978">
                  <a:extLst>
                    <a:ext uri="{9D8B030D-6E8A-4147-A177-3AD203B41FA5}">
                      <a16:colId xmlns:a16="http://schemas.microsoft.com/office/drawing/2014/main" xmlns="" val="109022359"/>
                    </a:ext>
                  </a:extLst>
                </a:gridCol>
                <a:gridCol w="4410433">
                  <a:extLst>
                    <a:ext uri="{9D8B030D-6E8A-4147-A177-3AD203B41FA5}">
                      <a16:colId xmlns:a16="http://schemas.microsoft.com/office/drawing/2014/main" xmlns="" val="1249859783"/>
                    </a:ext>
                  </a:extLst>
                </a:gridCol>
              </a:tblGrid>
              <a:tr h="9186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Форма</a:t>
                      </a:r>
                      <a:r>
                        <a:rPr lang="ru-RU" sz="2400" baseline="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 обучения</a:t>
                      </a:r>
                      <a:endParaRPr lang="ru-RU" sz="2400" dirty="0">
                        <a:solidFill>
                          <a:schemeClr val="bg1"/>
                        </a:solidFill>
                        <a:latin typeface="Bahnschrift SemiBold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Очная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4205870"/>
                  </a:ext>
                </a:extLst>
              </a:tr>
              <a:tr h="6582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latin typeface="Bahnschrift SemiBold Condensed" panose="020B0502040204020203" pitchFamily="34" charset="0"/>
                        </a:rPr>
                        <a:t>Внебюджет</a:t>
                      </a: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2 года</a:t>
                      </a:r>
                    </a:p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(*устанавливается)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88685297"/>
                  </a:ext>
                </a:extLst>
              </a:tr>
              <a:tr h="6949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Кол-во</a:t>
                      </a:r>
                      <a:br>
                        <a:rPr lang="ru-RU" sz="2400" dirty="0">
                          <a:latin typeface="Bahnschrift SemiBold Condensed" panose="020B0502040204020203" pitchFamily="34" charset="0"/>
                        </a:rPr>
                      </a:b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мест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ahnschrift SemiBold Condensed" panose="020B0502040204020203" pitchFamily="34" charset="0"/>
                        </a:rPr>
                        <a:t>15</a:t>
                      </a:r>
                      <a:endParaRPr lang="ru-RU" sz="2400" dirty="0">
                        <a:latin typeface="Bahnschrift SemiBold Condense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14267064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743235" y="3877021"/>
            <a:ext cx="4177272" cy="46166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SemiBold Condensed" panose="020B0502040204020203" pitchFamily="34" charset="0"/>
              </a:rPr>
              <a:t>Внутреннее вступительное испытание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05876" y="4521429"/>
            <a:ext cx="6427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ahnschrift SemiBold Condensed" panose="020B0502040204020203" pitchFamily="34" charset="0"/>
              </a:rPr>
              <a:t>Психология – компьютерное тестирование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89" y="4439630"/>
            <a:ext cx="686817" cy="6868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68544" y="5457398"/>
            <a:ext cx="6902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количество баллов </a:t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конкурсе – 40 баллов.</a:t>
            </a:r>
          </a:p>
        </p:txBody>
      </p:sp>
    </p:spTree>
    <p:extLst>
      <p:ext uri="{BB962C8B-B14F-4D97-AF65-F5344CB8AC3E}">
        <p14:creationId xmlns:p14="http://schemas.microsoft.com/office/powerpoint/2010/main" val="30598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838200" y="327929"/>
            <a:ext cx="10515600" cy="91032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baseline="30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39.04.02 Социальная работа</a:t>
            </a:r>
            <a:br>
              <a:rPr lang="ru-RU" sz="5400" b="1" baseline="30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</a:br>
            <a:r>
              <a:rPr lang="ru-RU" sz="5400" b="1" baseline="30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«Инновационные практики в социальной сфере»</a:t>
            </a:r>
          </a:p>
        </p:txBody>
      </p:sp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727686"/>
              </p:ext>
            </p:extLst>
          </p:nvPr>
        </p:nvGraphicFramePr>
        <p:xfrm>
          <a:off x="1751527" y="1148824"/>
          <a:ext cx="8435661" cy="28092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9446">
                  <a:extLst>
                    <a:ext uri="{9D8B030D-6E8A-4147-A177-3AD203B41FA5}">
                      <a16:colId xmlns:a16="http://schemas.microsoft.com/office/drawing/2014/main" xmlns="" val="109022359"/>
                    </a:ext>
                  </a:extLst>
                </a:gridCol>
                <a:gridCol w="5306215">
                  <a:extLst>
                    <a:ext uri="{9D8B030D-6E8A-4147-A177-3AD203B41FA5}">
                      <a16:colId xmlns:a16="http://schemas.microsoft.com/office/drawing/2014/main" xmlns="" val="1249859783"/>
                    </a:ext>
                  </a:extLst>
                </a:gridCol>
              </a:tblGrid>
              <a:tr h="70610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Форма</a:t>
                      </a:r>
                      <a:r>
                        <a:rPr lang="ru-RU" sz="2400" baseline="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 обучения</a:t>
                      </a:r>
                      <a:endParaRPr lang="ru-RU" sz="2400" dirty="0">
                        <a:solidFill>
                          <a:schemeClr val="bg1"/>
                        </a:solidFill>
                        <a:latin typeface="Bahnschrift SemiBold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Очная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4205870"/>
                  </a:ext>
                </a:extLst>
              </a:tr>
              <a:tr h="36218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Бюджет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2 года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Bahnschrift SemiBold Condensed" panose="020B0502040204020203" pitchFamily="34" charset="0"/>
                        </a:rPr>
                        <a:t>(124</a:t>
                      </a:r>
                      <a:r>
                        <a:rPr lang="ru-RU" sz="2400" baseline="0" dirty="0" smtClean="0">
                          <a:latin typeface="Bahnschrift SemiBold Condensed" panose="020B0502040204020203" pitchFamily="34" charset="0"/>
                        </a:rPr>
                        <a:t> </a:t>
                      </a:r>
                      <a:r>
                        <a:rPr lang="ru-RU" sz="2400" baseline="0" dirty="0" err="1" smtClean="0">
                          <a:latin typeface="Bahnschrift SemiBold Condensed" panose="020B0502040204020203" pitchFamily="34" charset="0"/>
                        </a:rPr>
                        <a:t>тыс.руб</a:t>
                      </a:r>
                      <a:r>
                        <a:rPr lang="ru-RU" sz="2400" baseline="0" dirty="0" smtClean="0">
                          <a:latin typeface="Bahnschrift SemiBold Condensed" panose="020B0502040204020203" pitchFamily="34" charset="0"/>
                        </a:rPr>
                        <a:t>. на 2022 год</a:t>
                      </a:r>
                      <a:r>
                        <a:rPr lang="ru-RU" sz="2400" dirty="0" smtClean="0">
                          <a:latin typeface="Bahnschrift SemiBold Condensed" panose="020B0502040204020203" pitchFamily="34" charset="0"/>
                        </a:rPr>
                        <a:t>)</a:t>
                      </a:r>
                      <a:endParaRPr lang="ru-RU" sz="2400" dirty="0">
                        <a:latin typeface="Bahnschrift SemiBold Condense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63100776"/>
                  </a:ext>
                </a:extLst>
              </a:tr>
              <a:tr h="34259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latin typeface="Bahnschrift SemiBold Condensed" panose="020B0502040204020203" pitchFamily="34" charset="0"/>
                        </a:rPr>
                        <a:t>Внебюджет</a:t>
                      </a: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 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Bahnschrift SemiBold Condensed" panose="020B0502040204020203" pitchFamily="34" charset="0"/>
                        </a:rPr>
                        <a:t>2 года</a:t>
                      </a:r>
                    </a:p>
                    <a:p>
                      <a:pPr algn="ctr"/>
                      <a:r>
                        <a:rPr lang="ru-RU" dirty="0">
                          <a:latin typeface="Bahnschrift SemiBold Condensed" panose="020B0502040204020203" pitchFamily="34" charset="0"/>
                        </a:rPr>
                        <a:t>(*устанавливается)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8685297"/>
                  </a:ext>
                </a:extLst>
              </a:tr>
              <a:tr h="6949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Кол-во</a:t>
                      </a:r>
                      <a:br>
                        <a:rPr lang="ru-RU" sz="2400" dirty="0">
                          <a:latin typeface="Bahnschrift SemiBold Condensed" panose="020B0502040204020203" pitchFamily="34" charset="0"/>
                        </a:rPr>
                      </a:b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мест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25 бюджетных мест</a:t>
                      </a:r>
                      <a:br>
                        <a:rPr lang="ru-RU" sz="2400" dirty="0">
                          <a:latin typeface="Bahnschrift SemiBold Condensed" panose="020B0502040204020203" pitchFamily="34" charset="0"/>
                        </a:rPr>
                      </a:b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 (из них 4 – целевая квота)</a:t>
                      </a:r>
                      <a:br>
                        <a:rPr lang="ru-RU" sz="2400" dirty="0">
                          <a:latin typeface="Bahnschrift SemiBold Condensed" panose="020B0502040204020203" pitchFamily="34" charset="0"/>
                        </a:rPr>
                      </a:b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5 платных мест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14267064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668491" y="4188657"/>
            <a:ext cx="4161864" cy="46166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SemiBold Condensed" panose="020B0502040204020203" pitchFamily="34" charset="0"/>
              </a:rPr>
              <a:t>Внутреннее вступительное испытание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33585" y="4778941"/>
            <a:ext cx="6427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ahnschrift SemiBold Condensed" panose="020B0502040204020203" pitchFamily="34" charset="0"/>
              </a:rPr>
              <a:t>Социальная работа  – компьютерное тестирование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98841" y="5531677"/>
            <a:ext cx="6902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количество баллов </a:t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конкурсе – 40 баллов.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4580D4D-DFEA-420A-898D-6C69F16D8B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958645" y="4316524"/>
            <a:ext cx="1000554" cy="103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4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838200" y="327929"/>
            <a:ext cx="10515600" cy="91032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baseline="30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44.04.03 Специальное (дефектологическое) образование</a:t>
            </a:r>
            <a:br>
              <a:rPr lang="ru-RU" sz="5400" b="1" baseline="30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</a:br>
            <a:r>
              <a:rPr lang="ru-RU" sz="5400" b="1" baseline="30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«Логопедическое сопровождение лиц с ОВЗ»</a:t>
            </a:r>
          </a:p>
        </p:txBody>
      </p:sp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653933"/>
              </p:ext>
            </p:extLst>
          </p:nvPr>
        </p:nvGraphicFramePr>
        <p:xfrm>
          <a:off x="2045311" y="1148824"/>
          <a:ext cx="7925683" cy="2564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8841">
                  <a:extLst>
                    <a:ext uri="{9D8B030D-6E8A-4147-A177-3AD203B41FA5}">
                      <a16:colId xmlns:a16="http://schemas.microsoft.com/office/drawing/2014/main" xmlns="" val="109022359"/>
                    </a:ext>
                  </a:extLst>
                </a:gridCol>
                <a:gridCol w="4896842">
                  <a:extLst>
                    <a:ext uri="{9D8B030D-6E8A-4147-A177-3AD203B41FA5}">
                      <a16:colId xmlns:a16="http://schemas.microsoft.com/office/drawing/2014/main" xmlns="" val="1249859783"/>
                    </a:ext>
                  </a:extLst>
                </a:gridCol>
              </a:tblGrid>
              <a:tr h="9186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Форма</a:t>
                      </a:r>
                      <a:r>
                        <a:rPr lang="ru-RU" sz="2400" baseline="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 обучения</a:t>
                      </a:r>
                      <a:endParaRPr lang="ru-RU" sz="2400" dirty="0">
                        <a:solidFill>
                          <a:schemeClr val="bg1"/>
                        </a:solidFill>
                        <a:latin typeface="Bahnschrift SemiBold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Bahnschrift SemiBold Condensed" panose="020B0502040204020203" pitchFamily="34" charset="0"/>
                        </a:rPr>
                        <a:t>Очная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4205870"/>
                  </a:ext>
                </a:extLst>
              </a:tr>
              <a:tr h="6582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latin typeface="Bahnschrift SemiBold Condensed" panose="020B0502040204020203" pitchFamily="34" charset="0"/>
                        </a:rPr>
                        <a:t>Внебюджет</a:t>
                      </a: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2 года</a:t>
                      </a:r>
                    </a:p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(*устанавливается)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88685297"/>
                  </a:ext>
                </a:extLst>
              </a:tr>
              <a:tr h="6949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Кол-во</a:t>
                      </a:r>
                      <a:br>
                        <a:rPr lang="ru-RU" sz="2400" dirty="0">
                          <a:latin typeface="Bahnschrift SemiBold Condensed" panose="020B0502040204020203" pitchFamily="34" charset="0"/>
                        </a:rPr>
                      </a:br>
                      <a:r>
                        <a:rPr lang="ru-RU" sz="2400" dirty="0">
                          <a:latin typeface="Bahnschrift SemiBold Condensed" panose="020B0502040204020203" pitchFamily="34" charset="0"/>
                        </a:rPr>
                        <a:t>мест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ahnschrift SemiBold Condensed" panose="020B0502040204020203" pitchFamily="34" charset="0"/>
                        </a:rPr>
                        <a:t>15</a:t>
                      </a:r>
                      <a:endParaRPr lang="ru-RU" sz="2400" dirty="0">
                        <a:latin typeface="Bahnschrift SemiBold Condense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14267064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694248" y="3801489"/>
            <a:ext cx="4148986" cy="46166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SemiBold Condensed" panose="020B0502040204020203" pitchFamily="34" charset="0"/>
              </a:rPr>
              <a:t>Внутреннее вступительное испытание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45311" y="4451699"/>
            <a:ext cx="9077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ahnschrift SemiBold Condensed" panose="020B0502040204020203" pitchFamily="34" charset="0"/>
              </a:rPr>
              <a:t>Логопедическое сопровождение – компьютерное тестирование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68544" y="5227392"/>
            <a:ext cx="6902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количество баллов </a:t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конкурсе – 40 баллов.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3FC5B38-30F7-40E3-B7B3-E2EE3BFAD6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205499" y="3936014"/>
            <a:ext cx="1000554" cy="103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04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" t="5725" r="971" b="50083"/>
          <a:stretch/>
        </p:blipFill>
        <p:spPr>
          <a:xfrm>
            <a:off x="0" y="0"/>
            <a:ext cx="12192001" cy="2704563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026" name="Picture 2" descr="Coat of Arms of Saint Petersburg (2003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5" y="107787"/>
            <a:ext cx="1304545" cy="139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1303" y="0"/>
            <a:ext cx="8176945" cy="1509713"/>
          </a:xfrm>
        </p:spPr>
        <p:txBody>
          <a:bodyPr>
            <a:normAutofit/>
          </a:bodyPr>
          <a:lstStyle/>
          <a:p>
            <a:r>
              <a:rPr lang="ru-RU" sz="40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САНКТ-ПЕТЕРБУРГСКИЙ ГОСУДАРСТВЕННЫЙ ИНСТИТУТ ПСИХОЛОГИИ И СОЦИАЛЬНОЙ РАБОТЫ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794885"/>
              </p:ext>
            </p:extLst>
          </p:nvPr>
        </p:nvGraphicFramePr>
        <p:xfrm>
          <a:off x="-2" y="2614413"/>
          <a:ext cx="12192002" cy="4243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1"/>
                <a:gridCol w="6096001"/>
              </a:tblGrid>
              <a:tr h="88347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b="1" dirty="0">
                          <a:effectLst/>
                          <a:latin typeface="georgia" panose="02040502050405020303" pitchFamily="18" charset="0"/>
                        </a:rPr>
                        <a:t>Вступительное испытание</a:t>
                      </a:r>
                      <a:endParaRPr lang="ru-RU" sz="2400" b="0" dirty="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b="1" dirty="0">
                          <a:effectLst/>
                          <a:latin typeface="georgia" panose="02040502050405020303" pitchFamily="18" charset="0"/>
                        </a:rPr>
                        <a:t>Минимальное количество баллов </a:t>
                      </a:r>
                      <a:endParaRPr lang="ru-RU" sz="2400" b="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575" marR="28575" marT="95250" marB="95250" anchor="ctr"/>
                </a:tc>
              </a:tr>
              <a:tr h="883477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400" b="1" dirty="0" smtClean="0">
                          <a:effectLst/>
                          <a:latin typeface="Georgia" panose="02040502050405020303" pitchFamily="18" charset="0"/>
                        </a:rPr>
                        <a:t>МАГИСТРАТУРА</a:t>
                      </a:r>
                      <a:endParaRPr lang="ru-RU" sz="2400" b="1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575" marR="28575" marT="95250" marB="95250" anchor="ctr"/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1600" b="0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82554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b="0" dirty="0">
                          <a:effectLst/>
                          <a:latin typeface="georgia" panose="02040502050405020303" pitchFamily="18" charset="0"/>
                        </a:rPr>
                        <a:t>Логопедическое сопровождение</a:t>
                      </a:r>
                      <a:endParaRPr lang="ru-RU" sz="2400" b="0" dirty="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b="0" dirty="0">
                          <a:effectLst/>
                          <a:latin typeface="georgia" panose="02040502050405020303" pitchFamily="18" charset="0"/>
                        </a:rPr>
                        <a:t>40</a:t>
                      </a:r>
                      <a:endParaRPr lang="ru-RU" sz="2400" b="0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82554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b="0" dirty="0">
                          <a:effectLst/>
                          <a:latin typeface="georgia" panose="02040502050405020303" pitchFamily="18" charset="0"/>
                        </a:rPr>
                        <a:t>Социальная работа</a:t>
                      </a: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b="0" dirty="0">
                          <a:effectLst/>
                          <a:latin typeface="georgia" panose="02040502050405020303" pitchFamily="18" charset="0"/>
                        </a:rPr>
                        <a:t>40</a:t>
                      </a:r>
                    </a:p>
                  </a:txBody>
                  <a:tcPr marL="28575" marR="28575" marT="95250" marB="95250" anchor="ctr"/>
                </a:tc>
              </a:tr>
              <a:tr h="82554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b="0">
                          <a:effectLst/>
                          <a:latin typeface="georgia" panose="02040502050405020303" pitchFamily="18" charset="0"/>
                        </a:rPr>
                        <a:t>Психология</a:t>
                      </a: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b="0" dirty="0">
                          <a:effectLst/>
                          <a:latin typeface="georgia" panose="02040502050405020303" pitchFamily="18" charset="0"/>
                        </a:rPr>
                        <a:t>40</a:t>
                      </a:r>
                    </a:p>
                  </a:txBody>
                  <a:tcPr marL="28575" marR="28575" marT="95250" marB="95250"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139" y="104582"/>
            <a:ext cx="2129862" cy="171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8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435853"/>
              </p:ext>
            </p:extLst>
          </p:nvPr>
        </p:nvGraphicFramePr>
        <p:xfrm>
          <a:off x="-3" y="0"/>
          <a:ext cx="12192002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1"/>
                <a:gridCol w="6096001"/>
              </a:tblGrid>
              <a:tr h="57150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Вступительное испытание</a:t>
                      </a:r>
                      <a:endParaRPr lang="ru-RU" sz="1800" b="0" dirty="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Минимальное количество баллов </a:t>
                      </a:r>
                      <a:endParaRPr lang="ru-RU" sz="1800" b="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575" marR="28575" marT="95250" marB="95250" anchor="ctr"/>
                </a:tc>
              </a:tr>
              <a:tr h="571500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800" b="1" dirty="0" smtClean="0">
                          <a:effectLst/>
                          <a:latin typeface="georgia" panose="02040502050405020303" pitchFamily="18" charset="0"/>
                        </a:rPr>
                        <a:t>ОБЩЕОБРАЗОВАТЕЛЬНЫЕ/ЕГЭ</a:t>
                      </a:r>
                      <a:endParaRPr lang="ru-RU" sz="1800" b="0" dirty="0">
                        <a:effectLst/>
                      </a:endParaRPr>
                    </a:p>
                  </a:txBody>
                  <a:tcPr marL="28575" marR="28575" marT="95250" marB="952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0" dirty="0">
                          <a:effectLst/>
                          <a:latin typeface="georgia" panose="02040502050405020303" pitchFamily="18" charset="0"/>
                        </a:rPr>
                        <a:t>Русский язык</a:t>
                      </a: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0" dirty="0">
                          <a:effectLst/>
                          <a:latin typeface="georgia" panose="02040502050405020303" pitchFamily="18" charset="0"/>
                        </a:rPr>
                        <a:t>40</a:t>
                      </a:r>
                    </a:p>
                  </a:txBody>
                  <a:tcPr marL="28575" marR="28575" marT="95250" marB="9525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0">
                          <a:effectLst/>
                          <a:latin typeface="georgia" panose="02040502050405020303" pitchFamily="18" charset="0"/>
                        </a:rPr>
                        <a:t>Математика</a:t>
                      </a: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0" dirty="0">
                          <a:effectLst/>
                          <a:latin typeface="georgia" panose="02040502050405020303" pitchFamily="18" charset="0"/>
                        </a:rPr>
                        <a:t>39</a:t>
                      </a:r>
                    </a:p>
                  </a:txBody>
                  <a:tcPr marL="28575" marR="28575" marT="95250" marB="9525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0">
                          <a:effectLst/>
                          <a:latin typeface="georgia" panose="02040502050405020303" pitchFamily="18" charset="0"/>
                        </a:rPr>
                        <a:t>Обществознание</a:t>
                      </a: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0" dirty="0">
                          <a:effectLst/>
                          <a:latin typeface="georgia" panose="02040502050405020303" pitchFamily="18" charset="0"/>
                        </a:rPr>
                        <a:t>45</a:t>
                      </a:r>
                    </a:p>
                  </a:txBody>
                  <a:tcPr marL="28575" marR="28575" marT="95250" marB="9525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0">
                          <a:effectLst/>
                          <a:latin typeface="georgia" panose="02040502050405020303" pitchFamily="18" charset="0"/>
                        </a:rPr>
                        <a:t>История</a:t>
                      </a: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0" dirty="0">
                          <a:effectLst/>
                          <a:latin typeface="georgia" panose="02040502050405020303" pitchFamily="18" charset="0"/>
                        </a:rPr>
                        <a:t>35</a:t>
                      </a:r>
                    </a:p>
                  </a:txBody>
                  <a:tcPr marL="28575" marR="28575" marT="95250" marB="9525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0">
                          <a:effectLst/>
                          <a:latin typeface="georgia" panose="02040502050405020303" pitchFamily="18" charset="0"/>
                        </a:rPr>
                        <a:t>Биология</a:t>
                      </a: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0" dirty="0">
                          <a:effectLst/>
                          <a:latin typeface="georgia" panose="02040502050405020303" pitchFamily="18" charset="0"/>
                        </a:rPr>
                        <a:t>39</a:t>
                      </a:r>
                    </a:p>
                  </a:txBody>
                  <a:tcPr marL="28575" marR="28575" marT="95250" marB="9525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0" dirty="0">
                          <a:effectLst/>
                          <a:latin typeface="georgia" panose="02040502050405020303" pitchFamily="18" charset="0"/>
                        </a:rPr>
                        <a:t>Иностранный язык (Английский язык)</a:t>
                      </a:r>
                      <a:endParaRPr lang="ru-RU" sz="1800" b="0" dirty="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0" dirty="0">
                          <a:effectLst/>
                          <a:latin typeface="georgia" panose="02040502050405020303" pitchFamily="18" charset="0"/>
                        </a:rPr>
                        <a:t>30</a:t>
                      </a:r>
                      <a:endParaRPr lang="ru-RU" sz="1800" b="0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571500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 БАЗЕ ПРОФЕССИОНАЛЬНОГО </a:t>
                      </a:r>
                      <a:r>
                        <a:rPr lang="ru-RU" sz="1800" b="1" dirty="0" smtClean="0">
                          <a:effectLst/>
                          <a:latin typeface="georgia" panose="02040502050405020303" pitchFamily="18" charset="0"/>
                        </a:rPr>
                        <a:t>ОБРАЗОВАНИЯ (СПО,ВО)</a:t>
                      </a:r>
                      <a:endParaRPr lang="ru-RU" sz="1800" b="0" dirty="0">
                        <a:effectLst/>
                      </a:endParaRPr>
                    </a:p>
                  </a:txBody>
                  <a:tcPr marL="28575" marR="28575" marT="95250" marB="952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0" dirty="0">
                          <a:effectLst/>
                          <a:latin typeface="georgia" panose="02040502050405020303" pitchFamily="18" charset="0"/>
                        </a:rPr>
                        <a:t>Основы педагогики и психологии</a:t>
                      </a:r>
                      <a:endParaRPr lang="ru-RU" sz="1800" b="0" dirty="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0" dirty="0">
                          <a:effectLst/>
                          <a:latin typeface="georgia" panose="02040502050405020303" pitchFamily="18" charset="0"/>
                        </a:rPr>
                        <a:t>40</a:t>
                      </a:r>
                      <a:endParaRPr lang="ru-RU" sz="1800" b="0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0">
                          <a:effectLst/>
                          <a:latin typeface="georgia" panose="02040502050405020303" pitchFamily="18" charset="0"/>
                        </a:rPr>
                        <a:t>Основы социальной работы</a:t>
                      </a:r>
                      <a:endParaRPr lang="ru-RU" sz="1800" b="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0" dirty="0">
                          <a:effectLst/>
                          <a:latin typeface="georgia" panose="02040502050405020303" pitchFamily="18" charset="0"/>
                        </a:rPr>
                        <a:t>35</a:t>
                      </a:r>
                      <a:endParaRPr lang="ru-RU" sz="1800" b="0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0" dirty="0">
                          <a:effectLst/>
                          <a:latin typeface="georgia" panose="02040502050405020303" pitchFamily="18" charset="0"/>
                        </a:rPr>
                        <a:t>Человек и общество</a:t>
                      </a:r>
                      <a:endParaRPr lang="ru-RU" sz="1800" b="0" dirty="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0" dirty="0">
                          <a:effectLst/>
                          <a:latin typeface="georgia" panose="02040502050405020303" pitchFamily="18" charset="0"/>
                        </a:rPr>
                        <a:t>40</a:t>
                      </a:r>
                      <a:endParaRPr lang="ru-RU" sz="1800" b="0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0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781833" y="0"/>
            <a:ext cx="7044745" cy="6858000"/>
            <a:chOff x="2781833" y="0"/>
            <a:chExt cx="7044745" cy="685800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2781833" y="0"/>
              <a:ext cx="7044745" cy="5645301"/>
              <a:chOff x="2485619" y="320898"/>
              <a:chExt cx="7044745" cy="5661711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2485619" y="320898"/>
                <a:ext cx="7044745" cy="5574822"/>
                <a:chOff x="1790159" y="153472"/>
                <a:chExt cx="4945487" cy="5574822"/>
              </a:xfrm>
            </p:grpSpPr>
            <p:sp>
              <p:nvSpPr>
                <p:cNvPr id="3" name="Прямоугольник 2"/>
                <p:cNvSpPr/>
                <p:nvPr/>
              </p:nvSpPr>
              <p:spPr>
                <a:xfrm>
                  <a:off x="1790165" y="153472"/>
                  <a:ext cx="3670477" cy="8395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dirty="0" smtClean="0">
                      <a:latin typeface="Georgia" panose="02040502050405020303" pitchFamily="18" charset="0"/>
                    </a:rPr>
                    <a:t>Подать документы</a:t>
                  </a:r>
                  <a:endParaRPr lang="ru-RU" sz="2400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" name="Прямоугольник 3"/>
                <p:cNvSpPr/>
                <p:nvPr/>
              </p:nvSpPr>
              <p:spPr>
                <a:xfrm>
                  <a:off x="1790159" y="1538060"/>
                  <a:ext cx="3670478" cy="102138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dirty="0" smtClean="0">
                      <a:latin typeface="Georgia" panose="02040502050405020303" pitchFamily="18" charset="0"/>
                    </a:rPr>
                    <a:t>Сдать вступительные испытания</a:t>
                  </a:r>
                  <a:endParaRPr lang="ru-RU" sz="2400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6" name="Прямоугольник 5"/>
                <p:cNvSpPr/>
                <p:nvPr/>
              </p:nvSpPr>
              <p:spPr>
                <a:xfrm>
                  <a:off x="1790159" y="3043005"/>
                  <a:ext cx="3670479" cy="102138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dirty="0" smtClean="0">
                      <a:latin typeface="Georgia" panose="02040502050405020303" pitchFamily="18" charset="0"/>
                    </a:rPr>
                    <a:t>Отслеживать конкурсные списки</a:t>
                  </a:r>
                  <a:endParaRPr lang="ru-RU" sz="2400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1790159" y="4527945"/>
                  <a:ext cx="3670478" cy="120034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dirty="0" smtClean="0">
                      <a:latin typeface="Georgia" panose="02040502050405020303" pitchFamily="18" charset="0"/>
                    </a:rPr>
                    <a:t>Подать оригинал документа (КЦП)/ заключить договор (по договору)</a:t>
                  </a:r>
                  <a:endParaRPr lang="ru-RU" sz="2400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9" name="Выгнутая влево стрелка 8"/>
                <p:cNvSpPr/>
                <p:nvPr/>
              </p:nvSpPr>
              <p:spPr>
                <a:xfrm flipH="1">
                  <a:off x="5460637" y="267110"/>
                  <a:ext cx="1275009" cy="2500674"/>
                </a:xfrm>
                <a:prstGeom prst="curvedRightArrow">
                  <a:avLst>
                    <a:gd name="adj1" fmla="val 21969"/>
                    <a:gd name="adj2" fmla="val 36461"/>
                    <a:gd name="adj3" fmla="val 2500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Выгнутая влево стрелка 12"/>
              <p:cNvSpPr/>
              <p:nvPr/>
            </p:nvSpPr>
            <p:spPr>
              <a:xfrm flipH="1">
                <a:off x="7714139" y="1736655"/>
                <a:ext cx="1816224" cy="2694693"/>
              </a:xfrm>
              <a:prstGeom prst="curvedRightArrow">
                <a:avLst>
                  <a:gd name="adj1" fmla="val 21969"/>
                  <a:gd name="adj2" fmla="val 36461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Выгнутая влево стрелка 13"/>
              <p:cNvSpPr/>
              <p:nvPr/>
            </p:nvSpPr>
            <p:spPr>
              <a:xfrm flipH="1">
                <a:off x="7714139" y="3210432"/>
                <a:ext cx="1816224" cy="2772177"/>
              </a:xfrm>
              <a:prstGeom prst="curvedRightArrow">
                <a:avLst>
                  <a:gd name="adj1" fmla="val 21969"/>
                  <a:gd name="adj2" fmla="val 36461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2781838" y="6020874"/>
              <a:ext cx="5228522" cy="8371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Georgia" panose="02040502050405020303" pitchFamily="18" charset="0"/>
                </a:rPr>
                <a:t>внести оплату в случае успешного зачисления (по договору)</a:t>
              </a:r>
              <a:endParaRPr lang="ru-RU" sz="2400" dirty="0">
                <a:latin typeface="Georgia" panose="02040502050405020303" pitchFamily="18" charset="0"/>
              </a:endParaRPr>
            </a:p>
          </p:txBody>
        </p:sp>
        <p:sp>
          <p:nvSpPr>
            <p:cNvPr id="17" name="Выгнутая влево стрелка 16"/>
            <p:cNvSpPr/>
            <p:nvPr/>
          </p:nvSpPr>
          <p:spPr>
            <a:xfrm flipH="1">
              <a:off x="8010353" y="4474111"/>
              <a:ext cx="1816224" cy="2349773"/>
            </a:xfrm>
            <a:prstGeom prst="curvedRightArrow">
              <a:avLst>
                <a:gd name="adj1" fmla="val 21969"/>
                <a:gd name="adj2" fmla="val 36461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Порядок зачисления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Система приоритетов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397068"/>
              </p:ext>
            </p:extLst>
          </p:nvPr>
        </p:nvGraphicFramePr>
        <p:xfrm>
          <a:off x="-1" y="1325563"/>
          <a:ext cx="12192001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8367"/>
                <a:gridCol w="2009104"/>
                <a:gridCol w="1957589"/>
                <a:gridCol w="2009104"/>
                <a:gridCol w="12578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Программа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 обучения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Основа</a:t>
                      </a:r>
                      <a:r>
                        <a:rPr lang="ru-RU" baseline="0" dirty="0" smtClean="0"/>
                        <a:t> обучения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Конкурс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Приоритет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Специальное (дефектологическое) образование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Целевая квота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Специальное (дефектологическое) образование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Особая квота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Специальное (дефектологическое) образование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 места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Клиническая психология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очная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Договор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Основные места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Психология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очная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Договор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 места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Специальное (дефектологическое) образование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Договор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 места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Психология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очно-заочная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Договор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 места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271258"/>
            <a:ext cx="12192000" cy="566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Зачисление производится в соответствии с указанными приоритетами по результатам конкурса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4444844"/>
            <a:ext cx="12192001" cy="668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ПРИОРИТЕТ ЦЕЛЕВОЙ КВОТЫ – поступление на целевую квоту </a:t>
            </a:r>
          </a:p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ПРИОРИТЕТ ИНЫХ МЕСТ – поступление на особую квоту, отдельную квоту, основные места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995570"/>
            <a:ext cx="12192000" cy="849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Основание для зачисления:</a:t>
            </a:r>
          </a:p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Оригинал документа об образовании на бюджет</a:t>
            </a:r>
          </a:p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Заключение договора на платное </a:t>
            </a: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91671" y="901519"/>
            <a:ext cx="9721403" cy="1957590"/>
            <a:chOff x="991673" y="2459863"/>
            <a:chExt cx="9721403" cy="195759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991673" y="2459864"/>
              <a:ext cx="3541690" cy="195758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Georgia" panose="02040502050405020303" pitchFamily="18" charset="0"/>
                </a:rPr>
                <a:t>Стоимость обучения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7171386" y="2459863"/>
              <a:ext cx="3541690" cy="19575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Georgia" panose="02040502050405020303" pitchFamily="18" charset="0"/>
                </a:rPr>
                <a:t>Не позднее 01.06.2023</a:t>
              </a:r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4533362" y="3120977"/>
              <a:ext cx="2638023" cy="6310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991671" y="3928054"/>
            <a:ext cx="9721403" cy="1957590"/>
            <a:chOff x="991673" y="4765180"/>
            <a:chExt cx="9721403" cy="195759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991673" y="4765181"/>
              <a:ext cx="3541690" cy="195758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Georgia" panose="02040502050405020303" pitchFamily="18" charset="0"/>
                </a:rPr>
                <a:t>Расписание вступительных испытаний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171386" y="4765180"/>
              <a:ext cx="3541690" cy="19575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Georgia" panose="02040502050405020303" pitchFamily="18" charset="0"/>
                </a:rPr>
                <a:t>Не позднее 01.06.2023</a:t>
              </a:r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4533362" y="5424146"/>
              <a:ext cx="2638023" cy="6310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568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B7D76CA-3125-42CB-996A-4898AB61D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59" y="5677017"/>
            <a:ext cx="1238170" cy="12381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23D3DA5-CA60-4700-AD96-F6A669F73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738" y="5677018"/>
            <a:ext cx="1238169" cy="12381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" t="4462" r="601" b="51346"/>
          <a:stretch/>
        </p:blipFill>
        <p:spPr>
          <a:xfrm>
            <a:off x="0" y="-1"/>
            <a:ext cx="12192001" cy="3998687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3100" y="676762"/>
            <a:ext cx="8368092" cy="76041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САНКТ-ПЕТЕРБУРГСКОЕ ГОСУДАРСТВЕННОЕ АВТОНОМНОЕ ОБРАЗОВАТЕЛЬНОЕ УЧРЕЖДЕНИЕ ВЫСШЕГО ОБРАЗОВАНИЯ </a:t>
            </a:r>
          </a:p>
          <a:p>
            <a:endParaRPr lang="ru-RU" dirty="0"/>
          </a:p>
        </p:txBody>
      </p:sp>
      <p:pic>
        <p:nvPicPr>
          <p:cNvPr id="1026" name="Picture 2" descr="Coat of Arms of Saint Petersburg (2003)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5" y="107787"/>
            <a:ext cx="1304545" cy="139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1800" y="2926478"/>
            <a:ext cx="8609392" cy="1052286"/>
          </a:xfrm>
        </p:spPr>
        <p:txBody>
          <a:bodyPr>
            <a:normAutofit/>
          </a:bodyPr>
          <a:lstStyle/>
          <a:p>
            <a:r>
              <a:rPr lang="ru-RU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«САНКТ-ПЕТЕРБУРГСКИЙ ГОСУДАРСТВЕННЫЙ </a:t>
            </a:r>
            <a:br>
              <a:rPr lang="ru-RU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</a:br>
            <a:r>
              <a:rPr lang="ru-RU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ИНСТИТУТ ПСИХОЛОГИИ И СОЦИАЛЬНОЙ РАБОТЫ»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992" y="3837865"/>
            <a:ext cx="5138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>
                <a:latin typeface="Bahnschrift SemiBold Condensed" panose="020B0502040204020203" pitchFamily="34" charset="0"/>
              </a:rPr>
              <a:t>Контакты</a:t>
            </a:r>
          </a:p>
          <a:p>
            <a:pPr fontAlgn="base"/>
            <a:r>
              <a:rPr lang="ru-RU" sz="2000" b="1" dirty="0">
                <a:latin typeface="Bahnschrift SemiBold Condensed" panose="020B0502040204020203" pitchFamily="34" charset="0"/>
              </a:rPr>
              <a:t>Главный корпус-199178, Россия, Санкт-Петербург, </a:t>
            </a:r>
            <a:br>
              <a:rPr lang="ru-RU" sz="2000" b="1" dirty="0">
                <a:latin typeface="Bahnschrift SemiBold Condensed" panose="020B0502040204020203" pitchFamily="34" charset="0"/>
              </a:rPr>
            </a:br>
            <a:r>
              <a:rPr lang="ru-RU" sz="2000" b="1" dirty="0">
                <a:latin typeface="Bahnschrift SemiBold Condensed" panose="020B0502040204020203" pitchFamily="34" charset="0"/>
              </a:rPr>
              <a:t>12-я линия В.О., дом 13, лит. А</a:t>
            </a:r>
          </a:p>
          <a:p>
            <a:pPr fontAlgn="base"/>
            <a:r>
              <a:rPr lang="ru-RU" sz="2000" b="1" dirty="0">
                <a:latin typeface="Bahnschrift SemiBold Condensed" panose="020B0502040204020203" pitchFamily="34" charset="0"/>
              </a:rPr>
              <a:t>Телефон Приемной комиссии: 323-07-70</a:t>
            </a:r>
            <a:br>
              <a:rPr lang="ru-RU" sz="2000" b="1" dirty="0">
                <a:latin typeface="Bahnschrift SemiBold Condensed" panose="020B0502040204020203" pitchFamily="34" charset="0"/>
              </a:rPr>
            </a:br>
            <a:r>
              <a:rPr lang="ru-RU" sz="2000" dirty="0">
                <a:latin typeface="Bahnschrift SemiBold Condensed" panose="020B0502040204020203" pitchFamily="34" charset="0"/>
              </a:rPr>
              <a:t>Адрес электронной почты — 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priem@gipsr.ru</a:t>
            </a:r>
            <a:r>
              <a:rPr lang="ru-RU" sz="2000" dirty="0">
                <a:latin typeface="Bahnschrift SemiBold Condensed" panose="020B0502040204020203" pitchFamily="34" charset="0"/>
              </a:rPr>
              <a:t/>
            </a:r>
            <a:br>
              <a:rPr lang="ru-RU" sz="2000" dirty="0">
                <a:latin typeface="Bahnschrift SemiBold Condensed" panose="020B0502040204020203" pitchFamily="34" charset="0"/>
              </a:rPr>
            </a:br>
            <a:r>
              <a:rPr lang="ru-RU" sz="2000" dirty="0">
                <a:latin typeface="Bahnschrift SemiBold Condensed" panose="020B0502040204020203" pitchFamily="34" charset="0"/>
              </a:rPr>
              <a:t>Адрес официального сайта — </a:t>
            </a:r>
            <a:r>
              <a:rPr lang="ru-RU" sz="2000" u="sng" dirty="0">
                <a:latin typeface="Bahnschrift SemiBold Condensed" panose="020B0502040204020203" pitchFamily="34" charset="0"/>
                <a:hlinkClick r:id="rId7"/>
              </a:rPr>
              <a:t>psysocwork.ru</a:t>
            </a:r>
            <a:endParaRPr lang="ru-RU" sz="2000" dirty="0">
              <a:latin typeface="Bahnschrift SemiBold Condense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0"/>
          <a:stretch/>
        </p:blipFill>
        <p:spPr>
          <a:xfrm>
            <a:off x="6541787" y="4046113"/>
            <a:ext cx="5634721" cy="25684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60F3387-6DA9-43BB-8518-890791634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" y="5725886"/>
            <a:ext cx="1132114" cy="11321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63ED0E-3756-423C-A2BD-1ECAD072EA39}"/>
              </a:ext>
            </a:extLst>
          </p:cNvPr>
          <p:cNvSpPr txBox="1"/>
          <p:nvPr/>
        </p:nvSpPr>
        <p:spPr>
          <a:xfrm>
            <a:off x="976885" y="6273225"/>
            <a:ext cx="1449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Bahnschrift Condensed" panose="020B0502040204020203" pitchFamily="34" charset="0"/>
              </a:rPr>
              <a:t>Группа Приемной комиссии в ВК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DBBF4AF-D557-40E6-BAFA-12C1D7B3632D}"/>
              </a:ext>
            </a:extLst>
          </p:cNvPr>
          <p:cNvSpPr txBox="1"/>
          <p:nvPr/>
        </p:nvSpPr>
        <p:spPr>
          <a:xfrm>
            <a:off x="3398087" y="6243074"/>
            <a:ext cx="941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Bahnschrift Condensed" panose="020B0502040204020203" pitchFamily="34" charset="0"/>
              </a:rPr>
              <a:t>Сайт </a:t>
            </a:r>
            <a:br>
              <a:rPr lang="ru-RU" sz="1600" b="1" dirty="0">
                <a:latin typeface="Bahnschrift Condensed" panose="020B0502040204020203" pitchFamily="34" charset="0"/>
              </a:rPr>
            </a:br>
            <a:r>
              <a:rPr lang="ru-RU" sz="1600" b="1" dirty="0">
                <a:latin typeface="Bahnschrift Condensed" panose="020B0502040204020203" pitchFamily="34" charset="0"/>
              </a:rPr>
              <a:t>Института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219CB25-C25F-4D87-BEDF-36F6CCFAF50C}"/>
              </a:ext>
            </a:extLst>
          </p:cNvPr>
          <p:cNvSpPr txBox="1"/>
          <p:nvPr/>
        </p:nvSpPr>
        <p:spPr>
          <a:xfrm>
            <a:off x="5310784" y="6243074"/>
            <a:ext cx="941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Bahnschrift Condensed" panose="020B0502040204020203" pitchFamily="34" charset="0"/>
              </a:rPr>
              <a:t>ВК Института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139" y="104582"/>
            <a:ext cx="2129862" cy="171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" t="5725" r="971" b="50083"/>
          <a:stretch/>
        </p:blipFill>
        <p:spPr>
          <a:xfrm>
            <a:off x="0" y="-1"/>
            <a:ext cx="12192001" cy="2665928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026" name="Picture 2" descr="Coat of Arms of Saint Petersburg (2003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5" y="107787"/>
            <a:ext cx="1304545" cy="139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1480853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Georgia" panose="02040502050405020303" pitchFamily="18" charset="0"/>
              </a:rPr>
              <a:t>СПЕЦИАЛЬНОЕ </a:t>
            </a:r>
          </a:p>
          <a:p>
            <a:pPr algn="ctr"/>
            <a:r>
              <a:rPr lang="ru-RU" sz="2800" b="1" dirty="0" smtClean="0">
                <a:latin typeface="Georgia" panose="02040502050405020303" pitchFamily="18" charset="0"/>
              </a:rPr>
              <a:t>(ДЕФЕКТОЛОГИЧЕСКОЕ) ОБРАЗОВАНИЕ 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418" y="2877384"/>
            <a:ext cx="6878326" cy="378565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Терапевт</a:t>
            </a:r>
            <a:endParaRPr lang="ru-RU" sz="2000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Georgia" panose="02040502050405020303" pitchFamily="18" charset="0"/>
              </a:rPr>
              <a:t>Оториноларинголог</a:t>
            </a:r>
            <a:endParaRPr lang="ru-RU" sz="2000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Стоматолог</a:t>
            </a:r>
            <a:endParaRPr lang="ru-RU" sz="2000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Georgia" panose="02040502050405020303" pitchFamily="18" charset="0"/>
              </a:rPr>
              <a:t>Дерматовенеролог</a:t>
            </a:r>
            <a:endParaRPr lang="ru-RU" sz="2000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Психиатр</a:t>
            </a:r>
            <a:endParaRPr lang="ru-RU" sz="2000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anose="02040502050405020303" pitchFamily="18" charset="0"/>
              </a:rPr>
              <a:t>Психиатр-нарколог</a:t>
            </a:r>
            <a:endParaRPr lang="ru-RU" sz="2000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Данные рентгеновского (флюорографического) </a:t>
            </a:r>
            <a:r>
              <a:rPr lang="ru-RU" sz="2000" dirty="0" smtClean="0">
                <a:latin typeface="Georgia" panose="02040502050405020303" pitchFamily="18" charset="0"/>
              </a:rPr>
              <a:t>обследования</a:t>
            </a:r>
            <a:endParaRPr lang="ru-RU" sz="2000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Georgia" panose="02040502050405020303" pitchFamily="18" charset="0"/>
              </a:rPr>
              <a:t>Данные лабораторных исследований: исследование на PW (сифилис), на GN (гонорею), на </a:t>
            </a:r>
            <a:r>
              <a:rPr lang="ru-RU" sz="2000" dirty="0" err="1">
                <a:latin typeface="Georgia" panose="02040502050405020303" pitchFamily="18" charset="0"/>
              </a:rPr>
              <a:t>дизентерийно</a:t>
            </a:r>
            <a:r>
              <a:rPr lang="ru-RU" sz="2000" dirty="0">
                <a:latin typeface="Georgia" panose="02040502050405020303" pitchFamily="18" charset="0"/>
              </a:rPr>
              <a:t>-</a:t>
            </a:r>
            <a:r>
              <a:rPr lang="ru-RU" sz="2000" dirty="0" err="1">
                <a:latin typeface="Georgia" panose="02040502050405020303" pitchFamily="18" charset="0"/>
              </a:rPr>
              <a:t>тифо</a:t>
            </a:r>
            <a:r>
              <a:rPr lang="ru-RU" sz="2000" dirty="0">
                <a:latin typeface="Georgia" panose="02040502050405020303" pitchFamily="18" charset="0"/>
              </a:rPr>
              <a:t>-паратифозную группу, на брюшной тиф (РНГА), на яйца гельминтов, цисты </a:t>
            </a:r>
            <a:r>
              <a:rPr lang="ru-RU" sz="2000" dirty="0" smtClean="0">
                <a:latin typeface="Georgia" panose="02040502050405020303" pitchFamily="18" charset="0"/>
              </a:rPr>
              <a:t>простейших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76564" y="3569881"/>
            <a:ext cx="4560216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Врачебное заключение о профессиональной пригодности, с формулировкой «годен для поступления и обучения по образовательной программе </a:t>
            </a:r>
            <a:r>
              <a:rPr lang="ru-RU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Специальное </a:t>
            </a:r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(дефектологическое) образование</a:t>
            </a:r>
            <a:r>
              <a:rPr lang="ru-RU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»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943100" y="150553"/>
            <a:ext cx="8218331" cy="1353766"/>
          </a:xfrm>
        </p:spPr>
        <p:txBody>
          <a:bodyPr>
            <a:normAutofit/>
          </a:bodyPr>
          <a:lstStyle/>
          <a:p>
            <a:r>
              <a:rPr lang="ru-RU" sz="36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САНКТ-ПЕТЕРБУРГСКИЙ ГОСУДАРСТВЕННЫЙ ИНСТИТУТ ПСИХОЛОГИИ И СОЦИАЛЬНОЙ РАБОТЫ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139" y="104582"/>
            <a:ext cx="2129862" cy="171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" t="5725" r="971" b="50083"/>
          <a:stretch/>
        </p:blipFill>
        <p:spPr>
          <a:xfrm>
            <a:off x="0" y="0"/>
            <a:ext cx="12192001" cy="2637467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026" name="Picture 2" descr="Coat of Arms of Saint Petersburg (2003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5" y="107787"/>
            <a:ext cx="1304545" cy="139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532587" y="2637467"/>
            <a:ext cx="9040968" cy="38921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000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3400" dirty="0" smtClean="0">
              <a:latin typeface="Georgia" panose="02040502050405020303" pitchFamily="18" charset="0"/>
            </a:endParaRPr>
          </a:p>
          <a:p>
            <a:pPr indent="-180000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400" dirty="0" smtClean="0">
                <a:latin typeface="Georgia" panose="02040502050405020303" pitchFamily="18" charset="0"/>
              </a:rPr>
              <a:t>представляются </a:t>
            </a:r>
            <a:r>
              <a:rPr lang="ru-RU" sz="3400" dirty="0">
                <a:latin typeface="Georgia" panose="02040502050405020303" pitchFamily="18" charset="0"/>
              </a:rPr>
              <a:t>лично поступающим по адресу: Санкт-Петербург, 12-линия В.О. д. 13 лит. А 1 этаж 101-102 </a:t>
            </a:r>
            <a:r>
              <a:rPr lang="ru-RU" sz="3400" dirty="0" smtClean="0">
                <a:latin typeface="Georgia" panose="02040502050405020303" pitchFamily="18" charset="0"/>
              </a:rPr>
              <a:t>кабинет</a:t>
            </a:r>
          </a:p>
          <a:p>
            <a:pPr indent="-180000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ru-RU" sz="3400" dirty="0">
              <a:latin typeface="Georgia" panose="02040502050405020303" pitchFamily="18" charset="0"/>
            </a:endParaRPr>
          </a:p>
          <a:p>
            <a:pPr indent="-180000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400" dirty="0">
                <a:latin typeface="Georgia" panose="02040502050405020303" pitchFamily="18" charset="0"/>
              </a:rPr>
              <a:t>направляются через операторов почтовой связи общего пользования по адресу: 199178, Санкт-Петербург, 12 линия В.О., дом 13 лит. А, кабинет 102 (Приемная комиссия</a:t>
            </a:r>
            <a:r>
              <a:rPr lang="ru-RU" sz="3400" dirty="0" smtClean="0">
                <a:latin typeface="Georgia" panose="02040502050405020303" pitchFamily="18" charset="0"/>
              </a:rPr>
              <a:t>)</a:t>
            </a:r>
          </a:p>
          <a:p>
            <a:pPr indent="-180000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ru-RU" sz="3400" dirty="0">
              <a:latin typeface="Georgia" panose="02040502050405020303" pitchFamily="18" charset="0"/>
            </a:endParaRPr>
          </a:p>
          <a:p>
            <a:pPr indent="-180000" fontAlgn="base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400" dirty="0">
                <a:latin typeface="Georgia" panose="02040502050405020303" pitchFamily="18" charset="0"/>
              </a:rPr>
              <a:t>направляются в электронной форме посредством электронной информационной системы </a:t>
            </a:r>
            <a:r>
              <a:rPr lang="ru-RU" sz="3400" dirty="0" smtClean="0">
                <a:latin typeface="Georgia" panose="02040502050405020303" pitchFamily="18" charset="0"/>
              </a:rPr>
              <a:t>СПбГИПСР (Учебный портал </a:t>
            </a:r>
            <a:r>
              <a:rPr lang="ru-RU" sz="3400" dirty="0">
                <a:latin typeface="Georgia" panose="02040502050405020303" pitchFamily="18" charset="0"/>
              </a:rPr>
              <a:t>– </a:t>
            </a:r>
            <a:r>
              <a:rPr lang="ru-RU" sz="3400" u="sng" dirty="0">
                <a:latin typeface="Georgia" panose="02040502050405020303" pitchFamily="18" charset="0"/>
                <a:hlinkClick r:id="rId4"/>
              </a:rPr>
              <a:t>https://edu.gipsr.ru</a:t>
            </a:r>
            <a:r>
              <a:rPr lang="ru-RU" sz="3400" dirty="0">
                <a:latin typeface="Georgia" panose="02040502050405020303" pitchFamily="18" charset="0"/>
              </a:rPr>
              <a:t>), а также посредством </a:t>
            </a:r>
            <a:r>
              <a:rPr lang="ru-RU" sz="3400" dirty="0" smtClean="0">
                <a:latin typeface="Georgia" panose="02040502050405020303" pitchFamily="18" charset="0"/>
              </a:rPr>
              <a:t>ЕПГУ</a:t>
            </a:r>
            <a:endParaRPr lang="ru-RU" sz="3400" dirty="0">
              <a:latin typeface="Georgia" panose="02040502050405020303" pitchFamily="18" charset="0"/>
            </a:endParaRPr>
          </a:p>
          <a:p>
            <a:pPr indent="180000" algn="l" fontAlgn="base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4500" dirty="0" smtClean="0">
              <a:latin typeface="Georgia" panose="02040502050405020303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911953" y="273457"/>
            <a:ext cx="8166223" cy="1182005"/>
          </a:xfrm>
        </p:spPr>
        <p:txBody>
          <a:bodyPr>
            <a:normAutofit/>
          </a:bodyPr>
          <a:lstStyle/>
          <a:p>
            <a:r>
              <a:rPr lang="ru-RU" sz="36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САНКТ-ПЕТЕРБУРГСКИЙ ГОСУДАРСТВЕННЫЙ ИНСТИТУТ ПСИХОЛОГИИ И СОЦИАЛЬНОЙ РАБОТЫ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2" y="1455462"/>
            <a:ext cx="12192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Georgia" panose="02040502050405020303" pitchFamily="18" charset="0"/>
              </a:rPr>
              <a:t>СПОСОБЫ ПОДАЧИ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139" y="104582"/>
            <a:ext cx="2129862" cy="171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" t="5725" r="971" b="50083"/>
          <a:stretch/>
        </p:blipFill>
        <p:spPr>
          <a:xfrm>
            <a:off x="0" y="0"/>
            <a:ext cx="12192001" cy="2637467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6" name="Picture 2" descr="Coat of Arms of Saint Petersburg (2003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5" y="107787"/>
            <a:ext cx="1304545" cy="139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911953" y="273457"/>
            <a:ext cx="8166223" cy="1182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САНКТ-ПЕТЕРБУРГСКИЙ ГОСУДАРСТВЕННЫЙ ИНСТИТУТ ПСИХОЛОГИИ И СОЦИАЛЬНОЙ РАБОТЫ</a:t>
            </a:r>
            <a:endParaRPr lang="ru-RU" sz="36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991663" y="1318734"/>
            <a:ext cx="8166223" cy="631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Georgia" panose="02040502050405020303" pitchFamily="18" charset="0"/>
              </a:rPr>
              <a:t>Индивидуальные достижения</a:t>
            </a:r>
            <a:endParaRPr lang="ru-RU" sz="36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Bahnschrift Condensed" panose="020B0502040204020203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790647"/>
              </p:ext>
            </p:extLst>
          </p:nvPr>
        </p:nvGraphicFramePr>
        <p:xfrm>
          <a:off x="-3" y="2637466"/>
          <a:ext cx="12192002" cy="4220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2797"/>
                <a:gridCol w="2069205"/>
              </a:tblGrid>
              <a:tr h="4165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Georgia" panose="02040502050405020303" pitchFamily="18" charset="0"/>
                        </a:rPr>
                        <a:t>Индивидуальное достижение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Georgia" panose="02040502050405020303" pitchFamily="18" charset="0"/>
                        </a:rPr>
                        <a:t>Балл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06546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документ об образовании или об образовании и о квалификации с отличием 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Georgia" panose="02040502050405020303" pitchFamily="18" charset="0"/>
                        </a:rPr>
                        <a:t>5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06546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наличие золотого, серебряного или бронзового знака отличия ГТО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Georgia" panose="02040502050405020303" pitchFamily="18" charset="0"/>
                        </a:rPr>
                        <a:t>2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165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волонтерская (добровольческая) деятельность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Georgia" panose="02040502050405020303" pitchFamily="18" charset="0"/>
                        </a:rPr>
                        <a:t>2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19274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участие во Всероссийской олимпиаде школьников (заключительный, региональный этап)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Georgia" panose="02040502050405020303" pitchFamily="18" charset="0"/>
                        </a:rPr>
                        <a:t>2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19274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наличие статуса победителя (призера) национального и (или) международного чемпионата «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Абилимпикс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Georgia" panose="02040502050405020303" pitchFamily="18" charset="0"/>
                        </a:rPr>
                        <a:t>2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19274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участие во Всероссийском конкурсе «Большая перемена»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Georgia" panose="02040502050405020303" pitchFamily="18" charset="0"/>
                        </a:rPr>
                        <a:t>5 – победитель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Georgia" panose="02040502050405020303" pitchFamily="18" charset="0"/>
                        </a:rPr>
                        <a:t>2 - призер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165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итоговое сочинение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Georgia" panose="02040502050405020303" pitchFamily="18" charset="0"/>
                        </a:rPr>
                        <a:t>2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961577" y="1861884"/>
            <a:ext cx="8066974" cy="6311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atin typeface="Georgia" panose="02040502050405020303" pitchFamily="18" charset="0"/>
              </a:rPr>
              <a:t>В совокупности не более 10 баллов</a:t>
            </a:r>
            <a:endParaRPr lang="ru-RU" sz="36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139" y="104582"/>
            <a:ext cx="2129862" cy="171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12192000" cy="46402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Georgia" panose="02040502050405020303" pitchFamily="18" charset="0"/>
              </a:rPr>
              <a:t>КАЛЕНДАРЬ </a:t>
            </a:r>
            <a:r>
              <a:rPr lang="ru-RU" sz="28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АБИТУРИЕНТА БАКАЛАВРИАТ/СПЕЦИАЛИТЕТ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766391"/>
              </p:ext>
            </p:extLst>
          </p:nvPr>
        </p:nvGraphicFramePr>
        <p:xfrm>
          <a:off x="0" y="605309"/>
          <a:ext cx="12192000" cy="625269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87356"/>
                <a:gridCol w="1405720"/>
                <a:gridCol w="9598924"/>
              </a:tblGrid>
              <a:tr h="41419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В РАМКАХ</a:t>
                      </a:r>
                      <a:r>
                        <a:rPr lang="ru-RU" sz="1800" b="1" baseline="0" dirty="0" smtClean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</a:rPr>
                        <a:t> КЦП (БЮДЖЕТ)</a:t>
                      </a:r>
                      <a:endParaRPr lang="ru-RU" sz="1800" b="1" dirty="0">
                        <a:solidFill>
                          <a:srgbClr val="00B0F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b="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575" marR="28575" marT="95250" marB="9525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575" marR="28575" marT="95250" marB="95250" anchor="ctr"/>
                </a:tc>
              </a:tr>
              <a:tr h="526375">
                <a:tc rowSpan="10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Georgia" panose="02040502050405020303" pitchFamily="18" charset="0"/>
                        </a:rPr>
                        <a:t>очная</a:t>
                      </a:r>
                      <a:endParaRPr lang="ru-RU" sz="18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effectLst/>
                          <a:latin typeface="Georgia" panose="02040502050405020303" pitchFamily="18" charset="0"/>
                        </a:rPr>
                        <a:t>20 июня</a:t>
                      </a: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effectLst/>
                          <a:latin typeface="Georgia" panose="02040502050405020303" pitchFamily="18" charset="0"/>
                        </a:rPr>
                        <a:t>начало приема документов</a:t>
                      </a:r>
                    </a:p>
                  </a:txBody>
                  <a:tcPr marL="28575" marR="28575" marT="95250" marB="95250" anchor="ctr"/>
                </a:tc>
              </a:tr>
              <a:tr h="503099">
                <a:tc vMerge="1">
                  <a:txBody>
                    <a:bodyPr/>
                    <a:lstStyle/>
                    <a:p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14 июля</a:t>
                      </a: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завершение приема документов от поступающих по результатам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ВВИ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575" marR="28575" marT="95250" marB="95250" anchor="ctr"/>
                </a:tc>
              </a:tr>
              <a:tr h="503099">
                <a:tc vMerge="1">
                  <a:txBody>
                    <a:bodyPr/>
                    <a:lstStyle/>
                    <a:p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25 июля</a:t>
                      </a:r>
                      <a:endParaRPr lang="ru-RU" sz="18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завершение приема документов от поступающих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по БВИ, ЕГЭ</a:t>
                      </a:r>
                      <a:endParaRPr lang="ru-RU" sz="18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526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georgia" panose="02040502050405020303" pitchFamily="18" charset="0"/>
                        </a:rPr>
                        <a:t>27 июля</a:t>
                      </a:r>
                      <a:endParaRPr lang="ru-RU" dirty="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georgia" panose="02040502050405020303" pitchFamily="18" charset="0"/>
                        </a:rPr>
                        <a:t>публикация конкурсных списков</a:t>
                      </a:r>
                      <a:endParaRPr lang="ru-RU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526375">
                <a:tc vMerge="1">
                  <a:txBody>
                    <a:bodyPr/>
                    <a:lstStyle/>
                    <a:p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ПРИОРИТЕТНЫЙ ЭТАП ЗАЧИСЛЕНИЯ</a:t>
                      </a:r>
                      <a:endParaRPr lang="ru-RU" sz="18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7023">
                <a:tc vMerge="1">
                  <a:txBody>
                    <a:bodyPr/>
                    <a:lstStyle/>
                    <a:p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28 июля</a:t>
                      </a:r>
                      <a:endParaRPr lang="ru-RU" sz="18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завершение приема оригиналов документа об образовании от поступающих на места в пределах квот, от поступающих без вступительных испытаний</a:t>
                      </a:r>
                      <a:endParaRPr lang="ru-RU" sz="18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526375">
                <a:tc vMerge="1">
                  <a:txBody>
                    <a:bodyPr/>
                    <a:lstStyle/>
                    <a:p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29 июля</a:t>
                      </a:r>
                      <a:endParaRPr lang="ru-RU" sz="18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издание приказов о зачислении </a:t>
                      </a:r>
                      <a:endParaRPr lang="ru-RU" sz="18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526375">
                <a:tc vMerge="1">
                  <a:txBody>
                    <a:bodyPr/>
                    <a:lstStyle/>
                    <a:p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ОСНОВНОЙ ЭТАП ЗАЧИСЛЕНИЯ</a:t>
                      </a:r>
                      <a:endParaRPr lang="ru-RU" sz="18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7023">
                <a:tc vMerge="1">
                  <a:txBody>
                    <a:bodyPr/>
                    <a:lstStyle/>
                    <a:p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3 августа</a:t>
                      </a:r>
                      <a:endParaRPr lang="ru-RU" sz="18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завершение приема оригиналов документа об образовании от поступающих на основные конкурсные места</a:t>
                      </a:r>
                      <a:endParaRPr lang="ru-RU" sz="18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526375">
                <a:tc vMerge="1">
                  <a:txBody>
                    <a:bodyPr/>
                    <a:lstStyle/>
                    <a:p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9 августа</a:t>
                      </a:r>
                      <a:endParaRPr lang="ru-RU" sz="18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издание приказов о зачислении </a:t>
                      </a:r>
                      <a:endParaRPr lang="ru-RU" sz="18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0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298487"/>
              </p:ext>
            </p:extLst>
          </p:nvPr>
        </p:nvGraphicFramePr>
        <p:xfrm>
          <a:off x="-1" y="2"/>
          <a:ext cx="12192000" cy="685800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60562"/>
                <a:gridCol w="1446663"/>
                <a:gridCol w="8984775"/>
              </a:tblGrid>
              <a:tr h="3704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700" b="1" i="0" kern="1200" dirty="0" smtClean="0">
                          <a:solidFill>
                            <a:srgbClr val="00B0F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ПО ДОГОВОРАМ ОБ ОКАЗАНИИ ПЛАТНЫХ ОБРАЗОВАТЕЛЬНЫХ УСЛУГ</a:t>
                      </a:r>
                      <a:endParaRPr lang="ru-RU" sz="1700" dirty="0">
                        <a:solidFill>
                          <a:srgbClr val="00B0F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63633">
                <a:tc rowSpan="5"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Georgia" panose="02040502050405020303" pitchFamily="18" charset="0"/>
                        </a:rPr>
                        <a:t>очная</a:t>
                      </a:r>
                      <a:endParaRPr lang="ru-RU" sz="17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georgia" panose="02040502050405020303" pitchFamily="18" charset="0"/>
                        </a:rPr>
                        <a:t>14 июля</a:t>
                      </a:r>
                      <a:endParaRPr lang="ru-RU" sz="17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georgia" panose="02040502050405020303" pitchFamily="18" charset="0"/>
                        </a:rPr>
                        <a:t>завершение приема документов от поступающих по </a:t>
                      </a:r>
                      <a:r>
                        <a:rPr lang="ru-RU" sz="1700" dirty="0" smtClean="0">
                          <a:effectLst/>
                          <a:latin typeface="georgia" panose="02040502050405020303" pitchFamily="18" charset="0"/>
                        </a:rPr>
                        <a:t>результатам ВВИ</a:t>
                      </a:r>
                      <a:endParaRPr lang="ru-RU" sz="17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463633">
                <a:tc vMerge="1">
                  <a:txBody>
                    <a:bodyPr/>
                    <a:lstStyle/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georgia" panose="02040502050405020303" pitchFamily="18" charset="0"/>
                        </a:rPr>
                        <a:t>25 июля</a:t>
                      </a:r>
                      <a:endParaRPr lang="ru-RU" sz="17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georgia" panose="02040502050405020303" pitchFamily="18" charset="0"/>
                        </a:rPr>
                        <a:t>завершение приема документов от поступающих </a:t>
                      </a:r>
                      <a:r>
                        <a:rPr lang="ru-RU" sz="1700" dirty="0" smtClean="0">
                          <a:effectLst/>
                          <a:latin typeface="georgia" panose="02040502050405020303" pitchFamily="18" charset="0"/>
                        </a:rPr>
                        <a:t>по результатам ЕГЭ</a:t>
                      </a:r>
                      <a:endParaRPr lang="ru-RU" sz="17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463633">
                <a:tc vMerge="1">
                  <a:txBody>
                    <a:bodyPr/>
                    <a:lstStyle/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  <a:latin typeface="georgia" panose="02040502050405020303" pitchFamily="18" charset="0"/>
                        </a:rPr>
                        <a:t>27 июля</a:t>
                      </a:r>
                      <a:endParaRPr lang="ru-RU" sz="170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georgia" panose="02040502050405020303" pitchFamily="18" charset="0"/>
                        </a:rPr>
                        <a:t>публикация конкурсных списков</a:t>
                      </a:r>
                      <a:endParaRPr lang="ru-RU" sz="17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463633">
                <a:tc vMerge="1">
                  <a:txBody>
                    <a:bodyPr/>
                    <a:lstStyle/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georgia" panose="02040502050405020303" pitchFamily="18" charset="0"/>
                        </a:rPr>
                        <a:t>14 августа</a:t>
                      </a:r>
                      <a:endParaRPr lang="ru-RU" sz="17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georgia" panose="02040502050405020303" pitchFamily="18" charset="0"/>
                        </a:rPr>
                        <a:t>завершение </a:t>
                      </a:r>
                      <a:r>
                        <a:rPr lang="ru-RU" sz="1700" dirty="0" smtClean="0">
                          <a:effectLst/>
                          <a:latin typeface="georgia" panose="02040502050405020303" pitchFamily="18" charset="0"/>
                        </a:rPr>
                        <a:t>заключения договоров</a:t>
                      </a:r>
                      <a:r>
                        <a:rPr lang="ru-RU" sz="1700" baseline="0" dirty="0" smtClean="0">
                          <a:effectLst/>
                          <a:latin typeface="georgia" panose="02040502050405020303" pitchFamily="18" charset="0"/>
                        </a:rPr>
                        <a:t> об оказании платных образовательных услуг</a:t>
                      </a:r>
                      <a:endParaRPr lang="ru-RU" sz="17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463633">
                <a:tc vMerge="1">
                  <a:txBody>
                    <a:bodyPr/>
                    <a:lstStyle/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georgia" panose="02040502050405020303" pitchFamily="18" charset="0"/>
                        </a:rPr>
                        <a:t>16 августа</a:t>
                      </a:r>
                      <a:endParaRPr lang="ru-RU" sz="17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georgia" panose="02040502050405020303" pitchFamily="18" charset="0"/>
                        </a:rPr>
                        <a:t>издание приказов о зачислении </a:t>
                      </a:r>
                      <a:endParaRPr lang="ru-RU" sz="17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460332">
                <a:tc rowSpan="5"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Georgia" panose="02040502050405020303" pitchFamily="18" charset="0"/>
                        </a:rPr>
                        <a:t>очно-заочная</a:t>
                      </a:r>
                      <a:endParaRPr lang="ru-RU" sz="17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  <a:latin typeface="georgia" panose="02040502050405020303" pitchFamily="18" charset="0"/>
                        </a:rPr>
                        <a:t>26 июля</a:t>
                      </a:r>
                      <a:endParaRPr lang="ru-RU" sz="170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georgia" panose="02040502050405020303" pitchFamily="18" charset="0"/>
                        </a:rPr>
                        <a:t>завершение приема документов от поступающих по результатам </a:t>
                      </a:r>
                      <a:r>
                        <a:rPr lang="ru-RU" sz="1700" dirty="0" smtClean="0">
                          <a:effectLst/>
                          <a:latin typeface="georgia" panose="02040502050405020303" pitchFamily="18" charset="0"/>
                        </a:rPr>
                        <a:t>ВВИ</a:t>
                      </a:r>
                      <a:endParaRPr lang="ru-RU" sz="17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463633">
                <a:tc vMerge="1">
                  <a:txBody>
                    <a:bodyPr/>
                    <a:lstStyle/>
                    <a:p>
                      <a:endParaRPr lang="ru-RU" sz="17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  <a:latin typeface="georgia" panose="02040502050405020303" pitchFamily="18" charset="0"/>
                        </a:rPr>
                        <a:t>11 августа</a:t>
                      </a:r>
                      <a:endParaRPr lang="ru-RU" sz="170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georgia" panose="02040502050405020303" pitchFamily="18" charset="0"/>
                        </a:rPr>
                        <a:t>завершение приема документов от </a:t>
                      </a:r>
                      <a:r>
                        <a:rPr lang="ru-RU" sz="1700" dirty="0" smtClean="0">
                          <a:effectLst/>
                          <a:latin typeface="georgia" panose="02040502050405020303" pitchFamily="18" charset="0"/>
                        </a:rPr>
                        <a:t>поступающих по результатам</a:t>
                      </a:r>
                      <a:r>
                        <a:rPr lang="ru-RU" sz="1700" baseline="0" dirty="0" smtClean="0">
                          <a:effectLst/>
                          <a:latin typeface="georgia" panose="02040502050405020303" pitchFamily="18" charset="0"/>
                        </a:rPr>
                        <a:t> ЕГЭ</a:t>
                      </a:r>
                      <a:endParaRPr lang="ru-RU" sz="17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463633">
                <a:tc vMerge="1">
                  <a:txBody>
                    <a:bodyPr/>
                    <a:lstStyle/>
                    <a:p>
                      <a:endParaRPr lang="ru-RU" sz="17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georgia" panose="02040502050405020303" pitchFamily="18" charset="0"/>
                        </a:rPr>
                        <a:t>15 августа</a:t>
                      </a:r>
                      <a:endParaRPr lang="ru-RU" sz="17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georgia" panose="02040502050405020303" pitchFamily="18" charset="0"/>
                        </a:rPr>
                        <a:t>публикация конкурсных списков</a:t>
                      </a:r>
                      <a:endParaRPr lang="ru-RU" sz="17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463633">
                <a:tc vMerge="1">
                  <a:txBody>
                    <a:bodyPr/>
                    <a:lstStyle/>
                    <a:p>
                      <a:endParaRPr lang="ru-RU" sz="17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georgia" panose="02040502050405020303" pitchFamily="18" charset="0"/>
                        </a:rPr>
                        <a:t>21 августа</a:t>
                      </a:r>
                      <a:endParaRPr lang="ru-RU" sz="17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georgia" panose="02040502050405020303" pitchFamily="18" charset="0"/>
                        </a:rPr>
                        <a:t>завершение </a:t>
                      </a:r>
                      <a:r>
                        <a:rPr lang="ru-RU" sz="1700" dirty="0" smtClean="0">
                          <a:effectLst/>
                          <a:latin typeface="georgia" panose="02040502050405020303" pitchFamily="18" charset="0"/>
                        </a:rPr>
                        <a:t>заключения договоров</a:t>
                      </a:r>
                      <a:r>
                        <a:rPr lang="ru-RU" sz="1700" baseline="0" dirty="0" smtClean="0">
                          <a:effectLst/>
                          <a:latin typeface="georgia" panose="02040502050405020303" pitchFamily="18" charset="0"/>
                        </a:rPr>
                        <a:t> об оказании платных образовательных услуг</a:t>
                      </a:r>
                      <a:endParaRPr lang="ru-RU" sz="17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463633">
                <a:tc vMerge="1">
                  <a:txBody>
                    <a:bodyPr/>
                    <a:lstStyle/>
                    <a:p>
                      <a:endParaRPr lang="ru-RU" sz="17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  <a:latin typeface="georgia" panose="02040502050405020303" pitchFamily="18" charset="0"/>
                        </a:rPr>
                        <a:t>22 августа</a:t>
                      </a:r>
                      <a:endParaRPr lang="ru-RU" sz="170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georgia" panose="02040502050405020303" pitchFamily="18" charset="0"/>
                        </a:rPr>
                        <a:t>издание приказов о зачислении </a:t>
                      </a:r>
                      <a:endParaRPr lang="ru-RU" sz="17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463633">
                <a:tc rowSpan="4"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Georgia" panose="02040502050405020303" pitchFamily="18" charset="0"/>
                        </a:rPr>
                        <a:t>заочная</a:t>
                      </a:r>
                      <a:endParaRPr lang="ru-RU" sz="1700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  <a:latin typeface="georgia" panose="02040502050405020303" pitchFamily="18" charset="0"/>
                        </a:rPr>
                        <a:t>8 августа</a:t>
                      </a:r>
                      <a:endParaRPr lang="ru-RU" sz="170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georgia" panose="02040502050405020303" pitchFamily="18" charset="0"/>
                        </a:rPr>
                        <a:t>завершение приема документов</a:t>
                      </a:r>
                      <a:endParaRPr lang="ru-RU" sz="17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463633">
                <a:tc vMerge="1">
                  <a:txBody>
                    <a:bodyPr/>
                    <a:lstStyle/>
                    <a:p>
                      <a:endParaRPr lang="ru-RU" sz="17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  <a:latin typeface="georgia" panose="02040502050405020303" pitchFamily="18" charset="0"/>
                        </a:rPr>
                        <a:t>4 сентября</a:t>
                      </a:r>
                      <a:endParaRPr lang="ru-RU" sz="170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georgia" panose="02040502050405020303" pitchFamily="18" charset="0"/>
                        </a:rPr>
                        <a:t>публикация конкурсных списков</a:t>
                      </a:r>
                      <a:endParaRPr lang="ru-RU" sz="17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463633">
                <a:tc vMerge="1">
                  <a:txBody>
                    <a:bodyPr/>
                    <a:lstStyle/>
                    <a:p>
                      <a:endParaRPr lang="ru-RU" sz="17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  <a:latin typeface="georgia" panose="02040502050405020303" pitchFamily="18" charset="0"/>
                        </a:rPr>
                        <a:t>12 сентября</a:t>
                      </a:r>
                      <a:endParaRPr lang="ru-RU" sz="170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georgia" panose="02040502050405020303" pitchFamily="18" charset="0"/>
                        </a:rPr>
                        <a:t>завершение </a:t>
                      </a:r>
                      <a:r>
                        <a:rPr lang="ru-RU" sz="1700" dirty="0" smtClean="0">
                          <a:effectLst/>
                          <a:latin typeface="georgia" panose="02040502050405020303" pitchFamily="18" charset="0"/>
                        </a:rPr>
                        <a:t>заключения договоров</a:t>
                      </a:r>
                      <a:r>
                        <a:rPr lang="ru-RU" sz="1700" baseline="0" dirty="0" smtClean="0">
                          <a:effectLst/>
                          <a:latin typeface="georgia" panose="02040502050405020303" pitchFamily="18" charset="0"/>
                        </a:rPr>
                        <a:t> об оказании платных образовательных услуг</a:t>
                      </a:r>
                      <a:endParaRPr lang="ru-RU" sz="17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463633">
                <a:tc vMerge="1">
                  <a:txBody>
                    <a:bodyPr/>
                    <a:lstStyle/>
                    <a:p>
                      <a:endParaRPr lang="ru-RU" sz="17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georgia" panose="02040502050405020303" pitchFamily="18" charset="0"/>
                        </a:rPr>
                        <a:t>15 сентября</a:t>
                      </a:r>
                      <a:endParaRPr lang="ru-RU" sz="17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georgia" panose="02040502050405020303" pitchFamily="18" charset="0"/>
                        </a:rPr>
                        <a:t>издание приказов о зачислении </a:t>
                      </a:r>
                      <a:endParaRPr lang="ru-RU" sz="1700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0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378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МАГИСТРАТУРА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854410"/>
              </p:ext>
            </p:extLst>
          </p:nvPr>
        </p:nvGraphicFramePr>
        <p:xfrm>
          <a:off x="0" y="437881"/>
          <a:ext cx="12192000" cy="64201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31831"/>
                <a:gridCol w="1313645"/>
                <a:gridCol w="8946524"/>
              </a:tblGrid>
              <a:tr h="685862">
                <a:tc rowSpan="7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Georgia" panose="02040502050405020303" pitchFamily="18" charset="0"/>
                        </a:rPr>
                        <a:t>очная и очно-заочная форма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effectLst/>
                          <a:latin typeface="georgia" panose="02040502050405020303" pitchFamily="18" charset="0"/>
                        </a:rPr>
                        <a:t>20 июня</a:t>
                      </a:r>
                      <a:endParaRPr lang="ru-RU" b="0" dirty="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effectLst/>
                          <a:latin typeface="georgia" panose="02040502050405020303" pitchFamily="18" charset="0"/>
                        </a:rPr>
                        <a:t>начало приема документов</a:t>
                      </a:r>
                      <a:endParaRPr lang="ru-RU" b="0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68586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georgia" panose="02040502050405020303" pitchFamily="18" charset="0"/>
                        </a:rPr>
                        <a:t>4 августа</a:t>
                      </a:r>
                      <a:endParaRPr lang="ru-RU" dirty="0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latin typeface="georgia" panose="02040502050405020303" pitchFamily="18" charset="0"/>
                        </a:rPr>
                        <a:t>завершение приема документов</a:t>
                      </a:r>
                      <a:endParaRPr lang="ru-RU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68586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latin typeface="georgia" panose="02040502050405020303" pitchFamily="18" charset="0"/>
                        </a:rPr>
                        <a:t>18 августа</a:t>
                      </a:r>
                      <a:endParaRPr lang="ru-RU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latin typeface="georgia" panose="02040502050405020303" pitchFamily="18" charset="0"/>
                        </a:rPr>
                        <a:t>публикация конкурсных списков</a:t>
                      </a:r>
                      <a:endParaRPr lang="ru-RU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10906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latin typeface="georgia" panose="02040502050405020303" pitchFamily="18" charset="0"/>
                        </a:rPr>
                        <a:t>23 августа</a:t>
                      </a:r>
                      <a:endParaRPr lang="ru-RU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georgia" panose="02040502050405020303" pitchFamily="18" charset="0"/>
                        </a:rPr>
                        <a:t>завершение приема оригиналов документа об образовании от поступающих на места в пределах </a:t>
                      </a:r>
                      <a:r>
                        <a:rPr lang="ru-RU" dirty="0" smtClean="0">
                          <a:effectLst/>
                          <a:latin typeface="georgia" panose="02040502050405020303" pitchFamily="18" charset="0"/>
                        </a:rPr>
                        <a:t>целевой квоты, </a:t>
                      </a:r>
                      <a:r>
                        <a:rPr lang="ru-RU" dirty="0">
                          <a:effectLst/>
                          <a:latin typeface="georgia" panose="02040502050405020303" pitchFamily="18" charset="0"/>
                        </a:rPr>
                        <a:t>на основные конкурсные места</a:t>
                      </a:r>
                      <a:endParaRPr lang="ru-RU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10906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latin typeface="georgia" panose="02040502050405020303" pitchFamily="18" charset="0"/>
                        </a:rPr>
                        <a:t>24 августа</a:t>
                      </a:r>
                      <a:endParaRPr lang="ru-RU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georgia" panose="02040502050405020303" pitchFamily="18" charset="0"/>
                        </a:rPr>
                        <a:t>издание приказов о зачислении на места в пределах </a:t>
                      </a:r>
                      <a:r>
                        <a:rPr lang="ru-RU" dirty="0" smtClean="0">
                          <a:effectLst/>
                          <a:latin typeface="georgia" panose="02040502050405020303" pitchFamily="18" charset="0"/>
                        </a:rPr>
                        <a:t>целевой квоты, </a:t>
                      </a:r>
                      <a:r>
                        <a:rPr lang="ru-RU" dirty="0">
                          <a:effectLst/>
                          <a:latin typeface="georgia" panose="02040502050405020303" pitchFamily="18" charset="0"/>
                        </a:rPr>
                        <a:t>на основные конкурсные места</a:t>
                      </a:r>
                      <a:endParaRPr lang="ru-RU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10906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latin typeface="georgia" panose="02040502050405020303" pitchFamily="18" charset="0"/>
                        </a:rPr>
                        <a:t>24 августа</a:t>
                      </a:r>
                      <a:endParaRPr lang="ru-RU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georgia" panose="02040502050405020303" pitchFamily="18" charset="0"/>
                        </a:rPr>
                        <a:t>завершение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заключения договоров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</a:rPr>
                        <a:t> об оказании платных образовательных услуг </a:t>
                      </a:r>
                      <a:r>
                        <a:rPr lang="ru-RU" dirty="0" smtClean="0">
                          <a:effectLst/>
                          <a:latin typeface="georgia" panose="02040502050405020303" pitchFamily="18" charset="0"/>
                        </a:rPr>
                        <a:t>на </a:t>
                      </a:r>
                      <a:r>
                        <a:rPr lang="ru-RU" dirty="0">
                          <a:effectLst/>
                          <a:latin typeface="georgia" panose="02040502050405020303" pitchFamily="18" charset="0"/>
                        </a:rPr>
                        <a:t>места по договорам об оказании платных образовательных услуг</a:t>
                      </a:r>
                      <a:endParaRPr lang="ru-RU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  <a:tr h="10906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  <a:latin typeface="georgia" panose="02040502050405020303" pitchFamily="18" charset="0"/>
                        </a:rPr>
                        <a:t>25 августа</a:t>
                      </a:r>
                      <a:endParaRPr lang="ru-RU">
                        <a:effectLst/>
                      </a:endParaRPr>
                    </a:p>
                  </a:txBody>
                  <a:tcPr marL="28575" marR="28575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georgia" panose="02040502050405020303" pitchFamily="18" charset="0"/>
                        </a:rPr>
                        <a:t>издание приказов о зачислении на места по договорам об оказании платных образовательных услуг</a:t>
                      </a:r>
                      <a:endParaRPr lang="ru-RU" dirty="0">
                        <a:effectLst/>
                      </a:endParaRPr>
                    </a:p>
                  </a:txBody>
                  <a:tcPr marL="28575" marR="28575" marT="95250" marB="9525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6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" t="5725" r="971" b="50083"/>
          <a:stretch/>
        </p:blipFill>
        <p:spPr>
          <a:xfrm>
            <a:off x="0" y="0"/>
            <a:ext cx="12192001" cy="2936384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026" name="Picture 2" descr="Coat of Arms of Saint Petersburg (2003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5" y="107787"/>
            <a:ext cx="1304545" cy="139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1303" y="0"/>
            <a:ext cx="8305734" cy="1509713"/>
          </a:xfrm>
        </p:spPr>
        <p:txBody>
          <a:bodyPr>
            <a:normAutofit/>
          </a:bodyPr>
          <a:lstStyle/>
          <a:p>
            <a:r>
              <a:rPr lang="ru-RU" sz="40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САНКТ-ПЕТЕРБУРГСКИЙ ГОСУДАРСТВЕННЫЙ ИНСТИТУТ ПСИХОЛОГИИ И СОЦИАЛЬНОЙ 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51830" y="1676400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Georgia" panose="02040502050405020303" pitchFamily="18" charset="0"/>
              </a:rPr>
              <a:t>Сроки проведения </a:t>
            </a:r>
            <a:endParaRPr lang="ru-RU" sz="32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3200" b="1" dirty="0" smtClean="0">
                <a:latin typeface="Georgia" panose="02040502050405020303" pitchFamily="18" charset="0"/>
              </a:rPr>
              <a:t>вступительных </a:t>
            </a:r>
            <a:r>
              <a:rPr lang="ru-RU" sz="3200" b="1" dirty="0">
                <a:latin typeface="Georgia" panose="02040502050405020303" pitchFamily="18" charset="0"/>
              </a:rPr>
              <a:t>испытаний</a:t>
            </a:r>
            <a:endParaRPr lang="ru-RU" sz="3200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36093"/>
              </p:ext>
            </p:extLst>
          </p:nvPr>
        </p:nvGraphicFramePr>
        <p:xfrm>
          <a:off x="1" y="2802682"/>
          <a:ext cx="12192000" cy="4055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5793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Форма обучения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Сроки проведения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7933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0070C0"/>
                          </a:solidFill>
                          <a:latin typeface="Georgia" panose="02040502050405020303" pitchFamily="18" charset="0"/>
                        </a:rPr>
                        <a:t>Бакалавриат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Georgia" panose="02040502050405020303" pitchFamily="18" charset="0"/>
                        </a:rPr>
                        <a:t>/</a:t>
                      </a:r>
                      <a:r>
                        <a:rPr lang="ru-RU" sz="2400" dirty="0" err="1" smtClean="0">
                          <a:solidFill>
                            <a:srgbClr val="0070C0"/>
                          </a:solidFill>
                          <a:latin typeface="Georgia" panose="02040502050405020303" pitchFamily="18" charset="0"/>
                        </a:rPr>
                        <a:t>специалитет</a:t>
                      </a:r>
                      <a:endParaRPr lang="ru-RU" sz="2400" dirty="0">
                        <a:solidFill>
                          <a:srgbClr val="0070C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7933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Georgia" panose="02040502050405020303" pitchFamily="18" charset="0"/>
                        </a:rPr>
                        <a:t>Очная</a:t>
                      </a:r>
                      <a:endParaRPr lang="ru-RU" sz="2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eorgia" panose="02040502050405020303" pitchFamily="18" charset="0"/>
                        </a:rPr>
                        <a:t>17.07.2023 –</a:t>
                      </a:r>
                      <a:r>
                        <a:rPr lang="ru-RU" sz="2400" baseline="0" dirty="0" smtClean="0">
                          <a:latin typeface="Georgia" panose="02040502050405020303" pitchFamily="18" charset="0"/>
                        </a:rPr>
                        <a:t> 21.07.2023</a:t>
                      </a:r>
                      <a:endParaRPr lang="ru-RU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7933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Georgia" panose="02040502050405020303" pitchFamily="18" charset="0"/>
                        </a:rPr>
                        <a:t>Очно-заочная</a:t>
                      </a:r>
                      <a:endParaRPr lang="ru-RU" sz="2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eorgia" panose="02040502050405020303" pitchFamily="18" charset="0"/>
                        </a:rPr>
                        <a:t>31.07.2023 – 11.08.2023</a:t>
                      </a:r>
                      <a:endParaRPr lang="ru-RU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7933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Georgia" panose="02040502050405020303" pitchFamily="18" charset="0"/>
                        </a:rPr>
                        <a:t>Заочная</a:t>
                      </a:r>
                      <a:r>
                        <a:rPr lang="ru-RU" sz="2400" b="1" baseline="0" dirty="0" smtClean="0">
                          <a:latin typeface="Georgia" panose="02040502050405020303" pitchFamily="18" charset="0"/>
                        </a:rPr>
                        <a:t> </a:t>
                      </a:r>
                      <a:endParaRPr lang="ru-RU" sz="2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eorgia" panose="02040502050405020303" pitchFamily="18" charset="0"/>
                        </a:rPr>
                        <a:t>28.08.2023</a:t>
                      </a:r>
                      <a:r>
                        <a:rPr lang="ru-RU" sz="2400" baseline="0" dirty="0" smtClean="0">
                          <a:latin typeface="Georgia" panose="02040502050405020303" pitchFamily="18" charset="0"/>
                        </a:rPr>
                        <a:t> – 01.09.2023</a:t>
                      </a:r>
                      <a:endParaRPr lang="ru-RU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7933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Georgia" panose="02040502050405020303" pitchFamily="18" charset="0"/>
                        </a:rPr>
                        <a:t>Магистратура</a:t>
                      </a:r>
                      <a:endParaRPr lang="ru-RU" sz="2400" dirty="0">
                        <a:solidFill>
                          <a:srgbClr val="0070C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933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Georgia" panose="02040502050405020303" pitchFamily="18" charset="0"/>
                        </a:rPr>
                        <a:t>Очная/Очно-заочная</a:t>
                      </a:r>
                      <a:endParaRPr lang="ru-RU" sz="2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eorgia" panose="02040502050405020303" pitchFamily="18" charset="0"/>
                        </a:rPr>
                        <a:t>15.08.2023 – 18.08.2023</a:t>
                      </a:r>
                      <a:endParaRPr lang="ru-RU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139" y="104582"/>
            <a:ext cx="2129862" cy="171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1761</Words>
  <Application>Microsoft Office PowerPoint</Application>
  <PresentationFormat>Широкоэкранный</PresentationFormat>
  <Paragraphs>442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Arial</vt:lpstr>
      <vt:lpstr>Bahnschrift Condensed</vt:lpstr>
      <vt:lpstr>Bahnschrift SemiBold Condensed</vt:lpstr>
      <vt:lpstr>Calibri</vt:lpstr>
      <vt:lpstr>Calibri Light</vt:lpstr>
      <vt:lpstr>Franklin Gothic Demi Cond</vt:lpstr>
      <vt:lpstr>georgia</vt:lpstr>
      <vt:lpstr>georgia</vt:lpstr>
      <vt:lpstr>Times New Roman</vt:lpstr>
      <vt:lpstr>Wingdings</vt:lpstr>
      <vt:lpstr>Тема Office</vt:lpstr>
      <vt:lpstr>САНКТ-ПЕТЕРБУРГСКИЙ ГОСУДАРСТВЕННЫЙ ИНСТИТУТ ПСИХОЛОГИИ И СОЦИАЛЬНОЙ РАБОТЫ</vt:lpstr>
      <vt:lpstr>САНКТ-ПЕТЕРБУРГСКИЙ ГОСУДАРСТВЕННЫЙ ИНСТИТУТ ПСИХОЛОГИИ И СОЦИАЛЬНОЙ РАБОТЫ</vt:lpstr>
      <vt:lpstr>САНКТ-ПЕТЕРБУРГСКИЙ ГОСУДАРСТВЕННЫЙ ИНСТИТУТ ПСИХОЛОГИИ И СОЦИАЛЬНОЙ РАБОТЫ</vt:lpstr>
      <vt:lpstr>САНКТ-ПЕТЕРБУРГСКИЙ ГОСУДАРСТВЕННЫЙ ИНСТИТУТ ПСИХОЛОГИИ И СОЦИАЛЬНОЙ РАБОТЫ</vt:lpstr>
      <vt:lpstr>Презентация PowerPoint</vt:lpstr>
      <vt:lpstr>КАЛЕНДАРЬ АБИТУРИЕНТА БАКАЛАВРИАТ/СПЕЦИАЛИТЕТ</vt:lpstr>
      <vt:lpstr>Презентация PowerPoint</vt:lpstr>
      <vt:lpstr>МАГИСТРАТУРА</vt:lpstr>
      <vt:lpstr>САНКТ-ПЕТЕРБУРГСКИЙ ГОСУДАРСТВЕННЫЙ ИНСТИТУТ ПСИХОЛОГИИ И СОЦИАЛЬНОЙ РАБОТЫ</vt:lpstr>
      <vt:lpstr> Особые права </vt:lpstr>
      <vt:lpstr>Особенности проведения ВВИ</vt:lpstr>
      <vt:lpstr>Способы сдачи ВВИ</vt:lpstr>
      <vt:lpstr>Презентация PowerPoint</vt:lpstr>
      <vt:lpstr>37.03.01 Психология «Практики психологической помощи»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САНКТ-ПЕТЕРБУРГСКИЙ ГОСУДАРСТВЕННЫЙ ИНСТИТУТ ПСИХОЛОГИИ И СОЦИАЛЬНОЙ РАБОТЫ</vt:lpstr>
      <vt:lpstr>Презентация PowerPoint</vt:lpstr>
      <vt:lpstr>Презентация PowerPoint</vt:lpstr>
      <vt:lpstr>Порядок зачисления Система приоритетов</vt:lpstr>
      <vt:lpstr>Презентация PowerPoint</vt:lpstr>
      <vt:lpstr>«САНКТ-ПЕТЕРБУРГСКИЙ ГОСУДАРСТВЕННЫЙ  ИНСТИТУТ ПСИХОЛОГИИ И СОЦИАЛЬНОЙ РАБОТЫ»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САНКТ-ПЕТЕРБУРГСКИЙ ГОСУДАРСТВЕННЫЙ ИНСТИТУТ ПСИХОЛОГИИ И СОЦИАЛЬНОЙ РАБОТЫ</dc:title>
  <dc:creator>АЛЕКСЕЕВА ОЛЬГА</dc:creator>
  <cp:lastModifiedBy>Бабич Ольга Андреевна</cp:lastModifiedBy>
  <cp:revision>97</cp:revision>
  <dcterms:created xsi:type="dcterms:W3CDTF">2022-10-11T09:50:25Z</dcterms:created>
  <dcterms:modified xsi:type="dcterms:W3CDTF">2023-07-13T09:44:41Z</dcterms:modified>
</cp:coreProperties>
</file>