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73" r:id="rId6"/>
    <p:sldId id="261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63" r:id="rId15"/>
    <p:sldId id="26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74" r:id="rId30"/>
    <p:sldId id="289" r:id="rId31"/>
    <p:sldId id="275" r:id="rId32"/>
    <p:sldId id="290" r:id="rId33"/>
    <p:sldId id="291" r:id="rId34"/>
    <p:sldId id="292" r:id="rId35"/>
    <p:sldId id="293" r:id="rId36"/>
    <p:sldId id="294" r:id="rId37"/>
    <p:sldId id="295" r:id="rId38"/>
    <p:sldId id="297" r:id="rId39"/>
    <p:sldId id="296" r:id="rId40"/>
    <p:sldId id="29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romashki_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5" cy="1353315"/>
          </a:xfrm>
          <a:prstGeom prst="rect">
            <a:avLst/>
          </a:prstGeom>
        </p:spPr>
      </p:pic>
      <p:pic>
        <p:nvPicPr>
          <p:cNvPr id="8" name="Рисунок 7" descr="romashki_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205033" y="0"/>
            <a:ext cx="2438405" cy="1353315"/>
          </a:xfrm>
          <a:prstGeom prst="rect">
            <a:avLst/>
          </a:prstGeom>
        </p:spPr>
      </p:pic>
      <p:pic>
        <p:nvPicPr>
          <p:cNvPr id="9" name="Рисунок 8" descr="romashki_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1049" y="0"/>
            <a:ext cx="2438405" cy="1353315"/>
          </a:xfrm>
          <a:prstGeom prst="rect">
            <a:avLst/>
          </a:prstGeom>
        </p:spPr>
      </p:pic>
      <p:pic>
        <p:nvPicPr>
          <p:cNvPr id="10" name="Рисунок 9" descr="romashki_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6705627" y="0"/>
            <a:ext cx="2438405" cy="13533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" Target="slide24.xml"/><Relationship Id="rId7" Type="http://schemas.openxmlformats.org/officeDocument/2006/relationships/slide" Target="slide1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slide" Target="slide20.xml"/><Relationship Id="rId4" Type="http://schemas.openxmlformats.org/officeDocument/2006/relationships/image" Target="../media/image26.jpeg"/><Relationship Id="rId9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285992"/>
            <a:ext cx="6143668" cy="1470025"/>
          </a:xfrm>
        </p:spPr>
        <p:txBody>
          <a:bodyPr>
            <a:normAutofit/>
          </a:bodyPr>
          <a:lstStyle/>
          <a:p>
            <a:r>
              <a:rPr lang="ru-RU" sz="5000" b="1" dirty="0" smtClean="0">
                <a:solidFill>
                  <a:srgbClr val="0000FF"/>
                </a:solidFill>
                <a:latin typeface="Bookman Old Style" pitchFamily="18" charset="0"/>
              </a:rPr>
              <a:t>Белая ромашка</a:t>
            </a:r>
            <a:endParaRPr lang="ru-RU" sz="50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643578"/>
            <a:ext cx="6400800" cy="96678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7407" t="14113" r="11111" b="9677"/>
          <a:stretch>
            <a:fillRect/>
          </a:stretch>
        </p:blipFill>
        <p:spPr>
          <a:xfrm>
            <a:off x="71406" y="2571744"/>
            <a:ext cx="3143272" cy="1928826"/>
          </a:xfrm>
          <a:prstGeom prst="rect">
            <a:avLst/>
          </a:prstGeom>
        </p:spPr>
      </p:pic>
      <p:sp>
        <p:nvSpPr>
          <p:cNvPr id="8" name="Содержимое 8"/>
          <p:cNvSpPr txBox="1">
            <a:spLocks/>
          </p:cNvSpPr>
          <p:nvPr/>
        </p:nvSpPr>
        <p:spPr>
          <a:xfrm>
            <a:off x="600076" y="3286124"/>
            <a:ext cx="2043098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Россия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Рисунок 8" descr="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643182"/>
            <a:ext cx="5429289" cy="3847039"/>
          </a:xfrm>
          <a:prstGeom prst="rect">
            <a:avLst/>
          </a:prstGeom>
        </p:spPr>
      </p:pic>
      <p:pic>
        <p:nvPicPr>
          <p:cNvPr id="10" name="Рисунок 9" descr="011-ot.jpg"/>
          <p:cNvPicPr>
            <a:picLocks noChangeAspect="1"/>
          </p:cNvPicPr>
          <p:nvPr/>
        </p:nvPicPr>
        <p:blipFill>
          <a:blip r:embed="rId4" cstate="print"/>
          <a:srcRect l="27344" t="58821" r="31250" b="33461"/>
          <a:stretch>
            <a:fillRect/>
          </a:stretch>
        </p:blipFill>
        <p:spPr>
          <a:xfrm>
            <a:off x="4286248" y="4786322"/>
            <a:ext cx="3786214" cy="5000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7407" t="14113" r="11111" b="9677"/>
          <a:stretch>
            <a:fillRect/>
          </a:stretch>
        </p:blipFill>
        <p:spPr>
          <a:xfrm>
            <a:off x="71406" y="2571744"/>
            <a:ext cx="3143272" cy="1928826"/>
          </a:xfrm>
          <a:prstGeom prst="rect">
            <a:avLst/>
          </a:prstGeom>
        </p:spPr>
      </p:pic>
      <p:sp>
        <p:nvSpPr>
          <p:cNvPr id="8" name="Содержимое 8"/>
          <p:cNvSpPr txBox="1">
            <a:spLocks/>
          </p:cNvSpPr>
          <p:nvPr/>
        </p:nvSpPr>
        <p:spPr>
          <a:xfrm>
            <a:off x="600076" y="3286124"/>
            <a:ext cx="2043098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Россия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7" name="Рисунок 6" descr="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643182"/>
            <a:ext cx="5383167" cy="3814358"/>
          </a:xfrm>
          <a:prstGeom prst="rect">
            <a:avLst/>
          </a:prstGeom>
        </p:spPr>
      </p:pic>
      <p:pic>
        <p:nvPicPr>
          <p:cNvPr id="11" name="Рисунок 10" descr="022-ot.jpg"/>
          <p:cNvPicPr>
            <a:picLocks noChangeAspect="1"/>
          </p:cNvPicPr>
          <p:nvPr/>
        </p:nvPicPr>
        <p:blipFill>
          <a:blip r:embed="rId4" cstate="print"/>
          <a:srcRect l="25781" t="54411" r="29687" b="35666"/>
          <a:stretch>
            <a:fillRect/>
          </a:stretch>
        </p:blipFill>
        <p:spPr>
          <a:xfrm>
            <a:off x="4286248" y="4643446"/>
            <a:ext cx="3714776" cy="5000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7407" t="14113" r="11111" b="9677"/>
          <a:stretch>
            <a:fillRect/>
          </a:stretch>
        </p:blipFill>
        <p:spPr>
          <a:xfrm>
            <a:off x="71406" y="2571744"/>
            <a:ext cx="3143272" cy="1928826"/>
          </a:xfrm>
          <a:prstGeom prst="rect">
            <a:avLst/>
          </a:prstGeom>
        </p:spPr>
      </p:pic>
      <p:sp>
        <p:nvSpPr>
          <p:cNvPr id="8" name="Содержимое 8"/>
          <p:cNvSpPr txBox="1">
            <a:spLocks/>
          </p:cNvSpPr>
          <p:nvPr/>
        </p:nvSpPr>
        <p:spPr>
          <a:xfrm>
            <a:off x="600076" y="3286124"/>
            <a:ext cx="2043098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Россия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Рисунок 8" descr="0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2571744"/>
            <a:ext cx="5429256" cy="3847016"/>
          </a:xfrm>
          <a:prstGeom prst="rect">
            <a:avLst/>
          </a:prstGeom>
        </p:spPr>
      </p:pic>
      <p:pic>
        <p:nvPicPr>
          <p:cNvPr id="10" name="Рисунок 9" descr="033-ot.jpg"/>
          <p:cNvPicPr>
            <a:picLocks noChangeAspect="1"/>
          </p:cNvPicPr>
          <p:nvPr/>
        </p:nvPicPr>
        <p:blipFill>
          <a:blip r:embed="rId4" cstate="print"/>
          <a:srcRect l="28906" t="81975" r="30469" b="10307"/>
          <a:stretch>
            <a:fillRect/>
          </a:stretch>
        </p:blipFill>
        <p:spPr>
          <a:xfrm>
            <a:off x="4071966" y="5715016"/>
            <a:ext cx="3714744" cy="5000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500306"/>
            <a:ext cx="5929354" cy="4201371"/>
          </a:xfrm>
          <a:prstGeom prst="rect">
            <a:avLst/>
          </a:prstGeom>
        </p:spPr>
      </p:pic>
      <p:pic>
        <p:nvPicPr>
          <p:cNvPr id="11" name="Рисунок 10" descr="044-ot.jpg"/>
          <p:cNvPicPr>
            <a:picLocks noChangeAspect="1"/>
          </p:cNvPicPr>
          <p:nvPr/>
        </p:nvPicPr>
        <p:blipFill>
          <a:blip r:embed="rId3" cstate="print"/>
          <a:srcRect l="19417" t="10016" r="23473" b="19871"/>
          <a:stretch>
            <a:fillRect/>
          </a:stretch>
        </p:blipFill>
        <p:spPr>
          <a:xfrm>
            <a:off x="2928926" y="5572140"/>
            <a:ext cx="3571900" cy="5000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дартс_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9982" t="37500" r="5535" b="6334"/>
          <a:stretch>
            <a:fillRect/>
          </a:stretch>
        </p:blipFill>
        <p:spPr>
          <a:xfrm>
            <a:off x="1857356" y="1436460"/>
            <a:ext cx="2786097" cy="2635482"/>
          </a:xfrm>
          <a:prstGeom prst="rect">
            <a:avLst/>
          </a:prstGeom>
        </p:spPr>
      </p:pic>
      <p:pic>
        <p:nvPicPr>
          <p:cNvPr id="12" name="Рисунок 11" descr="дартс_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5535" t="37500" r="11464" b="3125"/>
          <a:stretch>
            <a:fillRect/>
          </a:stretch>
        </p:blipFill>
        <p:spPr>
          <a:xfrm>
            <a:off x="4572001" y="1454265"/>
            <a:ext cx="2571767" cy="2617676"/>
          </a:xfrm>
          <a:prstGeom prst="rect">
            <a:avLst/>
          </a:prstGeom>
        </p:spPr>
      </p:pic>
      <p:pic>
        <p:nvPicPr>
          <p:cNvPr id="13" name="Рисунок 12" descr="дартс_3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11464" t="4167" r="5535" b="37500"/>
          <a:stretch>
            <a:fillRect/>
          </a:stretch>
        </p:blipFill>
        <p:spPr>
          <a:xfrm>
            <a:off x="1928794" y="4000504"/>
            <a:ext cx="2643206" cy="2571768"/>
          </a:xfrm>
          <a:prstGeom prst="rect">
            <a:avLst/>
          </a:prstGeom>
        </p:spPr>
      </p:pic>
      <p:pic>
        <p:nvPicPr>
          <p:cNvPr id="14" name="Рисунок 13" descr="дартс_4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5535" t="4167" r="11464" b="37500"/>
          <a:stretch>
            <a:fillRect/>
          </a:stretch>
        </p:blipFill>
        <p:spPr>
          <a:xfrm>
            <a:off x="4572000" y="4000504"/>
            <a:ext cx="2571768" cy="2571768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rId9" action="ppaction://hlinksldjump" highlightClick="1"/>
          </p:cNvPr>
          <p:cNvSpPr/>
          <p:nvPr/>
        </p:nvSpPr>
        <p:spPr>
          <a:xfrm>
            <a:off x="8286776" y="6143644"/>
            <a:ext cx="357190" cy="35719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2357454"/>
          </a:xfrm>
        </p:spPr>
        <p:txBody>
          <a:bodyPr>
            <a:normAutofit fontScale="85000" lnSpcReduction="200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Основной источник заражения туберкулеза это: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человек, который болеет туберкулезом легких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7929618" cy="114300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Желтое поле. Категория вопросов</a:t>
            </a:r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«Как можно заразиться туберкулезом?»</a:t>
            </a:r>
            <a:endParaRPr lang="ru-RU" sz="2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2357454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Возбудитель туберкулеза передается: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воздушно-капельным путем</a:t>
            </a:r>
          </a:p>
          <a:p>
            <a:pPr lvl="0" fontAlgn="base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7929618" cy="114300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Желтое поле. Категория вопросов</a:t>
            </a:r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«Как можно заразиться туберкулезом?»</a:t>
            </a:r>
            <a:endParaRPr lang="ru-RU" sz="2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496"/>
            <a:ext cx="8429684" cy="3714776"/>
          </a:xfrm>
        </p:spPr>
        <p:txBody>
          <a:bodyPr>
            <a:normAutofit fontScale="70000" lnSpcReduction="200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Возбудитель туберкулеза передается, когда больной человек: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когда больной человек</a:t>
            </a:r>
          </a:p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кашляет, </a:t>
            </a:r>
          </a:p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чихает, </a:t>
            </a:r>
          </a:p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кричит </a:t>
            </a:r>
          </a:p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или поет,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             В воздух выделяются капельки с микобактериями туберкулеза, а другой человек их вдыхает.</a:t>
            </a: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7929618" cy="114300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Желтое поле. Категория вопросов</a:t>
            </a:r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«Как можно заразиться туберкулезом?»</a:t>
            </a:r>
            <a:endParaRPr lang="ru-RU" sz="2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071834"/>
          </a:xfrm>
        </p:spPr>
        <p:txBody>
          <a:bodyPr>
            <a:normAutofit fontScale="92500" lnSpcReduction="200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</a:t>
            </a:r>
            <a:r>
              <a:rPr lang="ru-RU" dirty="0" smtClean="0"/>
              <a:t> </a:t>
            </a:r>
            <a:r>
              <a:rPr lang="ru-RU" dirty="0" smtClean="0">
                <a:latin typeface="Bookman Old Style" pitchFamily="18" charset="0"/>
              </a:rPr>
              <a:t>Где можно заразиться туберкулезом?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</a:t>
            </a:r>
            <a:r>
              <a:rPr lang="ru-RU" dirty="0" smtClean="0">
                <a:latin typeface="Bookman Old Style" pitchFamily="18" charset="0"/>
              </a:rPr>
              <a:t>при прямом контакте с больным ТБ</a:t>
            </a:r>
            <a:r>
              <a:rPr lang="ru-RU" b="1" dirty="0" smtClean="0">
                <a:latin typeface="Bookman Old Style" pitchFamily="18" charset="0"/>
              </a:rPr>
              <a:t>,</a:t>
            </a:r>
            <a:r>
              <a:rPr lang="ru-RU" dirty="0" smtClean="0">
                <a:latin typeface="Bookman Old Style" pitchFamily="18" charset="0"/>
              </a:rPr>
              <a:t> в замкнутом пространстве, например, в транспорте, где побывал больной туберкулезом легких</a:t>
            </a:r>
          </a:p>
          <a:p>
            <a:pPr lvl="0" fontAlgn="base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7929618" cy="114300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Желтое поле. Категория вопросов</a:t>
            </a:r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«Как можно заразиться туберкулезом?»</a:t>
            </a:r>
            <a:endParaRPr lang="ru-RU" sz="2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 fontScale="70000" lnSpcReduction="200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Заразиться туберкулёзом значит ли это заболеть и почему?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нет, не значит. Во-первых, у каждого человека существует врожденный иммунитет к туберкулезу, который объясняется рядом иммуногенетических факторов. Кроме этого, есть приобретенный иммунитет, который формируется с помощью вакцины.</a:t>
            </a:r>
          </a:p>
          <a:p>
            <a:pPr lvl="0" fontAlgn="base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00174"/>
            <a:ext cx="7929618" cy="114300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Желтое поле. Категория вопросов</a:t>
            </a:r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«Как можно заразиться туберкулезом?»</a:t>
            </a:r>
            <a:endParaRPr lang="ru-RU" sz="2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5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501090" y="6286520"/>
            <a:ext cx="357190" cy="35719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Ts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285992"/>
            <a:ext cx="4762500" cy="3305175"/>
          </a:xfrm>
        </p:spPr>
      </p:pic>
      <p:pic>
        <p:nvPicPr>
          <p:cNvPr id="5" name="Рисунок 4" descr="BTs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604" y="1643050"/>
            <a:ext cx="3419114" cy="492922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Людей, какого социального статуса поражает туберкулез?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Туберкулез поражает людей независимо от их социального статуса. </a:t>
            </a:r>
          </a:p>
          <a:p>
            <a:pPr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Красное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«Кто может заразиться туберкулёзом?»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Какие категории людей больше подвержены инфекции?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Дети, подростки, беременные женщины и пожилые люди более подвержены инфекции.</a:t>
            </a: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Красное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«Кто может заразиться туберкулёзом?»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Какая система организма контролирует инфекцию?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Здоровая иммунная система человека успешно контролирует инфекцию.</a:t>
            </a: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Красное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«Кто может заразиться туберкулёзом?»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Что происходит при ослаблении иммунитета?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</a:t>
            </a:r>
            <a:r>
              <a:rPr lang="ru-RU" dirty="0" smtClean="0">
                <a:latin typeface="Bookman Old Style" pitchFamily="18" charset="0"/>
              </a:rPr>
              <a:t>При наличии туберкулезной палочки в организме, болезнь начинает активно развиваться</a:t>
            </a:r>
            <a:r>
              <a:rPr lang="ru-RU" b="1" dirty="0" smtClean="0">
                <a:latin typeface="Bookman Old Style" pitchFamily="18" charset="0"/>
              </a:rPr>
              <a:t> </a:t>
            </a:r>
            <a:endParaRPr lang="ru-RU" dirty="0" smtClean="0">
              <a:latin typeface="Bookman Old Style" pitchFamily="18" charset="0"/>
            </a:endParaRP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Красное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«Кто может заразиться туберкулёзом?»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072206"/>
            <a:ext cx="428628" cy="428628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Как  называли туберкулез в 18-19 веке?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чахотка</a:t>
            </a: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00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Зелёное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«История»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В произведении какого русского писателя отражена тема «чахотки»?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Достоевский</a:t>
            </a:r>
            <a:endParaRPr lang="ru-RU" dirty="0" smtClean="0">
              <a:latin typeface="Bookman Old Style" pitchFamily="18" charset="0"/>
            </a:endParaRP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00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Зелёное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«История»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Какой известный русский писатель умер от туберкулеза?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Чехов</a:t>
            </a:r>
            <a:endParaRPr lang="ru-RU" dirty="0" smtClean="0">
              <a:latin typeface="Bookman Old Style" pitchFamily="18" charset="0"/>
            </a:endParaRP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00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Зелёное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«История»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Как вы думаете, что было запрещено больным туберкулезом в Древней Индии?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</a:t>
            </a:r>
            <a:r>
              <a:rPr lang="ru-RU" b="1" dirty="0" smtClean="0">
                <a:latin typeface="Bookman Old Style" pitchFamily="18" charset="0"/>
              </a:rPr>
              <a:t>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вступать в брак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00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Зелёное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«История»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14710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Что является символом борьбы с туберкулезом?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ромашка</a:t>
            </a:r>
          </a:p>
          <a:p>
            <a:pPr lvl="0" fontAlgn="base">
              <a:buNone/>
            </a:pPr>
            <a:endParaRPr lang="ru-RU" dirty="0" smtClean="0">
              <a:latin typeface="Bookman Old Style" pitchFamily="18" charset="0"/>
            </a:endParaRPr>
          </a:p>
          <a:p>
            <a:pPr lvl="0" fontAlgn="base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571612"/>
            <a:ext cx="7929618" cy="1143008"/>
          </a:xfrm>
          <a:prstGeom prst="roundRect">
            <a:avLst/>
          </a:prstGeom>
          <a:solidFill>
            <a:srgbClr val="00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Зелёное поле. Категория вопросов</a:t>
            </a:r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5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«История»</a:t>
            </a:r>
            <a:endParaRPr lang="ru-RU" sz="25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ru-RU" sz="25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072206"/>
            <a:ext cx="500066" cy="428628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c2070a6b6a33aeb1fdfc2dd7e0800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929066"/>
            <a:ext cx="3462946" cy="2414593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85860"/>
            <a:ext cx="7929618" cy="1357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«Основные симптомы, характерные для туберкулеза»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1.jpg"/>
          <p:cNvPicPr>
            <a:picLocks noChangeAspect="1"/>
          </p:cNvPicPr>
          <p:nvPr/>
        </p:nvPicPr>
        <p:blipFill>
          <a:blip r:embed="rId2" cstate="print"/>
          <a:srcRect l="7031" t="22436" r="7031" b="15820"/>
          <a:stretch>
            <a:fillRect/>
          </a:stretch>
        </p:blipFill>
        <p:spPr>
          <a:xfrm>
            <a:off x="285720" y="2500306"/>
            <a:ext cx="4000528" cy="2036632"/>
          </a:xfrm>
          <a:prstGeom prst="rect">
            <a:avLst/>
          </a:prstGeom>
        </p:spPr>
      </p:pic>
      <p:pic>
        <p:nvPicPr>
          <p:cNvPr id="5" name="Рисунок 4" descr="02.jpg"/>
          <p:cNvPicPr>
            <a:picLocks noChangeAspect="1"/>
          </p:cNvPicPr>
          <p:nvPr/>
        </p:nvPicPr>
        <p:blipFill>
          <a:blip r:embed="rId3" cstate="print"/>
          <a:srcRect l="3125" t="14717" r="3906" b="19128"/>
          <a:stretch>
            <a:fillRect/>
          </a:stretch>
        </p:blipFill>
        <p:spPr>
          <a:xfrm>
            <a:off x="4714876" y="2500306"/>
            <a:ext cx="4108876" cy="2071702"/>
          </a:xfrm>
          <a:prstGeom prst="rect">
            <a:avLst/>
          </a:prstGeom>
        </p:spPr>
      </p:pic>
      <p:pic>
        <p:nvPicPr>
          <p:cNvPr id="6" name="Рисунок 5" descr="03.jpg"/>
          <p:cNvPicPr>
            <a:picLocks noChangeAspect="1"/>
          </p:cNvPicPr>
          <p:nvPr/>
        </p:nvPicPr>
        <p:blipFill>
          <a:blip r:embed="rId4" cstate="print"/>
          <a:srcRect l="8593" t="26846" r="6250" b="8102"/>
          <a:stretch>
            <a:fillRect/>
          </a:stretch>
        </p:blipFill>
        <p:spPr>
          <a:xfrm>
            <a:off x="214282" y="4643446"/>
            <a:ext cx="3714776" cy="2010750"/>
          </a:xfrm>
          <a:prstGeom prst="rect">
            <a:avLst/>
          </a:prstGeom>
        </p:spPr>
      </p:pic>
      <p:pic>
        <p:nvPicPr>
          <p:cNvPr id="8" name="Рисунок 7" descr="04.jpg"/>
          <p:cNvPicPr>
            <a:picLocks noChangeAspect="1"/>
          </p:cNvPicPr>
          <p:nvPr/>
        </p:nvPicPr>
        <p:blipFill>
          <a:blip r:embed="rId5" cstate="print"/>
          <a:srcRect l="9375" t="30154" r="2411" b="10307"/>
          <a:stretch>
            <a:fillRect/>
          </a:stretch>
        </p:blipFill>
        <p:spPr>
          <a:xfrm>
            <a:off x="4214810" y="4643446"/>
            <a:ext cx="4214842" cy="201571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Туберкулез, от лат. </a:t>
            </a:r>
            <a:r>
              <a:rPr lang="ru-RU" dirty="0" err="1" smtClean="0">
                <a:latin typeface="Bookman Old Style" pitchFamily="18" charset="0"/>
              </a:rPr>
              <a:t>Tuberculum</a:t>
            </a:r>
            <a:r>
              <a:rPr lang="ru-RU" dirty="0" smtClean="0">
                <a:latin typeface="Bookman Old Style" pitchFamily="18" charset="0"/>
              </a:rPr>
              <a:t> переводится как: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3000372"/>
            <a:ext cx="3429024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А. Бугорок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Б. Палочка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В. Нарыв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Г. Дыхание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 descr="mehanizm_tuberkuleznyh_reakc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786058"/>
            <a:ext cx="2766079" cy="342902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85860"/>
            <a:ext cx="7929618" cy="1357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«Основные симптомы, характерные для туберкулеза»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Рисунок 7" descr="05.jpg"/>
          <p:cNvPicPr>
            <a:picLocks noChangeAspect="1"/>
          </p:cNvPicPr>
          <p:nvPr/>
        </p:nvPicPr>
        <p:blipFill>
          <a:blip r:embed="rId2" cstate="print"/>
          <a:srcRect l="7031" t="38974" r="6250" b="11410"/>
          <a:stretch>
            <a:fillRect/>
          </a:stretch>
        </p:blipFill>
        <p:spPr>
          <a:xfrm>
            <a:off x="4714876" y="2643182"/>
            <a:ext cx="4229130" cy="1714512"/>
          </a:xfrm>
          <a:prstGeom prst="rect">
            <a:avLst/>
          </a:prstGeom>
        </p:spPr>
      </p:pic>
      <p:pic>
        <p:nvPicPr>
          <p:cNvPr id="9" name="Рисунок 8" descr="06.jpg"/>
          <p:cNvPicPr>
            <a:picLocks noChangeAspect="1"/>
          </p:cNvPicPr>
          <p:nvPr/>
        </p:nvPicPr>
        <p:blipFill>
          <a:blip r:embed="rId3" cstate="print"/>
          <a:srcRect l="8594" t="20230" r="6250" b="10307"/>
          <a:stretch>
            <a:fillRect/>
          </a:stretch>
        </p:blipFill>
        <p:spPr>
          <a:xfrm>
            <a:off x="357158" y="2428868"/>
            <a:ext cx="4000528" cy="2312232"/>
          </a:xfrm>
          <a:prstGeom prst="rect">
            <a:avLst/>
          </a:prstGeom>
        </p:spPr>
      </p:pic>
      <p:pic>
        <p:nvPicPr>
          <p:cNvPr id="10" name="Рисунок 9" descr="07.jpg"/>
          <p:cNvPicPr>
            <a:picLocks noChangeAspect="1"/>
          </p:cNvPicPr>
          <p:nvPr/>
        </p:nvPicPr>
        <p:blipFill>
          <a:blip r:embed="rId4" cstate="print"/>
          <a:srcRect l="5468" t="43385" r="3125" b="10307"/>
          <a:stretch>
            <a:fillRect/>
          </a:stretch>
        </p:blipFill>
        <p:spPr>
          <a:xfrm>
            <a:off x="3000364" y="4857760"/>
            <a:ext cx="4929222" cy="176946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rgbClr val="002060"/>
                </a:solidFill>
                <a:latin typeface="Bookman Old Style" pitchFamily="18" charset="0"/>
              </a:rPr>
              <a:t>Как обнаружить туберкулез? </a:t>
            </a:r>
            <a:r>
              <a:rPr lang="ru-RU" sz="3500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3500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35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Содержимое 3" descr="04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AC26B"/>
              </a:clrFrom>
              <a:clrTo>
                <a:srgbClr val="FAC26B">
                  <a:alpha val="0"/>
                </a:srgbClr>
              </a:clrTo>
            </a:clrChange>
          </a:blip>
          <a:srcRect l="19542" r="21832"/>
          <a:stretch>
            <a:fillRect/>
          </a:stretch>
        </p:blipFill>
        <p:spPr>
          <a:xfrm>
            <a:off x="285720" y="2071678"/>
            <a:ext cx="1857388" cy="2244902"/>
          </a:xfrm>
        </p:spPr>
      </p:pic>
      <p:pic>
        <p:nvPicPr>
          <p:cNvPr id="5" name="Рисунок 4" descr="0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16406" t="16923" r="8593" b="12512"/>
          <a:stretch>
            <a:fillRect/>
          </a:stretch>
        </p:blipFill>
        <p:spPr>
          <a:xfrm>
            <a:off x="3286116" y="2285992"/>
            <a:ext cx="2571768" cy="1714512"/>
          </a:xfrm>
          <a:prstGeom prst="rect">
            <a:avLst/>
          </a:prstGeom>
        </p:spPr>
      </p:pic>
      <p:pic>
        <p:nvPicPr>
          <p:cNvPr id="6" name="Рисунок 5" descr="0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19531" t="18025" r="19531" b="18025"/>
          <a:stretch>
            <a:fillRect/>
          </a:stretch>
        </p:blipFill>
        <p:spPr>
          <a:xfrm>
            <a:off x="2928926" y="4214818"/>
            <a:ext cx="3000396" cy="2231064"/>
          </a:xfrm>
          <a:prstGeom prst="rect">
            <a:avLst/>
          </a:prstGeom>
        </p:spPr>
      </p:pic>
      <p:pic>
        <p:nvPicPr>
          <p:cNvPr id="7" name="Рисунок 6" descr="08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21094" t="11410" r="17187" b="11410"/>
          <a:stretch>
            <a:fillRect/>
          </a:stretch>
        </p:blipFill>
        <p:spPr>
          <a:xfrm>
            <a:off x="71406" y="3571876"/>
            <a:ext cx="3000396" cy="2658579"/>
          </a:xfrm>
          <a:prstGeom prst="rect">
            <a:avLst/>
          </a:prstGeom>
        </p:spPr>
      </p:pic>
      <p:pic>
        <p:nvPicPr>
          <p:cNvPr id="8" name="Рисунок 7" descr="0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35937" t="9205" r="33594" b="12512"/>
          <a:stretch>
            <a:fillRect/>
          </a:stretch>
        </p:blipFill>
        <p:spPr>
          <a:xfrm>
            <a:off x="6357918" y="2214554"/>
            <a:ext cx="2286048" cy="416178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buNone/>
            </a:pPr>
            <a:r>
              <a:rPr lang="ru-RU" b="1" dirty="0" smtClean="0">
                <a:latin typeface="Bookman Old Style" pitchFamily="18" charset="0"/>
              </a:rPr>
              <a:t>	Как вы думаете, в каком веке родилась наука о туберкулезе? Назовите ее.</a:t>
            </a: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</a:t>
            </a:r>
            <a:r>
              <a:rPr lang="ru-RU" dirty="0" smtClean="0">
                <a:latin typeface="Bookman Old Style" pitchFamily="18" charset="0"/>
              </a:rPr>
              <a:t>19 век.</a:t>
            </a:r>
            <a:r>
              <a:rPr lang="ru-RU" b="1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24 марта 1882 года – родилась фтизиатрия, наука о туберкулезе. </a:t>
            </a:r>
          </a:p>
          <a:p>
            <a:pPr>
              <a:buNone/>
            </a:pP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43998" cy="4525963"/>
          </a:xfrm>
        </p:spPr>
        <p:txBody>
          <a:bodyPr/>
          <a:lstStyle/>
          <a:p>
            <a:pPr lvl="0" fontAlgn="base">
              <a:buNone/>
            </a:pPr>
            <a:r>
              <a:rPr lang="ru-RU" b="1" dirty="0" smtClean="0">
                <a:latin typeface="Bookman Old Style" pitchFamily="18" charset="0"/>
              </a:rPr>
              <a:t>	</a:t>
            </a:r>
            <a:r>
              <a:rPr lang="ru-RU" sz="2200" b="1" dirty="0" smtClean="0">
                <a:latin typeface="Bookman Old Style" pitchFamily="18" charset="0"/>
              </a:rPr>
              <a:t>Почему возбудителя туберкулеза прозвали - «палочка Коха»?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2200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sz="2200" b="1" dirty="0" smtClean="0">
                <a:latin typeface="Bookman Old Style" pitchFamily="18" charset="0"/>
              </a:rPr>
              <a:t>	</a:t>
            </a:r>
            <a:r>
              <a:rPr lang="ru-RU" sz="2200" dirty="0" smtClean="0">
                <a:latin typeface="Bookman Old Style" pitchFamily="18" charset="0"/>
              </a:rPr>
              <a:t>немецкий ученый Роберт Кох открыл микобактерию, возбудителя туберкулеза, которую прозвали «палочкой Коха», за что через 29 лет он получил Нобелевскую премию.</a:t>
            </a:r>
          </a:p>
          <a:p>
            <a:endParaRPr lang="ru-RU" dirty="0"/>
          </a:p>
        </p:txBody>
      </p:sp>
      <p:pic>
        <p:nvPicPr>
          <p:cNvPr id="4" name="Рисунок 3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857628"/>
            <a:ext cx="3590924" cy="293136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2757494"/>
          </a:xfrm>
        </p:spPr>
        <p:txBody>
          <a:bodyPr>
            <a:normAutofit/>
          </a:bodyPr>
          <a:lstStyle/>
          <a:p>
            <a:pPr lvl="0" fontAlgn="base">
              <a:buNone/>
            </a:pPr>
            <a:r>
              <a:rPr lang="ru-RU" sz="2400" b="1" dirty="0" smtClean="0">
                <a:latin typeface="Bookman Old Style" pitchFamily="18" charset="0"/>
              </a:rPr>
              <a:t>	Кто такой Вильгельм Рентген?</a:t>
            </a:r>
            <a:endParaRPr lang="ru-RU" sz="24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Bookman Old Style" pitchFamily="18" charset="0"/>
              </a:rPr>
              <a:t>	Ответ: </a:t>
            </a:r>
          </a:p>
          <a:p>
            <a:pPr>
              <a:buNone/>
            </a:pPr>
            <a:r>
              <a:rPr lang="ru-RU" sz="2400" b="1" dirty="0" smtClean="0">
                <a:latin typeface="Bookman Old Style" pitchFamily="18" charset="0"/>
              </a:rPr>
              <a:t>	</a:t>
            </a:r>
            <a:r>
              <a:rPr lang="ru-RU" sz="2400" dirty="0" smtClean="0">
                <a:latin typeface="Bookman Old Style" pitchFamily="18" charset="0"/>
              </a:rPr>
              <a:t>Вильгельм Рёнтген открыл лучи, способные диагностировать туберкулёз.</a:t>
            </a:r>
          </a:p>
          <a:p>
            <a:endParaRPr lang="ru-RU" dirty="0"/>
          </a:p>
        </p:txBody>
      </p:sp>
      <p:pic>
        <p:nvPicPr>
          <p:cNvPr id="4" name="Рисунок 3" descr="glav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214686"/>
            <a:ext cx="4179527" cy="342902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Насколько излечим туберкулез? Какие условия должны быть соблюдены?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	Практически все пациенты с впервые выявленным туберкулезом, своевременно начавшие и полностью закончившие назначенный курс лечения, могут быть излечены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8" y="1600200"/>
            <a:ext cx="8929718" cy="4525963"/>
          </a:xfrm>
        </p:spPr>
        <p:txBody>
          <a:bodyPr>
            <a:normAutofit fontScale="77500" lnSpcReduction="20000"/>
          </a:bodyPr>
          <a:lstStyle/>
          <a:p>
            <a:pPr lvl="0" fontAlgn="base">
              <a:buNone/>
            </a:pPr>
            <a:r>
              <a:rPr lang="ru-RU" dirty="0" smtClean="0">
                <a:latin typeface="Bookman Old Style" pitchFamily="18" charset="0"/>
              </a:rPr>
              <a:t>	Через какое время после начала лечения опасность инфицирования других людей снижается?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Ответ:</a:t>
            </a:r>
          </a:p>
          <a:p>
            <a:pPr>
              <a:buNone/>
              <a:tabLst>
                <a:tab pos="8694738" algn="l"/>
              </a:tabLst>
            </a:pPr>
            <a:r>
              <a:rPr lang="ru-RU" b="1" dirty="0" smtClean="0">
                <a:latin typeface="Bookman Old Style" pitchFamily="18" charset="0"/>
              </a:rPr>
              <a:t>	</a:t>
            </a:r>
            <a:r>
              <a:rPr lang="ru-RU" dirty="0" smtClean="0">
                <a:latin typeface="Bookman Old Style" pitchFamily="18" charset="0"/>
              </a:rPr>
              <a:t>Больной туберкулезом легких человек</a:t>
            </a:r>
            <a:r>
              <a:rPr lang="ru-RU" b="1" dirty="0" smtClean="0">
                <a:latin typeface="Bookman Old Style" pitchFamily="18" charset="0"/>
              </a:rPr>
              <a:t> </a:t>
            </a:r>
            <a:r>
              <a:rPr lang="ru-RU" dirty="0" smtClean="0">
                <a:latin typeface="Bookman Old Style" pitchFamily="18" charset="0"/>
              </a:rPr>
              <a:t>является источником инфекции, пока не начнет  интенсивное лечение. Через 2-3 месяца после начала лечения опасность инфицирования окружающих снижается при условии, что человек принимает контролируемо назначенные лекарства и выполняет предписания врача. </a:t>
            </a:r>
          </a:p>
          <a:p>
            <a:pPr>
              <a:buNone/>
              <a:tabLst>
                <a:tab pos="8694738" algn="l"/>
              </a:tabLst>
            </a:pPr>
            <a:r>
              <a:rPr lang="ru-RU" b="1" dirty="0" smtClean="0">
                <a:latin typeface="Bookman Old Style" pitchFamily="18" charset="0"/>
              </a:rPr>
              <a:t>	При этом важно продолжать курс лечения непрерывно и довести его до конца.</a:t>
            </a:r>
            <a:endParaRPr lang="ru-RU" dirty="0" smtClean="0"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3929058" y="1857364"/>
            <a:ext cx="500066" cy="5000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кроссворд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prstClr val="black"/>
              <a:srgbClr val="92D050">
                <a:tint val="45000"/>
                <a:satMod val="400000"/>
              </a:srgbClr>
            </a:duotone>
          </a:blip>
          <a:srcRect t="13776" b="15971"/>
          <a:stretch>
            <a:fillRect/>
          </a:stretch>
        </p:blipFill>
        <p:spPr>
          <a:xfrm>
            <a:off x="0" y="1643050"/>
            <a:ext cx="9144000" cy="4572032"/>
          </a:xfrm>
          <a:prstGeom prst="rect">
            <a:avLst/>
          </a:prstGeom>
          <a:ln w="19050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Б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Л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Е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О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9124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Н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18573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Ь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58" y="1857364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З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Г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28926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П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О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28860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29058" y="2357430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Д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29256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29190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Н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29322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М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29388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929454" y="235743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Я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28926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П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28992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Р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429124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Ф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Л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29322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429388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К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929454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Т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29520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928794" y="385762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Р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929322" y="3357562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М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29256" y="3357562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29190" y="3357562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Ж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29124" y="3357562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Е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429652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929586" y="285749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К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28794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К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428728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28662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З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429124" y="385762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Н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428992" y="385762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928926" y="385762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Ц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28860" y="385762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428860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428860" y="485776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485776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Е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428992" y="485776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Л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928926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Л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28992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429124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929190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Н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929322" y="43576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Е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28794" y="485776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А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428860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Н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928794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У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428728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М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28662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М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28596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928926" y="542449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И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428728" y="4857760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К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428992" y="5429264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Т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429124" y="535782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Т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929058" y="2857496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О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929058" y="3357562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Р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929058" y="3857628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О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929058" y="4357694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В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929058" y="4857760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Ь</a:t>
            </a:r>
            <a:endParaRPr lang="ru-RU" sz="2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929058" y="5357826"/>
            <a:ext cx="500066" cy="500066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Bookman Old Style" pitchFamily="18" charset="0"/>
              </a:rPr>
              <a:t>Е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501122" cy="507209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r>
              <a:rPr lang="ru-RU" b="1" u="sng" dirty="0" smtClean="0">
                <a:latin typeface="Bookman Old Style" pitchFamily="18" charset="0"/>
              </a:rPr>
              <a:t>Запомните   следующие правила: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  Соблюдайте правила личной гигиены</a:t>
            </a:r>
          </a:p>
          <a:p>
            <a:r>
              <a:rPr lang="ru-RU" dirty="0" smtClean="0">
                <a:latin typeface="Bookman Old Style" pitchFamily="18" charset="0"/>
              </a:rPr>
              <a:t>  Регулярно посещайте кабинет флюорографии для проверки вашего здоровья;</a:t>
            </a:r>
          </a:p>
          <a:p>
            <a:r>
              <a:rPr lang="ru-RU" dirty="0" smtClean="0">
                <a:latin typeface="Bookman Old Style" pitchFamily="18" charset="0"/>
              </a:rPr>
              <a:t>  Ведите здоровый образ жизни;</a:t>
            </a:r>
          </a:p>
          <a:p>
            <a:r>
              <a:rPr lang="ru-RU" dirty="0" smtClean="0">
                <a:latin typeface="Bookman Old Style" pitchFamily="18" charset="0"/>
              </a:rPr>
              <a:t>  Правильно питайтесь;</a:t>
            </a:r>
          </a:p>
          <a:p>
            <a:r>
              <a:rPr lang="ru-RU" dirty="0" smtClean="0">
                <a:latin typeface="Bookman Old Style" pitchFamily="18" charset="0"/>
              </a:rPr>
              <a:t>Не курите (курение значительно снижает защитные силы организма).</a:t>
            </a:r>
          </a:p>
          <a:p>
            <a:r>
              <a:rPr lang="ru-RU" dirty="0" smtClean="0">
                <a:latin typeface="Bookman Old Style" pitchFamily="18" charset="0"/>
              </a:rPr>
              <a:t>  Молоко, купленное на базаре, кипятить обязательно.</a:t>
            </a:r>
          </a:p>
          <a:p>
            <a:r>
              <a:rPr lang="ru-RU" dirty="0" smtClean="0">
                <a:latin typeface="Bookman Old Style" pitchFamily="18" charset="0"/>
              </a:rPr>
              <a:t>  Мясо подвергать долгой термической обработке: может быть инфицировано или животное, или продавец мяса.</a:t>
            </a:r>
          </a:p>
          <a:p>
            <a:r>
              <a:rPr lang="ru-RU" dirty="0" smtClean="0">
                <a:latin typeface="Bookman Old Style" pitchFamily="18" charset="0"/>
              </a:rPr>
              <a:t>  Избегайте присутствия в обществе людей, которые кашляют, чихают, имеют нездоровый внешний вид. Если кто-то кашляет неподалёку от вас, то задержите дыхание и отойдите метров на 5-10 или вообще удалитесь из этого помещения.</a:t>
            </a:r>
          </a:p>
          <a:p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" name="Рисунок 19" descr="0924edc129d41042fa8359c0c4463a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285860"/>
            <a:ext cx="7797698" cy="550070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144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Какой орган чаще всего поражает туберкулез?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840039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Туберкулёз обычно поражает лёгкие, реже затрагивая другие органы и системы.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8000" b="1" dirty="0" smtClean="0">
                <a:solidFill>
                  <a:srgbClr val="008000"/>
                </a:solidFill>
                <a:latin typeface="Bookman Old Style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8000" b="1" dirty="0" smtClean="0">
                <a:solidFill>
                  <a:srgbClr val="008000"/>
                </a:solidFill>
                <a:latin typeface="Bookman Old Style" pitchFamily="18" charset="0"/>
              </a:rPr>
              <a:t>за внимание</a:t>
            </a:r>
            <a:endParaRPr lang="ru-RU" sz="8000" b="1" dirty="0">
              <a:solidFill>
                <a:srgbClr val="008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«А теперь немного истории…»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143116"/>
            <a:ext cx="4257676" cy="452596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	В Египте была обнаружена мумия человека, возраст которой насчитывает более 2 тысяч лет, со следами поражений, характерными для туберкулеза.</a:t>
            </a:r>
          </a:p>
          <a:p>
            <a:pPr>
              <a:buNone/>
            </a:pPr>
            <a:endParaRPr lang="ru-RU" dirty="0">
              <a:latin typeface="Bookman Old Style" pitchFamily="18" charset="0"/>
            </a:endParaRPr>
          </a:p>
        </p:txBody>
      </p:sp>
      <p:pic>
        <p:nvPicPr>
          <p:cNvPr id="4" name="Содержимое 3" descr="0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C96D"/>
              </a:clrFrom>
              <a:clrTo>
                <a:srgbClr val="FCC96D">
                  <a:alpha val="0"/>
                </a:srgbClr>
              </a:clrTo>
            </a:clrChange>
          </a:blip>
          <a:srcRect l="30403" t="8034" r="29304" b="8947"/>
          <a:stretch>
            <a:fillRect/>
          </a:stretch>
        </p:blipFill>
        <p:spPr>
          <a:xfrm>
            <a:off x="785786" y="2285992"/>
            <a:ext cx="2928958" cy="442915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01.jpg"/>
          <p:cNvPicPr>
            <a:picLocks noChangeAspect="1"/>
          </p:cNvPicPr>
          <p:nvPr/>
        </p:nvPicPr>
        <p:blipFill>
          <a:blip r:embed="rId2" cstate="print"/>
          <a:srcRect b="9884"/>
          <a:stretch>
            <a:fillRect/>
          </a:stretch>
        </p:blipFill>
        <p:spPr>
          <a:xfrm>
            <a:off x="1714480" y="2571744"/>
            <a:ext cx="5857916" cy="3907927"/>
          </a:xfrm>
          <a:prstGeom prst="rect">
            <a:avLst/>
          </a:prstGeom>
        </p:spPr>
      </p:pic>
      <p:pic>
        <p:nvPicPr>
          <p:cNvPr id="5" name="Рисунок 4" descr="01-ot.jpg"/>
          <p:cNvPicPr>
            <a:picLocks noChangeAspect="1"/>
          </p:cNvPicPr>
          <p:nvPr/>
        </p:nvPicPr>
        <p:blipFill>
          <a:blip r:embed="rId3" cstate="print"/>
          <a:srcRect l="16156" r="14604"/>
          <a:stretch>
            <a:fillRect/>
          </a:stretch>
        </p:blipFill>
        <p:spPr>
          <a:xfrm>
            <a:off x="2571736" y="5286388"/>
            <a:ext cx="4286280" cy="70555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500306"/>
            <a:ext cx="5847548" cy="4143404"/>
          </a:xfrm>
          <a:prstGeom prst="rect">
            <a:avLst/>
          </a:prstGeom>
        </p:spPr>
      </p:pic>
      <p:pic>
        <p:nvPicPr>
          <p:cNvPr id="7" name="Рисунок 6" descr="02-ot.jpg"/>
          <p:cNvPicPr>
            <a:picLocks noChangeAspect="1"/>
          </p:cNvPicPr>
          <p:nvPr/>
        </p:nvPicPr>
        <p:blipFill>
          <a:blip r:embed="rId3" cstate="print"/>
          <a:srcRect l="27343" t="48898" r="23438" b="42282"/>
          <a:stretch>
            <a:fillRect/>
          </a:stretch>
        </p:blipFill>
        <p:spPr>
          <a:xfrm>
            <a:off x="2428860" y="4429132"/>
            <a:ext cx="4500594" cy="57150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2571744"/>
            <a:ext cx="5746726" cy="4071966"/>
          </a:xfrm>
          <a:prstGeom prst="rect">
            <a:avLst/>
          </a:prstGeom>
        </p:spPr>
      </p:pic>
      <p:pic>
        <p:nvPicPr>
          <p:cNvPr id="8" name="Рисунок 7" descr="03-ot.jpg"/>
          <p:cNvPicPr>
            <a:picLocks noChangeAspect="1"/>
          </p:cNvPicPr>
          <p:nvPr/>
        </p:nvPicPr>
        <p:blipFill>
          <a:blip r:embed="rId3" cstate="print"/>
          <a:srcRect l="29687" t="67641" r="25000" b="23539"/>
          <a:stretch>
            <a:fillRect/>
          </a:stretch>
        </p:blipFill>
        <p:spPr>
          <a:xfrm>
            <a:off x="2714612" y="5286388"/>
            <a:ext cx="4143404" cy="57150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«А теперь давайте попробуем разобраться с цифрами: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7310" y="2571745"/>
            <a:ext cx="5795086" cy="4106232"/>
          </a:xfrm>
          <a:prstGeom prst="rect">
            <a:avLst/>
          </a:prstGeom>
        </p:spPr>
      </p:pic>
      <p:pic>
        <p:nvPicPr>
          <p:cNvPr id="7" name="Рисунок 6" descr="04-ot.jpg"/>
          <p:cNvPicPr>
            <a:picLocks noChangeAspect="1"/>
          </p:cNvPicPr>
          <p:nvPr/>
        </p:nvPicPr>
        <p:blipFill>
          <a:blip r:embed="rId3" cstate="print"/>
          <a:srcRect l="28906" t="45580" r="28125" b="46684"/>
          <a:stretch>
            <a:fillRect/>
          </a:stretch>
        </p:blipFill>
        <p:spPr>
          <a:xfrm>
            <a:off x="2643174" y="4357694"/>
            <a:ext cx="3929090" cy="5000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ОМАШКА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РОМАШКА7</Template>
  <TotalTime>876</TotalTime>
  <Words>352</Words>
  <PresentationFormat>Экран (4:3)</PresentationFormat>
  <Paragraphs>200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РОМАШКА7</vt:lpstr>
      <vt:lpstr>Белая ромашка</vt:lpstr>
      <vt:lpstr>Слайд 2</vt:lpstr>
      <vt:lpstr>Туберкулез, от лат. Tuberculum переводится как:</vt:lpstr>
      <vt:lpstr>Какой орган чаще всего поражает туберкулез? </vt:lpstr>
      <vt:lpstr>«А теперь немного истории…»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«А теперь давайте попробуем разобраться с цифрами: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Как обнаружить туберкулез? 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Белая ромашка</dc:title>
  <dc:creator>Владелец</dc:creator>
  <cp:lastModifiedBy>Поль</cp:lastModifiedBy>
  <cp:revision>118</cp:revision>
  <dcterms:created xsi:type="dcterms:W3CDTF">2014-03-30T06:18:05Z</dcterms:created>
  <dcterms:modified xsi:type="dcterms:W3CDTF">2014-04-16T01:58:32Z</dcterms:modified>
</cp:coreProperties>
</file>