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318" r:id="rId2"/>
    <p:sldId id="313" r:id="rId3"/>
    <p:sldId id="312" r:id="rId4"/>
    <p:sldId id="314" r:id="rId5"/>
    <p:sldId id="317" r:id="rId6"/>
    <p:sldId id="305" r:id="rId7"/>
    <p:sldId id="258" r:id="rId8"/>
    <p:sldId id="257" r:id="rId9"/>
    <p:sldId id="259" r:id="rId10"/>
    <p:sldId id="260" r:id="rId11"/>
    <p:sldId id="316" r:id="rId12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1262"/>
    <a:srgbClr val="FFFFFF"/>
    <a:srgbClr val="BB1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80" autoAdjust="0"/>
    <p:restoredTop sz="93979" autoAdjust="0"/>
  </p:normalViewPr>
  <p:slideViewPr>
    <p:cSldViewPr>
      <p:cViewPr>
        <p:scale>
          <a:sx n="84" d="100"/>
          <a:sy n="84" d="100"/>
        </p:scale>
        <p:origin x="-738" y="-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0B8F7-2BAA-4E4D-AE7F-5968E538E3BA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D483B-5339-40F4-9415-84D59E645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520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483B-5339-40F4-9415-84D59E6458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549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2B12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3379" y="1850263"/>
            <a:ext cx="7597241" cy="13423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Euclid Circular B Medium"/>
                <a:cs typeface="Euclid Circular B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61859" y="214884"/>
            <a:ext cx="1746503" cy="174497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4165091"/>
            <a:ext cx="9144000" cy="978535"/>
          </a:xfrm>
          <a:custGeom>
            <a:avLst/>
            <a:gdLst/>
            <a:ahLst/>
            <a:cxnLst/>
            <a:rect l="l" t="t" r="r" b="b"/>
            <a:pathLst>
              <a:path w="9144000" h="978535">
                <a:moveTo>
                  <a:pt x="9144000" y="0"/>
                </a:moveTo>
                <a:lnTo>
                  <a:pt x="0" y="0"/>
                </a:lnTo>
                <a:lnTo>
                  <a:pt x="0" y="978408"/>
                </a:lnTo>
                <a:lnTo>
                  <a:pt x="9144000" y="978408"/>
                </a:lnTo>
                <a:lnTo>
                  <a:pt x="9144000" y="0"/>
                </a:lnTo>
                <a:close/>
              </a:path>
            </a:pathLst>
          </a:custGeom>
          <a:solidFill>
            <a:srgbClr val="2B126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48143" y="2136648"/>
            <a:ext cx="1744979" cy="17449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0822" y="138811"/>
            <a:ext cx="544258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8131" y="2401316"/>
            <a:ext cx="7760970" cy="1068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Euclid Circular B Medium"/>
                <a:cs typeface="Euclid Circular B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46819" y="4843983"/>
            <a:ext cx="254634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4.png" /><Relationship Id="rId5" Type="http://schemas.openxmlformats.org/officeDocument/2006/relationships/hyperlink" Target="https://ok.ru/group/68508243394601" TargetMode="External" /><Relationship Id="rId4" Type="http://schemas.openxmlformats.org/officeDocument/2006/relationships/hyperlink" Target="https://vk.com/club182990668" TargetMode="Externa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4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4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443112" y="895351"/>
            <a:ext cx="5043288" cy="4007822"/>
          </a:xfrm>
          <a:prstGeom prst="roundRect">
            <a:avLst>
              <a:gd name="adj" fmla="val 543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33400" y="971550"/>
            <a:ext cx="4887284" cy="47071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object 2"/>
          <p:cNvSpPr txBox="1"/>
          <p:nvPr/>
        </p:nvSpPr>
        <p:spPr>
          <a:xfrm>
            <a:off x="1905000" y="133350"/>
            <a:ext cx="3691861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>
                <a:solidFill>
                  <a:srgbClr val="FFFFFF"/>
                </a:solidFill>
                <a:latin typeface="Euclid Circular B SemiBold"/>
                <a:cs typeface="Euclid Circular B SemiBold"/>
              </a:rPr>
              <a:t>Знакомство</a:t>
            </a:r>
            <a:endParaRPr sz="3000" dirty="0">
              <a:latin typeface="Euclid Circular B SemiBold"/>
              <a:cs typeface="Euclid Circular B SemiBold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14" name="object 8"/>
          <p:cNvSpPr txBox="1"/>
          <p:nvPr/>
        </p:nvSpPr>
        <p:spPr>
          <a:xfrm>
            <a:off x="609600" y="971551"/>
            <a:ext cx="4953000" cy="33836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Наименование организации:</a:t>
            </a:r>
            <a:endParaRPr lang="ru-RU" sz="800" b="1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800" b="1" dirty="0">
                <a:solidFill>
                  <a:schemeClr val="tx2"/>
                </a:solidFill>
                <a:latin typeface="Euclid Circular B SemiBold"/>
                <a:cs typeface="Euclid Circular B SemiBold"/>
              </a:rPr>
              <a:t>Местная общественная организация поддержки детей- инвалидов «Синяя птица» городского округа «Город Петровск-Забайкальский»</a:t>
            </a:r>
            <a:endParaRPr lang="ru-RU" sz="800" b="1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ID </a:t>
            </a:r>
            <a:r>
              <a:rPr lang="ru-RU" sz="8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организации на Платформе ДОБРО.РФ </a:t>
            </a:r>
            <a:r>
              <a:rPr lang="en-US" sz="800" b="1" dirty="0">
                <a:solidFill>
                  <a:schemeClr val="tx1"/>
                </a:solidFill>
                <a:latin typeface="Euclid Circular B SemiBold"/>
                <a:cs typeface="Euclid Circular B SemiBold"/>
              </a:rPr>
              <a:t>10003123</a:t>
            </a:r>
            <a:endParaRPr lang="ru-RU" sz="80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 algn="ctr">
              <a:spcBef>
                <a:spcPts val="105"/>
              </a:spcBef>
              <a:buClr>
                <a:schemeClr val="accent6"/>
              </a:buClr>
            </a:pPr>
            <a:r>
              <a:rPr lang="ru-RU" sz="800" b="1" dirty="0">
                <a:solidFill>
                  <a:schemeClr val="accent2"/>
                </a:solidFill>
                <a:latin typeface="Euclid Circular B SemiBold"/>
                <a:cs typeface="Euclid Circular B SemiBold"/>
              </a:rPr>
              <a:t>Указать </a:t>
            </a:r>
            <a:r>
              <a:rPr lang="en-US" sz="800" b="1" dirty="0">
                <a:solidFill>
                  <a:schemeClr val="accent2"/>
                </a:solidFill>
                <a:latin typeface="Euclid Circular B SemiBold"/>
                <a:cs typeface="Euclid Circular B SemiBold"/>
              </a:rPr>
              <a:t>ID</a:t>
            </a:r>
            <a:r>
              <a:rPr lang="ru-RU" sz="800" b="1" dirty="0">
                <a:solidFill>
                  <a:schemeClr val="accent2"/>
                </a:solidFill>
                <a:latin typeface="Euclid Circular B SemiBold"/>
                <a:cs typeface="Euclid Circular B SemiBold"/>
              </a:rPr>
              <a:t> организации, от лица которой была подана заявка на акселератор, а не участника (</a:t>
            </a:r>
            <a:r>
              <a:rPr lang="ru-RU" sz="800" b="1" dirty="0" err="1">
                <a:solidFill>
                  <a:schemeClr val="accent2"/>
                </a:solidFill>
                <a:latin typeface="Euclid Circular B SemiBold"/>
                <a:cs typeface="Euclid Circular B SemiBold"/>
              </a:rPr>
              <a:t>физ</a:t>
            </a:r>
            <a:r>
              <a:rPr lang="ru-RU" sz="800" b="1" dirty="0">
                <a:solidFill>
                  <a:schemeClr val="accent2"/>
                </a:solidFill>
                <a:latin typeface="Euclid Circular B SemiBold"/>
                <a:cs typeface="Euclid Circular B SemiBold"/>
              </a:rPr>
              <a:t> лица) или какой-либо другой организации.</a:t>
            </a:r>
            <a:r>
              <a:rPr lang="en-US" sz="800" b="1" dirty="0">
                <a:solidFill>
                  <a:schemeClr val="accent2"/>
                </a:solidFill>
                <a:latin typeface="Euclid Circular B SemiBold"/>
                <a:cs typeface="Euclid Circular B SemiBold"/>
              </a:rPr>
              <a:t> </a:t>
            </a:r>
            <a:endParaRPr lang="ru-RU" sz="800" b="1" dirty="0">
              <a:solidFill>
                <a:schemeClr val="accent2"/>
              </a:solidFill>
              <a:latin typeface="Euclid Circular B SemiBold"/>
              <a:cs typeface="Euclid Circular B SemiBold"/>
            </a:endParaRPr>
          </a:p>
          <a:p>
            <a:pPr marL="12700" algn="ctr">
              <a:spcBef>
                <a:spcPts val="105"/>
              </a:spcBef>
              <a:buClr>
                <a:schemeClr val="accent6"/>
              </a:buClr>
            </a:pPr>
            <a:r>
              <a:rPr lang="en-US" sz="1000" b="1" dirty="0">
                <a:solidFill>
                  <a:schemeClr val="tx1"/>
                </a:solidFill>
                <a:latin typeface="Euclid Circular B SemiBold"/>
                <a:cs typeface="Euclid Circular B SemiBold"/>
              </a:rPr>
              <a:t>(10075515 – </a:t>
            </a:r>
            <a:r>
              <a:rPr lang="ru-RU" sz="1000" b="1" dirty="0">
                <a:solidFill>
                  <a:schemeClr val="tx1"/>
                </a:solidFill>
                <a:latin typeface="Euclid Circular B SemiBold"/>
                <a:cs typeface="Euclid Circular B SemiBold"/>
              </a:rPr>
              <a:t>МУДО городская станция юных натуралистов, на базе которой будет работать </a:t>
            </a:r>
            <a:r>
              <a:rPr lang="ru-RU" sz="1000" b="1" dirty="0" err="1">
                <a:solidFill>
                  <a:schemeClr val="tx1"/>
                </a:solidFill>
                <a:latin typeface="Euclid Circular B SemiBold"/>
                <a:cs typeface="Euclid Circular B SemiBold"/>
              </a:rPr>
              <a:t>Добро.Центр</a:t>
            </a:r>
            <a:r>
              <a:rPr lang="en-US" sz="1000" b="1" dirty="0">
                <a:solidFill>
                  <a:schemeClr val="tx1"/>
                </a:solidFill>
                <a:latin typeface="Euclid Circular B SemiBold"/>
                <a:cs typeface="Euclid Circular B SemiBold"/>
              </a:rPr>
              <a:t>)</a:t>
            </a: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Фактический адрес:</a:t>
            </a:r>
            <a:r>
              <a:rPr lang="ru-RU" sz="1000" b="1" dirty="0">
                <a:solidFill>
                  <a:schemeClr val="tx1"/>
                </a:solidFill>
                <a:latin typeface="Euclid Circular B SemiBold"/>
                <a:cs typeface="Euclid Circular B SemiBold"/>
              </a:rPr>
              <a:t> 673005, Забайкальский край, г. Петровск-Забайкальский, ул. Строительная,16</a:t>
            </a:r>
            <a:endParaRPr lang="ru-RU" sz="100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Социальные сети организации:</a:t>
            </a:r>
            <a:r>
              <a:rPr lang="af-ZA" sz="1000" b="1" dirty="0">
                <a:solidFill>
                  <a:schemeClr val="tx1"/>
                </a:solidFill>
                <a:latin typeface="Euclid Circular B SemiBold"/>
                <a:cs typeface="Euclid Circular B SemiBold"/>
                <a:hlinkClick r:id="rId4"/>
              </a:rPr>
              <a:t>https://vk.com/club182990668</a:t>
            </a:r>
            <a:r>
              <a:rPr lang="ru-RU" sz="1000" b="1" dirty="0">
                <a:solidFill>
                  <a:schemeClr val="tx1"/>
                </a:solidFill>
                <a:latin typeface="Euclid Circular B SemiBold"/>
                <a:cs typeface="Euclid Circular B SemiBold"/>
              </a:rPr>
              <a:t> 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rgbClr val="2B1262"/>
                </a:solidFill>
                <a:latin typeface="Euclid Circular B SemiBold"/>
                <a:cs typeface="Euclid Circular B SemiBold"/>
                <a:hlinkClick r:id="rId5"/>
              </a:rPr>
              <a:t>https://ok.ru/group/68508243394601</a:t>
            </a:r>
            <a:r>
              <a:rPr lang="ru-RU" sz="10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</a:t>
            </a:r>
          </a:p>
          <a:p>
            <a:pPr marL="184150" indent="-171450"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Площадь вашего помещения: </a:t>
            </a:r>
            <a:r>
              <a:rPr lang="ru-RU" sz="1000" b="1" dirty="0">
                <a:solidFill>
                  <a:schemeClr val="tx1"/>
                </a:solidFill>
                <a:latin typeface="Euclid Circular B SemiBold"/>
                <a:cs typeface="Euclid Circular B SemiBold"/>
              </a:rPr>
              <a:t>50квм</a:t>
            </a:r>
            <a:endParaRPr lang="ru-RU" sz="100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 algn="ctr">
              <a:spcBef>
                <a:spcPts val="105"/>
              </a:spcBef>
              <a:buClr>
                <a:schemeClr val="accent6"/>
              </a:buClr>
            </a:pPr>
            <a:r>
              <a:rPr lang="ru-RU" sz="800" b="1" dirty="0">
                <a:solidFill>
                  <a:schemeClr val="accent2"/>
                </a:solidFill>
                <a:latin typeface="Euclid Circular B SemiBold"/>
                <a:cs typeface="Euclid Circular B SemiBold"/>
              </a:rPr>
              <a:t>Указать площадь именно того помещения, где планируется работа </a:t>
            </a:r>
            <a:r>
              <a:rPr lang="ru-RU" sz="800" b="1" dirty="0" err="1">
                <a:solidFill>
                  <a:schemeClr val="accent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800" b="1" dirty="0">
                <a:solidFill>
                  <a:schemeClr val="accent2"/>
                </a:solidFill>
                <a:latin typeface="Euclid Circular B SemiBold"/>
                <a:cs typeface="Euclid Circular B SemiBold"/>
              </a:rPr>
              <a:t>.</a:t>
            </a:r>
            <a:endParaRPr lang="ru-RU" sz="80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Лидер команды:</a:t>
            </a:r>
            <a:r>
              <a:rPr lang="ru-RU" sz="1000" b="1" dirty="0">
                <a:solidFill>
                  <a:schemeClr val="tx1"/>
                </a:solidFill>
                <a:latin typeface="Euclid Circular B SemiBold"/>
                <a:cs typeface="Euclid Circular B SemiBold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Euclid Circular B SemiBold"/>
                <a:cs typeface="Euclid Circular B SemiBold"/>
              </a:rPr>
              <a:t>Пляскина</a:t>
            </a:r>
            <a:r>
              <a:rPr lang="ru-RU" sz="1000" b="1" dirty="0">
                <a:solidFill>
                  <a:schemeClr val="tx1"/>
                </a:solidFill>
                <a:latin typeface="Euclid Circular B SemiBold"/>
                <a:cs typeface="Euclid Circular B SemiBold"/>
              </a:rPr>
              <a:t> Лариса Александровна</a:t>
            </a:r>
            <a:endParaRPr lang="ru-RU" sz="100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 algn="ctr">
              <a:spcBef>
                <a:spcPts val="105"/>
              </a:spcBef>
              <a:buClr>
                <a:schemeClr val="accent6"/>
              </a:buClr>
            </a:pPr>
            <a:r>
              <a:rPr lang="ru-RU" sz="800" b="1" dirty="0">
                <a:solidFill>
                  <a:schemeClr val="accent2"/>
                </a:solidFill>
                <a:latin typeface="Euclid Circular B SemiBold"/>
                <a:cs typeface="Euclid Circular B SemiBold"/>
              </a:rPr>
              <a:t>Указать ФИО директора организации, на базе которой будет работать </a:t>
            </a:r>
            <a:r>
              <a:rPr lang="ru-RU" sz="800" b="1" dirty="0" err="1">
                <a:solidFill>
                  <a:schemeClr val="accent2"/>
                </a:solidFill>
                <a:latin typeface="Euclid Circular B SemiBold"/>
                <a:cs typeface="Euclid Circular B SemiBold"/>
              </a:rPr>
              <a:t>Добро.Центр</a:t>
            </a:r>
            <a:r>
              <a:rPr lang="ru-RU" sz="800" b="1" dirty="0">
                <a:solidFill>
                  <a:schemeClr val="accent2"/>
                </a:solidFill>
                <a:latin typeface="Euclid Circular B SemiBold"/>
                <a:cs typeface="Euclid Circular B SemiBold"/>
              </a:rPr>
              <a:t>.</a:t>
            </a:r>
          </a:p>
          <a:p>
            <a:pPr marL="12700" algn="ctr">
              <a:spcBef>
                <a:spcPts val="105"/>
              </a:spcBef>
              <a:buClr>
                <a:schemeClr val="accent6"/>
              </a:buClr>
            </a:pPr>
            <a:r>
              <a:rPr lang="ru-RU" sz="1000" b="1" dirty="0" err="1">
                <a:solidFill>
                  <a:schemeClr val="tx1"/>
                </a:solidFill>
                <a:latin typeface="Euclid Circular B SemiBold"/>
                <a:cs typeface="Euclid Circular B SemiBold"/>
              </a:rPr>
              <a:t>Пляскина</a:t>
            </a:r>
            <a:r>
              <a:rPr lang="ru-RU" sz="1000" b="1" dirty="0">
                <a:solidFill>
                  <a:schemeClr val="tx1"/>
                </a:solidFill>
                <a:latin typeface="Euclid Circular B SemiBold"/>
                <a:cs typeface="Euclid Circular B SemiBold"/>
              </a:rPr>
              <a:t> Лариса Александровна</a:t>
            </a:r>
            <a:endParaRPr lang="ru-RU" sz="1000" b="1" dirty="0">
              <a:solidFill>
                <a:schemeClr val="accent2"/>
              </a:solidFill>
              <a:latin typeface="Euclid Circular B SemiBold"/>
              <a:cs typeface="Euclid Circular B SemiBold"/>
            </a:endParaRPr>
          </a:p>
          <a:p>
            <a:pPr marL="12700" algn="ctr">
              <a:spcBef>
                <a:spcPts val="105"/>
              </a:spcBef>
              <a:buClr>
                <a:schemeClr val="accent6"/>
              </a:buClr>
            </a:pPr>
            <a:r>
              <a:rPr lang="ru-RU" sz="800" b="1" dirty="0">
                <a:solidFill>
                  <a:schemeClr val="accent2"/>
                </a:solidFill>
                <a:latin typeface="Euclid Circular B SemiBold"/>
                <a:cs typeface="Euclid Circular B SemiBold"/>
              </a:rPr>
              <a:t>Указать ФИО сотрудника, который будет выполнять роль руководителя </a:t>
            </a:r>
            <a:r>
              <a:rPr lang="ru-RU" sz="800" b="1" dirty="0" err="1">
                <a:solidFill>
                  <a:schemeClr val="accent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800" b="1" dirty="0">
                <a:solidFill>
                  <a:schemeClr val="accent2"/>
                </a:solidFill>
                <a:latin typeface="Euclid Circular B SemiBold"/>
                <a:cs typeface="Euclid Circular B SemiBold"/>
              </a:rPr>
              <a:t> (им может быть как сам директор организации, так и сотрудник организации, за которым будут закреплены обязанности руководителя </a:t>
            </a:r>
            <a:r>
              <a:rPr lang="ru-RU" sz="800" b="1" dirty="0" err="1">
                <a:solidFill>
                  <a:schemeClr val="accent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800" b="1" dirty="0">
                <a:solidFill>
                  <a:schemeClr val="accent2"/>
                </a:solidFill>
                <a:latin typeface="Euclid Circular B SemiBold"/>
                <a:cs typeface="Euclid Circular B SemiBold"/>
              </a:rPr>
              <a:t>) .</a:t>
            </a:r>
            <a:endParaRPr lang="ru-RU" sz="80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Наименование основного вида деятельности согласно ОКВЭД </a:t>
            </a:r>
            <a:r>
              <a:rPr lang="ru-RU" sz="1000" b="1" i="0" dirty="0">
                <a:solidFill>
                  <a:srgbClr val="0C0E31"/>
                </a:solidFill>
                <a:effectLst/>
                <a:latin typeface="Euclid Circular B"/>
              </a:rPr>
              <a:t>94.99</a:t>
            </a:r>
            <a:endParaRPr lang="ru-RU" sz="100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800" b="1" i="0" dirty="0">
                <a:solidFill>
                  <a:srgbClr val="35383B"/>
                </a:solidFill>
                <a:effectLst/>
                <a:latin typeface="Euclid Circular B"/>
              </a:rPr>
              <a:t>Деятельность прочих общественных организаций и некоммерческих организаций, кроме религиозных и политических организаций</a:t>
            </a:r>
            <a:endParaRPr lang="ru-RU" sz="80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7" t="6897" r="12069" b="5172"/>
          <a:stretch/>
        </p:blipFill>
        <p:spPr>
          <a:xfrm>
            <a:off x="5715000" y="1123950"/>
            <a:ext cx="3200400" cy="3886200"/>
          </a:xfrm>
          <a:prstGeom prst="rect">
            <a:avLst/>
          </a:prstGeom>
        </p:spPr>
      </p:pic>
      <p:sp>
        <p:nvSpPr>
          <p:cNvPr id="8" name="object 2"/>
          <p:cNvSpPr txBox="1"/>
          <p:nvPr/>
        </p:nvSpPr>
        <p:spPr>
          <a:xfrm>
            <a:off x="7315200" y="362676"/>
            <a:ext cx="164906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b="1" spc="-20" dirty="0">
                <a:solidFill>
                  <a:srgbClr val="FFFFFF"/>
                </a:solidFill>
                <a:latin typeface="Euclid Circular B SemiBold"/>
                <a:cs typeface="Euclid Circular B SemiBold"/>
              </a:rPr>
              <a:t>Слайд № 1</a:t>
            </a:r>
            <a:endParaRPr dirty="0">
              <a:latin typeface="Euclid Circular B SemiBold"/>
              <a:cs typeface="Euclid Circular B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218658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0"/>
            <a:ext cx="9296400" cy="523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/>
              <a:t>Пространство добро центра располагается в учреждении дополнительного образования Городская станция юных натуралистов.</a:t>
            </a:r>
            <a:endParaRPr lang="ru-RU" dirty="0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32" name="Скругленный прямоугольник 31"/>
          <p:cNvSpPr/>
          <p:nvPr/>
        </p:nvSpPr>
        <p:spPr>
          <a:xfrm>
            <a:off x="457200" y="1581150"/>
            <a:ext cx="8229600" cy="762000"/>
          </a:xfrm>
          <a:prstGeom prst="round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B1262"/>
              </a:solidFill>
            </a:endParaRPr>
          </a:p>
        </p:txBody>
      </p:sp>
      <p:sp>
        <p:nvSpPr>
          <p:cNvPr id="33" name="object 2"/>
          <p:cNvSpPr txBox="1"/>
          <p:nvPr/>
        </p:nvSpPr>
        <p:spPr>
          <a:xfrm>
            <a:off x="457200" y="895350"/>
            <a:ext cx="71628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Пространство и </a:t>
            </a:r>
            <a:r>
              <a:rPr lang="ru-RU" sz="3000" b="1" spc="-20" dirty="0" err="1">
                <a:solidFill>
                  <a:schemeClr val="bg1"/>
                </a:solidFill>
                <a:latin typeface="Euclid Circular B SemiBold"/>
                <a:cs typeface="Euclid Circular B SemiBold"/>
              </a:rPr>
              <a:t>брендинг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34" name="object 8"/>
          <p:cNvSpPr txBox="1"/>
          <p:nvPr/>
        </p:nvSpPr>
        <p:spPr>
          <a:xfrm>
            <a:off x="609600" y="1686113"/>
            <a:ext cx="7848600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Представьте план пространства с описанными функциональными зонами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. Какие ценности вы закладываете в пространство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? В чем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аутеничность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(особенность) вашего пространства? Приложите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референсы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пространства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. </a:t>
            </a:r>
          </a:p>
        </p:txBody>
      </p:sp>
      <p:sp>
        <p:nvSpPr>
          <p:cNvPr id="7" name="object 2"/>
          <p:cNvSpPr txBox="1"/>
          <p:nvPr/>
        </p:nvSpPr>
        <p:spPr>
          <a:xfrm>
            <a:off x="7517043" y="264918"/>
            <a:ext cx="164906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b="1" spc="-20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Слайд № 10</a:t>
            </a:r>
            <a:endParaRPr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1524000" y="3028950"/>
            <a:ext cx="2895600" cy="1143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1524000" y="4171950"/>
            <a:ext cx="990600" cy="106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62400" y="3105150"/>
            <a:ext cx="381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5400000">
            <a:off x="3392017" y="3530085"/>
            <a:ext cx="167639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9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Сценическая площадка</a:t>
            </a:r>
          </a:p>
        </p:txBody>
      </p:sp>
      <p:sp>
        <p:nvSpPr>
          <p:cNvPr id="12" name="Прямоугольник 11"/>
          <p:cNvSpPr/>
          <p:nvPr/>
        </p:nvSpPr>
        <p:spPr>
          <a:xfrm rot="5400000">
            <a:off x="3200400" y="371475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514600" y="3943350"/>
            <a:ext cx="1676398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9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вход</a:t>
            </a:r>
          </a:p>
        </p:txBody>
      </p:sp>
      <p:sp>
        <p:nvSpPr>
          <p:cNvPr id="14" name="Фигура, имеющая форму буквы L 13"/>
          <p:cNvSpPr/>
          <p:nvPr/>
        </p:nvSpPr>
        <p:spPr>
          <a:xfrm>
            <a:off x="2667000" y="3105150"/>
            <a:ext cx="152400" cy="152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Фигура, имеющая форму буквы L 14"/>
          <p:cNvSpPr/>
          <p:nvPr/>
        </p:nvSpPr>
        <p:spPr>
          <a:xfrm>
            <a:off x="3124200" y="3105150"/>
            <a:ext cx="152400" cy="152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Фигура, имеющая форму буквы L 15"/>
          <p:cNvSpPr/>
          <p:nvPr/>
        </p:nvSpPr>
        <p:spPr>
          <a:xfrm>
            <a:off x="3124200" y="3333750"/>
            <a:ext cx="152400" cy="152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Фигура, имеющая форму буквы L 16"/>
          <p:cNvSpPr/>
          <p:nvPr/>
        </p:nvSpPr>
        <p:spPr>
          <a:xfrm>
            <a:off x="2209800" y="3105150"/>
            <a:ext cx="152400" cy="152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Фигура, имеющая форму буквы L 17"/>
          <p:cNvSpPr/>
          <p:nvPr/>
        </p:nvSpPr>
        <p:spPr>
          <a:xfrm>
            <a:off x="2438400" y="3105150"/>
            <a:ext cx="152400" cy="152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Фигура, имеющая форму буквы L 18"/>
          <p:cNvSpPr/>
          <p:nvPr/>
        </p:nvSpPr>
        <p:spPr>
          <a:xfrm>
            <a:off x="2895600" y="3105150"/>
            <a:ext cx="152400" cy="152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Фигура, имеющая форму буквы L 19"/>
          <p:cNvSpPr/>
          <p:nvPr/>
        </p:nvSpPr>
        <p:spPr>
          <a:xfrm>
            <a:off x="2895600" y="3333750"/>
            <a:ext cx="152400" cy="152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Фигура, имеющая форму буквы L 21"/>
          <p:cNvSpPr/>
          <p:nvPr/>
        </p:nvSpPr>
        <p:spPr>
          <a:xfrm>
            <a:off x="2209800" y="3333750"/>
            <a:ext cx="152400" cy="152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Фигура, имеющая форму буквы L 22"/>
          <p:cNvSpPr/>
          <p:nvPr/>
        </p:nvSpPr>
        <p:spPr>
          <a:xfrm>
            <a:off x="2438400" y="3333750"/>
            <a:ext cx="152400" cy="152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Фигура, имеющая форму буквы L 23"/>
          <p:cNvSpPr/>
          <p:nvPr/>
        </p:nvSpPr>
        <p:spPr>
          <a:xfrm>
            <a:off x="2667000" y="3333750"/>
            <a:ext cx="152400" cy="152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600200" y="3409950"/>
            <a:ext cx="15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2514600" y="3867150"/>
            <a:ext cx="304800" cy="304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 rot="16200000">
            <a:off x="801217" y="3370733"/>
            <a:ext cx="1676398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9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диван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981200" y="3943350"/>
            <a:ext cx="1295400" cy="2286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900" b="1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кулер</a:t>
            </a:r>
            <a:endParaRPr lang="ru-RU" sz="9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5400000">
            <a:off x="3619500" y="2609850"/>
            <a:ext cx="152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895600" y="2876550"/>
            <a:ext cx="16764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Информационный стенд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-95250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32" name="Скругленный прямоугольник 31"/>
          <p:cNvSpPr/>
          <p:nvPr/>
        </p:nvSpPr>
        <p:spPr>
          <a:xfrm>
            <a:off x="533400" y="742950"/>
            <a:ext cx="8229600" cy="381000"/>
          </a:xfrm>
          <a:prstGeom prst="round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B1262"/>
              </a:solidFill>
            </a:endParaRPr>
          </a:p>
        </p:txBody>
      </p:sp>
      <p:sp>
        <p:nvSpPr>
          <p:cNvPr id="33" name="object 2"/>
          <p:cNvSpPr txBox="1"/>
          <p:nvPr/>
        </p:nvSpPr>
        <p:spPr>
          <a:xfrm>
            <a:off x="2057400" y="438150"/>
            <a:ext cx="85344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16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Долгосрочная стратегия развития </a:t>
            </a:r>
            <a:r>
              <a:rPr lang="ru-RU" sz="1600" b="1" spc="-20" dirty="0" err="1">
                <a:solidFill>
                  <a:schemeClr val="bg1"/>
                </a:solidFill>
                <a:latin typeface="Euclid Circular B SemiBold"/>
                <a:cs typeface="Euclid Circular B SemiBold"/>
              </a:rPr>
              <a:t>Добро.Центра</a:t>
            </a:r>
            <a:endParaRPr sz="16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34" name="object 8"/>
          <p:cNvSpPr txBox="1"/>
          <p:nvPr/>
        </p:nvSpPr>
        <p:spPr>
          <a:xfrm>
            <a:off x="609600" y="742950"/>
            <a:ext cx="7848600" cy="372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Опишите стратегию и план развития вашего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на ближайший календарный год. 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Заполните таблицу, в которой укажите только ключевые задачи, выстраивая их последовательно друг за другом</a:t>
            </a:r>
          </a:p>
        </p:txBody>
      </p:sp>
      <p:sp>
        <p:nvSpPr>
          <p:cNvPr id="7" name="object 2"/>
          <p:cNvSpPr txBox="1"/>
          <p:nvPr/>
        </p:nvSpPr>
        <p:spPr>
          <a:xfrm>
            <a:off x="7315200" y="362676"/>
            <a:ext cx="164906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b="1" spc="-20" dirty="0">
                <a:solidFill>
                  <a:srgbClr val="FFFFFF"/>
                </a:solidFill>
                <a:latin typeface="Euclid Circular B SemiBold"/>
                <a:cs typeface="Euclid Circular B SemiBold"/>
              </a:rPr>
              <a:t>Слайд № 11</a:t>
            </a:r>
            <a:endParaRPr dirty="0">
              <a:latin typeface="Euclid Circular B SemiBold"/>
              <a:cs typeface="Euclid Circular B SemiBold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1200150"/>
            <a:ext cx="9372600" cy="3657600"/>
          </a:xfrm>
          <a:prstGeom prst="round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B1262"/>
              </a:solidFill>
            </a:endParaRPr>
          </a:p>
        </p:txBody>
      </p:sp>
      <p:sp>
        <p:nvSpPr>
          <p:cNvPr id="10" name="object 8"/>
          <p:cNvSpPr txBox="1"/>
          <p:nvPr/>
        </p:nvSpPr>
        <p:spPr>
          <a:xfrm>
            <a:off x="685800" y="1200150"/>
            <a:ext cx="7848600" cy="17876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План развития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554019"/>
              </p:ext>
            </p:extLst>
          </p:nvPr>
        </p:nvGraphicFramePr>
        <p:xfrm>
          <a:off x="228600" y="1415963"/>
          <a:ext cx="89154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107">
                  <a:extLst>
                    <a:ext uri="{9D8B030D-6E8A-4147-A177-3AD203B41FA5}">
                      <a16:colId xmlns:a16="http://schemas.microsoft.com/office/drawing/2014/main" val="957536217"/>
                    </a:ext>
                  </a:extLst>
                </a:gridCol>
                <a:gridCol w="973024">
                  <a:extLst>
                    <a:ext uri="{9D8B030D-6E8A-4147-A177-3AD203B41FA5}">
                      <a16:colId xmlns:a16="http://schemas.microsoft.com/office/drawing/2014/main" val="2821450707"/>
                    </a:ext>
                  </a:extLst>
                </a:gridCol>
                <a:gridCol w="3304846">
                  <a:extLst>
                    <a:ext uri="{9D8B030D-6E8A-4147-A177-3AD203B41FA5}">
                      <a16:colId xmlns:a16="http://schemas.microsoft.com/office/drawing/2014/main" val="3986668042"/>
                    </a:ext>
                  </a:extLst>
                </a:gridCol>
                <a:gridCol w="1921423">
                  <a:extLst>
                    <a:ext uri="{9D8B030D-6E8A-4147-A177-3AD203B41FA5}">
                      <a16:colId xmlns:a16="http://schemas.microsoft.com/office/drawing/2014/main" val="2984266816"/>
                    </a:ext>
                  </a:extLst>
                </a:gridCol>
              </a:tblGrid>
              <a:tr h="634268"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Ключевая</a:t>
                      </a:r>
                      <a:r>
                        <a:rPr lang="ru-RU" sz="900" baseline="0" dirty="0"/>
                        <a:t> задача</a:t>
                      </a:r>
                    </a:p>
                    <a:p>
                      <a:pPr algn="ctr"/>
                      <a:r>
                        <a:rPr lang="ru-RU" sz="900" baseline="0" dirty="0"/>
                        <a:t>(наименование)</a:t>
                      </a:r>
                      <a:endParaRPr lang="ru-RU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Сроки выполнения задачи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/>
                        <a:t>Ресурсы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/>
                        <a:t>для выполнения</a:t>
                      </a:r>
                      <a:r>
                        <a:rPr lang="ru-RU" sz="900" baseline="0" dirty="0"/>
                        <a:t> задачи</a:t>
                      </a:r>
                      <a:endParaRPr lang="ru-RU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Ответственное лицо </a:t>
                      </a:r>
                    </a:p>
                    <a:p>
                      <a:pPr algn="ctr"/>
                      <a:r>
                        <a:rPr lang="ru-RU" sz="900" dirty="0"/>
                        <a:t>за выполнение задачи </a:t>
                      </a:r>
                    </a:p>
                    <a:p>
                      <a:pPr algn="ctr"/>
                      <a:r>
                        <a:rPr lang="ru-RU" sz="900" dirty="0"/>
                        <a:t>(можно указать только</a:t>
                      </a:r>
                      <a:r>
                        <a:rPr lang="ru-RU" sz="900" baseline="0" dirty="0"/>
                        <a:t> должность)</a:t>
                      </a:r>
                      <a:endParaRPr lang="ru-RU" sz="9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86829"/>
                  </a:ext>
                </a:extLst>
              </a:tr>
              <a:tr h="936301">
                <a:tc>
                  <a:txBody>
                    <a:bodyPr/>
                    <a:lstStyle/>
                    <a:p>
                      <a:r>
                        <a:rPr lang="ru-RU" sz="800" dirty="0"/>
                        <a:t>Развитие инфраструктуры поддержки</a:t>
                      </a:r>
                      <a:r>
                        <a:rPr lang="ru-RU" sz="800" baseline="0" dirty="0"/>
                        <a:t> добровольчества на территории городского округа «Город Петровск-Забайкальский»</a:t>
                      </a:r>
                    </a:p>
                    <a:p>
                      <a:r>
                        <a:rPr lang="ru-RU" sz="800" baseline="0" dirty="0"/>
                        <a:t>Оказание  консультаций добровольческим объединениям, НКО, органам  государственной власти, общественным организациям по вопросам развития добровольчества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Январь-декабрь 2024года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Финансовый фонд</a:t>
                      </a:r>
                      <a:r>
                        <a:rPr lang="ru-RU" sz="800" baseline="0" dirty="0"/>
                        <a:t> от предпринимателей, экспертная комиссия, помещение для защиты проектов. </a:t>
                      </a:r>
                      <a:r>
                        <a:rPr lang="ru-RU" sz="800" dirty="0"/>
                        <a:t>Ноутбук, принтер, телефоны, интернет. Специалисты</a:t>
                      </a:r>
                      <a:r>
                        <a:rPr lang="ru-RU" sz="800" baseline="0" dirty="0"/>
                        <a:t> МУДО ГСЮН, ГАУ Молодежный центр «Искра» г. Чита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Педагог дополнительного образования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049">
                <a:tc>
                  <a:txBody>
                    <a:bodyPr/>
                    <a:lstStyle/>
                    <a:p>
                      <a:r>
                        <a:rPr lang="ru-RU" sz="800" dirty="0"/>
                        <a:t>Проведение</a:t>
                      </a:r>
                      <a:r>
                        <a:rPr lang="ru-RU" sz="800" baseline="0" dirty="0"/>
                        <a:t> акций, мероприятий, конкурсов согласно плана работы на год.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Январь-декабрь 2024г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/>
                        <a:t>Помещение, проектор, ноутбук, экран, принтер, дипломы</a:t>
                      </a:r>
                      <a:r>
                        <a:rPr lang="ru-RU" sz="800" baseline="0" dirty="0"/>
                        <a:t> а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/>
                        <a:t>Ресурсный центр поддержки добровольчества Забайкальского края</a:t>
                      </a:r>
                      <a:r>
                        <a:rPr lang="ru-RU" sz="800" baseline="0" dirty="0"/>
                        <a:t> активным волонтерам города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err="1"/>
                        <a:t>Пляскина</a:t>
                      </a:r>
                      <a:r>
                        <a:rPr lang="ru-RU" sz="800" dirty="0"/>
                        <a:t> Лариса Александровна директор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265180"/>
                  </a:ext>
                </a:extLst>
              </a:tr>
              <a:tr h="453049">
                <a:tc>
                  <a:txBody>
                    <a:bodyPr/>
                    <a:lstStyle/>
                    <a:p>
                      <a:r>
                        <a:rPr lang="ru-RU" sz="800" dirty="0"/>
                        <a:t>Мониторинг развития добровольчества.</a:t>
                      </a:r>
                    </a:p>
                    <a:p>
                      <a:r>
                        <a:rPr lang="ru-RU" sz="800" dirty="0"/>
                        <a:t>Мониторинг добровольческой деятельности города Петровска-Забайкальского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Ноябрь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baseline="0" dirty="0"/>
                        <a:t>Ноутбук, принтер, волонтеры 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err="1"/>
                        <a:t>Кулькова</a:t>
                      </a:r>
                      <a:r>
                        <a:rPr lang="ru-RU" sz="800" dirty="0"/>
                        <a:t> Татьяна Ивановна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928785"/>
                  </a:ext>
                </a:extLst>
              </a:tr>
              <a:tr h="332236">
                <a:tc>
                  <a:txBody>
                    <a:bodyPr/>
                    <a:lstStyle/>
                    <a:p>
                      <a:r>
                        <a:rPr lang="ru-RU" sz="800" dirty="0"/>
                        <a:t>Методические разработки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Январь-декабрь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Ноутбук, принтер, ламинатор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err="1"/>
                        <a:t>Михацкий</a:t>
                      </a:r>
                      <a:r>
                        <a:rPr lang="ru-RU" sz="800" dirty="0"/>
                        <a:t> Никита Евгеньевич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706761"/>
                  </a:ext>
                </a:extLst>
              </a:tr>
              <a:tr h="211423">
                <a:tc>
                  <a:txBody>
                    <a:bodyPr/>
                    <a:lstStyle/>
                    <a:p>
                      <a:r>
                        <a:rPr lang="ru-RU" sz="800" dirty="0"/>
                        <a:t>Отчет о деятельности Добро Центра за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Ноябрь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Ноутбук, специалисты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Коростелева Алена Алексеевна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267433"/>
                  </a:ext>
                </a:extLst>
              </a:tr>
              <a:tr h="573862">
                <a:tc>
                  <a:txBody>
                    <a:bodyPr/>
                    <a:lstStyle/>
                    <a:p>
                      <a:r>
                        <a:rPr lang="ru-RU" sz="800" dirty="0"/>
                        <a:t>Реализация программ АВЦ и партнеров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Январь-декабрь 2024г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/>
                        <a:t>помещение для защиты проектов. </a:t>
                      </a:r>
                      <a:r>
                        <a:rPr lang="ru-RU" sz="800" dirty="0"/>
                        <a:t>Ноутбук, принтер, телефоны, интернет. Специалисты</a:t>
                      </a:r>
                      <a:r>
                        <a:rPr lang="ru-RU" sz="800" baseline="0" dirty="0"/>
                        <a:t> МУДО ГСЮН, ГАУ Молодежный центр «Искра» г. Чита</a:t>
                      </a:r>
                      <a:endParaRPr lang="ru-RU" sz="800" dirty="0"/>
                    </a:p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err="1"/>
                        <a:t>Пляскина</a:t>
                      </a:r>
                      <a:r>
                        <a:rPr lang="ru-RU" sz="800" dirty="0"/>
                        <a:t> Лариса Александровна директор</a:t>
                      </a:r>
                    </a:p>
                    <a:p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4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783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2"/>
          <p:cNvSpPr txBox="1"/>
          <p:nvPr/>
        </p:nvSpPr>
        <p:spPr>
          <a:xfrm>
            <a:off x="1031814" y="890366"/>
            <a:ext cx="18288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Цели</a:t>
            </a:r>
            <a:endParaRPr sz="3000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51" name="object 8"/>
          <p:cNvSpPr txBox="1"/>
          <p:nvPr/>
        </p:nvSpPr>
        <p:spPr>
          <a:xfrm>
            <a:off x="2431581" y="954397"/>
            <a:ext cx="3549807" cy="372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Коротко опишите деятельность вашей организации. И ответьте на вопрос, зачем вам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?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362200" y="903422"/>
            <a:ext cx="3613195" cy="474489"/>
          </a:xfrm>
          <a:prstGeom prst="roundRect">
            <a:avLst/>
          </a:prstGeom>
          <a:noFill/>
          <a:ln w="6350">
            <a:solidFill>
              <a:srgbClr val="2B1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5193" y="1428750"/>
            <a:ext cx="7878080" cy="914400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8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                                                                                                                           Обучаем волонтеров как зарегистрироваться на </a:t>
            </a:r>
            <a:r>
              <a:rPr lang="ru-RU" sz="800" b="1" dirty="0" err="1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Добро.ру</a:t>
            </a:r>
            <a:r>
              <a:rPr lang="ru-RU" sz="8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, как самим стать организатором, как написать статью в Добро журнал. Создаем социально-значимые проекты, подготавливаем их на конкурсы премии МЫВМЕСТЕ , президентские гранты и гранты Губернатора Забайкальского края, выигрываем, реализуем. Помогаем создавать НКО. Принимаем участие в федеральных проектах по благоустройству территорий, помощь СВО</a:t>
            </a:r>
            <a:endParaRPr lang="ru-RU" sz="800" b="1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9601" y="1428750"/>
            <a:ext cx="3429000" cy="21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4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Чем занимается ваша организация?</a:t>
            </a:r>
            <a:endParaRPr lang="ru-RU" sz="1050" b="1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8174" y="3262539"/>
            <a:ext cx="7878080" cy="1747611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object 8"/>
          <p:cNvSpPr txBox="1"/>
          <p:nvPr/>
        </p:nvSpPr>
        <p:spPr>
          <a:xfrm>
            <a:off x="688824" y="3399686"/>
            <a:ext cx="7540776" cy="1654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8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Чем бы занимался ваш </a:t>
            </a:r>
            <a:r>
              <a:rPr lang="ru-RU" sz="800" b="1" dirty="0" err="1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Добро.Центр</a:t>
            </a:r>
            <a:r>
              <a:rPr lang="ru-RU" sz="8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? Ответы на этот вопрос вам помогут принять решение по выбору сервисов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8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- Оказание и прием заявок на «добрые услуги» от организаторов добровольчества и населения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  <a:buFontTx/>
              <a:buChar char="-"/>
            </a:pPr>
            <a:r>
              <a:rPr lang="ru-RU" sz="8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Проведение обучающих тренингов для граждан и общественных организаций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  <a:buFontTx/>
              <a:buChar char="-"/>
            </a:pPr>
            <a:r>
              <a:rPr lang="ru-RU" sz="8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Предоставление </a:t>
            </a:r>
            <a:r>
              <a:rPr lang="ru-RU" sz="800" b="1" dirty="0" err="1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коворкинг-пространства</a:t>
            </a:r>
            <a:r>
              <a:rPr lang="ru-RU" sz="8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 волонтерским и общественным объединениям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  <a:buFontTx/>
              <a:buChar char="-"/>
            </a:pPr>
            <a:r>
              <a:rPr lang="ru-RU" sz="8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- Реализация федеральных волонтерских проектов на территории г. Петровска-Забайкальского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endParaRPr lang="ru-RU" sz="1400" b="1" dirty="0">
              <a:solidFill>
                <a:schemeClr val="accent6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40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В ответе на этот вопрос должна быть четко видна прямая взаимосвязь с текущей деятельностью организации  </a:t>
            </a:r>
            <a:endParaRPr lang="ru-RU" sz="1050" b="1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6970" y="2380926"/>
            <a:ext cx="7878080" cy="876624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Повысить число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социальных и гражданских инициатив в своем городе, получить дополнительную поддержку и ресурсы на реализацию проектов. Возможность проставлять волонтерам верифицированные часы. Повысить уровень доверия в обществе. Усилить взаимодействие представителей органов власти , бизнеса и общества между собой. Быть престижной организацией. 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ject 8"/>
          <p:cNvSpPr txBox="1"/>
          <p:nvPr/>
        </p:nvSpPr>
        <p:spPr>
          <a:xfrm>
            <a:off x="609600" y="2419350"/>
            <a:ext cx="6673687" cy="21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4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Зачем вам </a:t>
            </a:r>
            <a:r>
              <a:rPr lang="ru-RU" sz="1400" b="1" dirty="0" err="1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Добро.Центр</a:t>
            </a:r>
            <a:r>
              <a:rPr lang="ru-RU" sz="14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?</a:t>
            </a:r>
            <a:endParaRPr lang="ru-RU" sz="1050" b="1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14" name="object 2"/>
          <p:cNvSpPr txBox="1"/>
          <p:nvPr/>
        </p:nvSpPr>
        <p:spPr>
          <a:xfrm>
            <a:off x="7315200" y="362676"/>
            <a:ext cx="164906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b="1" spc="-20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Слайд № 2</a:t>
            </a:r>
            <a:endParaRPr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021732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7" name="object 2"/>
          <p:cNvSpPr txBox="1"/>
          <p:nvPr/>
        </p:nvSpPr>
        <p:spPr>
          <a:xfrm>
            <a:off x="1676400" y="191219"/>
            <a:ext cx="7467600" cy="11977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9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Выберите нужный пакет и оставьте в этой строке только его</a:t>
            </a:r>
          </a:p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900" b="1" spc="-20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1. «Стандарт» (4 базовых сервиса + минимум 6 доп. сервисов из пакета Стандарт)</a:t>
            </a:r>
          </a:p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900" b="1" spc="-20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2. «Мастер» (4 базовых сервиса + минимум 6 доп. сервисов из пакета Стандарт + минимум 3 доп. сервиса из пакета Мастер) </a:t>
            </a:r>
          </a:p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900" b="1" spc="-20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3. «Волонтёры культуры» (4 базовых сервиса + пакет сервисов Волонтёров культуры)</a:t>
            </a:r>
          </a:p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900" b="1" spc="-20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4. «Волонтёры культуры» (Мастер) (4 базовых сервиса + пакет сервисов Волонтёров культуры + сервис/сервисы из пакета Мастер)</a:t>
            </a:r>
          </a:p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900" b="1" spc="-20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5. «Молоды душой» (Стандарт) (4 базовых сервиса + минимум 6 доп. сервисов из пакета Стандарт)</a:t>
            </a:r>
          </a:p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900" b="1" spc="-20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6. «Молоды душой (Мастер) (4 базовых сервиса + минимум 6 доп. сервисов из пакета Стандарт + минимум 3 доп. сервиса из пакета Мастер)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7201" y="1853341"/>
            <a:ext cx="4343399" cy="1584775"/>
          </a:xfrm>
          <a:prstGeom prst="roundRect">
            <a:avLst>
              <a:gd name="adj" fmla="val 543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object 8"/>
          <p:cNvSpPr txBox="1"/>
          <p:nvPr/>
        </p:nvSpPr>
        <p:spPr>
          <a:xfrm>
            <a:off x="627852" y="2015496"/>
            <a:ext cx="4020349" cy="10906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4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Базовые сервисы:</a:t>
            </a:r>
            <a:endParaRPr lang="ru-RU" sz="140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endParaRPr lang="ru-RU" sz="140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1. Информирование граждан и организаторов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2. Консультирование граждан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3. Работа с Платформой ДОБРО.РФ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4. Организация взаимопомощи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7691" y="3653804"/>
            <a:ext cx="2113109" cy="1356346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object 8"/>
          <p:cNvSpPr txBox="1"/>
          <p:nvPr/>
        </p:nvSpPr>
        <p:spPr>
          <a:xfrm>
            <a:off x="648341" y="3790950"/>
            <a:ext cx="1790059" cy="10393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4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При выборе пакета «</a:t>
            </a:r>
            <a:r>
              <a:rPr lang="ru-RU" sz="1400" b="1" u="sng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Стандарт» </a:t>
            </a:r>
            <a:r>
              <a:rPr lang="ru-RU" sz="140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перечислите 6 сервисов, которые вы выбрали.</a:t>
            </a:r>
            <a:endParaRPr lang="ru-RU" sz="1050" b="1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87491" y="3653804"/>
            <a:ext cx="2113109" cy="1356346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object 8"/>
          <p:cNvSpPr txBox="1"/>
          <p:nvPr/>
        </p:nvSpPr>
        <p:spPr>
          <a:xfrm>
            <a:off x="2858141" y="3790950"/>
            <a:ext cx="1866259" cy="10393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4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При выборе пакета «Мастер»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40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- 9 сервисов,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40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3 из которых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40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из пакета «Мастер».</a:t>
            </a:r>
            <a:endParaRPr lang="ru-RU" sz="1050" b="1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876801" y="1317335"/>
            <a:ext cx="3962400" cy="3692815"/>
          </a:xfrm>
          <a:prstGeom prst="roundRect">
            <a:avLst>
              <a:gd name="adj" fmla="val 188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object 8"/>
          <p:cNvSpPr txBox="1"/>
          <p:nvPr/>
        </p:nvSpPr>
        <p:spPr>
          <a:xfrm>
            <a:off x="5038326" y="1496827"/>
            <a:ext cx="3639349" cy="3501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1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Укажите сервисы и пропишите, кому вы будете их оказывать. </a:t>
            </a:r>
          </a:p>
          <a:p>
            <a:pPr marL="12700" algn="ctr">
              <a:buClr>
                <a:schemeClr val="accent6"/>
              </a:buClr>
            </a:pPr>
            <a:r>
              <a:rPr lang="ru-RU" sz="900" b="1" dirty="0">
                <a:solidFill>
                  <a:schemeClr val="accent2"/>
                </a:solidFill>
                <a:latin typeface="Euclid Circular B SemiBold"/>
                <a:cs typeface="Euclid Circular B SemiBold"/>
              </a:rPr>
              <a:t>Указать только дополнительные сервисы из предоставленного списка. </a:t>
            </a:r>
          </a:p>
          <a:p>
            <a:pPr marL="12700" algn="ctr">
              <a:buClr>
                <a:schemeClr val="accent6"/>
              </a:buClr>
            </a:pPr>
            <a:r>
              <a:rPr lang="ru-RU" sz="900" b="1" dirty="0">
                <a:solidFill>
                  <a:schemeClr val="accent2"/>
                </a:solidFill>
                <a:latin typeface="Euclid Circular B SemiBold"/>
                <a:cs typeface="Euclid Circular B SemiBold"/>
              </a:rPr>
              <a:t>Формулировки сервисов менять нельзя.</a:t>
            </a:r>
          </a:p>
          <a:p>
            <a:pPr marL="12700" algn="ctr">
              <a:buClr>
                <a:schemeClr val="accent6"/>
              </a:buClr>
            </a:pPr>
            <a:r>
              <a:rPr lang="ru-RU" sz="900" b="1" dirty="0">
                <a:solidFill>
                  <a:schemeClr val="accent2"/>
                </a:solidFill>
                <a:latin typeface="Euclid Circular B SemiBold"/>
                <a:cs typeface="Euclid Circular B SemiBold"/>
              </a:rPr>
              <a:t>Рядом с сервисом укажите целевую аудиторию, кому вы будете предоставлять сервис.</a:t>
            </a:r>
            <a:endParaRPr lang="ru-RU" sz="140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1. Организация и проведение мероприятий</a:t>
            </a: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2. Организация взаимопомощи</a:t>
            </a: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3. Реализация обучающих программ</a:t>
            </a: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4. Обучение социальному проектированию и составлению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грантовых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заявок</a:t>
            </a: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5. Реализация программ мотивации граждан, участвующих в волонтерских и социальных проектах</a:t>
            </a: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6. Реализация программ АВЦ и партнеров</a:t>
            </a: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7.</a:t>
            </a: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8.</a:t>
            </a: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9.</a:t>
            </a:r>
          </a:p>
        </p:txBody>
      </p:sp>
      <p:sp>
        <p:nvSpPr>
          <p:cNvPr id="13" name="object 2"/>
          <p:cNvSpPr txBox="1"/>
          <p:nvPr/>
        </p:nvSpPr>
        <p:spPr>
          <a:xfrm>
            <a:off x="7749619" y="191219"/>
            <a:ext cx="164906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b="1" spc="-20" dirty="0">
                <a:solidFill>
                  <a:srgbClr val="FFFFFF"/>
                </a:solidFill>
                <a:latin typeface="Euclid Circular B SemiBold"/>
                <a:cs typeface="Euclid Circular B SemiBold"/>
              </a:rPr>
              <a:t>Слайд № 3</a:t>
            </a:r>
            <a:endParaRPr dirty="0">
              <a:latin typeface="Euclid Circular B SemiBold"/>
              <a:cs typeface="Euclid Circular B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4025885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572000" y="819150"/>
            <a:ext cx="4114801" cy="779289"/>
          </a:xfrm>
          <a:prstGeom prst="roundRect">
            <a:avLst/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30" name="object 2"/>
          <p:cNvSpPr txBox="1"/>
          <p:nvPr/>
        </p:nvSpPr>
        <p:spPr>
          <a:xfrm>
            <a:off x="457200" y="895350"/>
            <a:ext cx="3962399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Целевая аудитория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32" name="object 8"/>
          <p:cNvSpPr txBox="1"/>
          <p:nvPr/>
        </p:nvSpPr>
        <p:spPr>
          <a:xfrm>
            <a:off x="4724400" y="895350"/>
            <a:ext cx="4032607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Перечислите целевые группы, на которых направлена деятельность </a:t>
            </a:r>
            <a:r>
              <a:rPr lang="ru-RU" sz="1050" b="1" dirty="0" err="1">
                <a:solidFill>
                  <a:schemeClr val="bg1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, опишите их социально-психологический портрет и инструменты работы с ними</a:t>
            </a: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571035"/>
              </p:ext>
            </p:extLst>
          </p:nvPr>
        </p:nvGraphicFramePr>
        <p:xfrm>
          <a:off x="533400" y="1699260"/>
          <a:ext cx="8382000" cy="34442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659049">
                  <a:extLst>
                    <a:ext uri="{9D8B030D-6E8A-4147-A177-3AD203B41FA5}">
                      <a16:colId xmlns:a16="http://schemas.microsoft.com/office/drawing/2014/main" val="2882312876"/>
                    </a:ext>
                  </a:extLst>
                </a:gridCol>
                <a:gridCol w="2659049">
                  <a:extLst>
                    <a:ext uri="{9D8B030D-6E8A-4147-A177-3AD203B41FA5}">
                      <a16:colId xmlns:a16="http://schemas.microsoft.com/office/drawing/2014/main" val="3611189064"/>
                    </a:ext>
                  </a:extLst>
                </a:gridCol>
                <a:gridCol w="3063902">
                  <a:extLst>
                    <a:ext uri="{9D8B030D-6E8A-4147-A177-3AD203B41FA5}">
                      <a16:colId xmlns:a16="http://schemas.microsoft.com/office/drawing/2014/main" val="2576594692"/>
                    </a:ext>
                  </a:extLst>
                </a:gridCol>
              </a:tblGrid>
              <a:tr h="38860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Целевая группа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Ее портрет (возраст, образование, увлечения)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Инструменты по работе</a:t>
                      </a:r>
                    </a:p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с данной целевой группой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517787"/>
                  </a:ext>
                </a:extLst>
              </a:tr>
              <a:tr h="569955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Школьники г. Петровска-Забайкальского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/>
                        <a:t> с 13 до 18 лет,</a:t>
                      </a:r>
                      <a:r>
                        <a:rPr lang="ru-RU" sz="1000" dirty="0"/>
                        <a:t> 7 по 11 класс, волонтерские отряды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Обучающие тренинги, форумы добровольцев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47145"/>
                  </a:ext>
                </a:extLst>
              </a:tr>
              <a:tr h="569955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Студенты города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 18 до30 лет, ЧПТК и мед. Колледжа, волонтерские отряды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Обучающие тренинги, участники акций, мероприятий, «добрых услуг»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9111"/>
                  </a:ext>
                </a:extLst>
              </a:tr>
              <a:tr h="569955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Дети-инвалиды города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 4 до 18 лет, творческая деятельность, спорт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Проведение мероприятий, направленных на социализацию и интеграцию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620848"/>
                  </a:ext>
                </a:extLst>
              </a:tr>
              <a:tr h="829026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Одинокие</a:t>
                      </a:r>
                      <a:r>
                        <a:rPr lang="ru-RU" sz="1000" baseline="0" dirty="0"/>
                        <a:t> пенсионеры</a:t>
                      </a:r>
                      <a:endParaRPr lang="ru-RU" sz="1000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 55 и более лет, творчество, спорт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Оказание помощи</a:t>
                      </a:r>
                      <a:r>
                        <a:rPr lang="ru-RU" sz="1000" baseline="0" dirty="0"/>
                        <a:t> через акции «Чистые окна», «Теплые варежки», «Поздравь ветерана», «В гостях у бабушек и дедушек», занятия в клубе верховой езды </a:t>
                      </a:r>
                      <a:endParaRPr lang="ru-RU" sz="1000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028747"/>
                  </a:ext>
                </a:extLst>
              </a:tr>
            </a:tbl>
          </a:graphicData>
        </a:graphic>
      </p:graphicFrame>
      <p:sp>
        <p:nvSpPr>
          <p:cNvPr id="8" name="object 2"/>
          <p:cNvSpPr txBox="1"/>
          <p:nvPr/>
        </p:nvSpPr>
        <p:spPr>
          <a:xfrm>
            <a:off x="7315200" y="362676"/>
            <a:ext cx="164906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b="1" spc="-20" dirty="0">
                <a:solidFill>
                  <a:srgbClr val="FFFFFF"/>
                </a:solidFill>
                <a:latin typeface="Euclid Circular B SemiBold"/>
                <a:cs typeface="Euclid Circular B SemiBold"/>
              </a:rPr>
              <a:t>Слайд № 4</a:t>
            </a:r>
            <a:endParaRPr dirty="0">
              <a:latin typeface="Euclid Circular B SemiBold"/>
              <a:cs typeface="Euclid Circular B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715781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Площадка для коммуникации:</a:t>
            </a:r>
          </a:p>
          <a:p>
            <a:r>
              <a:rPr lang="ru-RU" dirty="0"/>
              <a:t>– посты в социальных сетях</a:t>
            </a:r>
          </a:p>
          <a:p>
            <a:pPr>
              <a:buFontTx/>
              <a:buChar char="-"/>
            </a:pPr>
            <a:r>
              <a:rPr lang="ru-RU" dirty="0"/>
              <a:t>Телеграмм канал</a:t>
            </a:r>
          </a:p>
          <a:p>
            <a:pPr>
              <a:buFontTx/>
              <a:buChar char="-"/>
            </a:pPr>
            <a:r>
              <a:rPr lang="ru-RU" dirty="0"/>
              <a:t> оповещение о работе </a:t>
            </a:r>
            <a:r>
              <a:rPr lang="ru-RU" dirty="0" err="1"/>
              <a:t>Добро.Центра</a:t>
            </a:r>
            <a:r>
              <a:rPr lang="ru-RU" dirty="0"/>
              <a:t> в газете «Петровская новь»</a:t>
            </a:r>
          </a:p>
          <a:p>
            <a:pPr>
              <a:buFontTx/>
              <a:buChar char="-"/>
            </a:pPr>
            <a:r>
              <a:rPr lang="ru-RU" dirty="0"/>
              <a:t> </a:t>
            </a:r>
            <a:r>
              <a:rPr lang="ru-RU" dirty="0" err="1"/>
              <a:t>мессенджеры</a:t>
            </a:r>
            <a:r>
              <a:rPr lang="ru-RU" dirty="0"/>
              <a:t> </a:t>
            </a:r>
            <a:r>
              <a:rPr lang="ru-RU" dirty="0" err="1"/>
              <a:t>ватсап</a:t>
            </a:r>
            <a:r>
              <a:rPr lang="ru-RU" dirty="0"/>
              <a:t> и </a:t>
            </a:r>
            <a:r>
              <a:rPr lang="ru-RU" dirty="0" err="1"/>
              <a:t>вайбер</a:t>
            </a:r>
            <a:r>
              <a:rPr lang="ru-RU" dirty="0"/>
              <a:t> (работа с определенными группами) </a:t>
            </a:r>
          </a:p>
          <a:p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40331" y="1487661"/>
            <a:ext cx="7696200" cy="931689"/>
          </a:xfrm>
          <a:prstGeom prst="roundRect">
            <a:avLst/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30" name="object 2"/>
          <p:cNvSpPr txBox="1"/>
          <p:nvPr/>
        </p:nvSpPr>
        <p:spPr>
          <a:xfrm>
            <a:off x="457200" y="895350"/>
            <a:ext cx="60960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Коммуникационная стратегия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32" name="object 8"/>
          <p:cNvSpPr txBox="1"/>
          <p:nvPr/>
        </p:nvSpPr>
        <p:spPr>
          <a:xfrm>
            <a:off x="615593" y="1596832"/>
            <a:ext cx="6623407" cy="73161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Пользуясь материалами </a:t>
            </a:r>
            <a:r>
              <a:rPr lang="ru-RU" sz="1050" b="1" dirty="0" err="1">
                <a:solidFill>
                  <a:schemeClr val="bg1"/>
                </a:solidFill>
                <a:latin typeface="Euclid Circular B SemiBold"/>
                <a:cs typeface="Euclid Circular B SemiBold"/>
              </a:rPr>
              <a:t>вебинара</a:t>
            </a:r>
            <a:r>
              <a:rPr lang="ru-RU" sz="105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, опишите коммуникационную стратегию вашего </a:t>
            </a:r>
            <a:r>
              <a:rPr lang="ru-RU" sz="1050" b="1" dirty="0" err="1">
                <a:solidFill>
                  <a:schemeClr val="bg1"/>
                </a:solidFill>
                <a:latin typeface="Euclid Circular B SemiBold"/>
                <a:cs typeface="Euclid Circular B SemiBold"/>
              </a:rPr>
              <a:t>Добро.Центра</a:t>
            </a:r>
            <a:endParaRPr lang="ru-RU" sz="1050" b="1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endParaRPr lang="ru-RU" sz="1050" b="1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Опишите, через какие каналы, с какой периодичностью и какую информацию вы будете транслировать для целевой аудитории </a:t>
            </a:r>
            <a:r>
              <a:rPr lang="ru-RU" sz="1050" b="1" dirty="0" err="1">
                <a:solidFill>
                  <a:schemeClr val="bg1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.</a:t>
            </a:r>
          </a:p>
        </p:txBody>
      </p:sp>
      <p:sp>
        <p:nvSpPr>
          <p:cNvPr id="7" name="object 2"/>
          <p:cNvSpPr txBox="1"/>
          <p:nvPr/>
        </p:nvSpPr>
        <p:spPr>
          <a:xfrm>
            <a:off x="7315200" y="362676"/>
            <a:ext cx="164906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b="1" spc="-20" dirty="0">
                <a:solidFill>
                  <a:srgbClr val="FFFFFF"/>
                </a:solidFill>
                <a:latin typeface="Euclid Circular B SemiBold"/>
                <a:cs typeface="Euclid Circular B SemiBold"/>
              </a:rPr>
              <a:t>Слайд № 5</a:t>
            </a:r>
            <a:endParaRPr dirty="0">
              <a:latin typeface="Euclid Circular B SemiBold"/>
              <a:cs typeface="Euclid Circular B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460125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495799" y="701294"/>
            <a:ext cx="4114801" cy="525464"/>
          </a:xfrm>
          <a:prstGeom prst="roundRect">
            <a:avLst/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30" name="object 2"/>
          <p:cNvSpPr txBox="1"/>
          <p:nvPr/>
        </p:nvSpPr>
        <p:spPr>
          <a:xfrm>
            <a:off x="457200" y="895350"/>
            <a:ext cx="3962399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Сообщество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32" name="object 8"/>
          <p:cNvSpPr txBox="1"/>
          <p:nvPr/>
        </p:nvSpPr>
        <p:spPr>
          <a:xfrm>
            <a:off x="4618825" y="747532"/>
            <a:ext cx="3810000" cy="5378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Перечислите сообщества,  с которыми будут системно работать в рамках </a:t>
            </a:r>
            <a:r>
              <a:rPr lang="ru-RU" sz="1050" b="1" dirty="0" err="1">
                <a:solidFill>
                  <a:schemeClr val="bg1"/>
                </a:solidFill>
                <a:latin typeface="Euclid Circular B SemiBold"/>
                <a:cs typeface="Euclid Circular B SemiBold"/>
              </a:rPr>
              <a:t>Добро.Центров</a:t>
            </a:r>
            <a:r>
              <a:rPr lang="ru-RU" sz="105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 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endParaRPr lang="ru-RU" sz="1050" b="1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517208"/>
              </p:ext>
            </p:extLst>
          </p:nvPr>
        </p:nvGraphicFramePr>
        <p:xfrm>
          <a:off x="609600" y="1428750"/>
          <a:ext cx="8125868" cy="339375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410868">
                  <a:extLst>
                    <a:ext uri="{9D8B030D-6E8A-4147-A177-3AD203B41FA5}">
                      <a16:colId xmlns:a16="http://schemas.microsoft.com/office/drawing/2014/main" val="2882312876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3611189064"/>
                    </a:ext>
                  </a:extLst>
                </a:gridCol>
              </a:tblGrid>
              <a:tr h="477679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Сообщество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Как вы видите взаимодействие</a:t>
                      </a:r>
                      <a:r>
                        <a:rPr lang="ru-RU" sz="1200" b="0" i="0" u="none" strike="noStrike" baseline="0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 с сообществом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517787"/>
                  </a:ext>
                </a:extLst>
              </a:tr>
              <a:tr h="4776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/>
                        <a:t>Петровск-Забайкальский филиал  клуб военной исторической</a:t>
                      </a:r>
                      <a:r>
                        <a:rPr lang="ru-RU" sz="800" baseline="0" dirty="0"/>
                        <a:t> реконструкции «Забайкальский фронт»</a:t>
                      </a:r>
                      <a:endParaRPr lang="ru-RU" sz="800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совместных мероприятий, акций по патриотическому воспитанию,  организация военно-исторических</a:t>
                      </a:r>
                      <a:r>
                        <a:rPr lang="ru-RU" sz="900" b="1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реконструкций, создание фильмов и клипов на тему ВОВ. Организованная помощь семьям СВО – привоз и расколка дров, посадка и уборка урожая.</a:t>
                      </a:r>
                      <a:endParaRPr lang="ru-RU" sz="9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47145"/>
                  </a:ext>
                </a:extLst>
              </a:tr>
              <a:tr h="4776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Сообщество</a:t>
                      </a:r>
                      <a:r>
                        <a:rPr lang="ru-RU" sz="1000" baseline="0" dirty="0"/>
                        <a:t> предпринимателей</a:t>
                      </a:r>
                      <a:endParaRPr lang="ru-RU" sz="1000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Создание финансового фонда для поддержки добровольцев в городском конкурсе макро – грантов «Доброе дело»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9111"/>
                  </a:ext>
                </a:extLst>
              </a:tr>
              <a:tr h="4776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«Дай лапу» - сообщество по защите животных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Бесплатный отлов собак, стерилизация, участие в совместных проектах, в рамках выигранных грантов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620848"/>
                  </a:ext>
                </a:extLst>
              </a:tr>
              <a:tr h="4776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Клуб</a:t>
                      </a:r>
                      <a:r>
                        <a:rPr lang="ru-RU" sz="1000" baseline="0" dirty="0"/>
                        <a:t> верховой езды «Адель»</a:t>
                      </a:r>
                      <a:endParaRPr lang="ru-RU" sz="1000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Бесплатные занятия по </a:t>
                      </a:r>
                      <a:r>
                        <a:rPr lang="ru-RU" sz="1000" dirty="0" err="1"/>
                        <a:t>иппотерапии</a:t>
                      </a:r>
                      <a:r>
                        <a:rPr lang="ru-RU" sz="1000" dirty="0"/>
                        <a:t> для детей-инвалидов города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028747"/>
                  </a:ext>
                </a:extLst>
              </a:tr>
              <a:tr h="477679">
                <a:tc>
                  <a:txBody>
                    <a:bodyPr/>
                    <a:lstStyle/>
                    <a:p>
                      <a:r>
                        <a:rPr lang="ru-RU" sz="900" dirty="0"/>
                        <a:t>Детская спортивная школа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Бесплатное предоставление услуг тренера и медика</a:t>
                      </a:r>
                      <a:r>
                        <a:rPr lang="ru-RU" sz="900" baseline="0" dirty="0"/>
                        <a:t> на массовых мероприятиях и в рамках проекта «Выходные особого назначения» - предоставление бассейна, катка и лыжной базы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bject 2"/>
          <p:cNvSpPr txBox="1"/>
          <p:nvPr/>
        </p:nvSpPr>
        <p:spPr>
          <a:xfrm>
            <a:off x="7315200" y="362676"/>
            <a:ext cx="164906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b="1" spc="-20" dirty="0">
                <a:solidFill>
                  <a:srgbClr val="FFFFFF"/>
                </a:solidFill>
                <a:latin typeface="Euclid Circular B SemiBold"/>
                <a:cs typeface="Euclid Circular B SemiBold"/>
              </a:rPr>
              <a:t>Слайд № 6</a:t>
            </a:r>
            <a:endParaRPr dirty="0">
              <a:latin typeface="Euclid Circular B SemiBold"/>
              <a:cs typeface="Euclid Circular B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61197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2"/>
          <p:cNvSpPr txBox="1"/>
          <p:nvPr/>
        </p:nvSpPr>
        <p:spPr>
          <a:xfrm>
            <a:off x="457200" y="742950"/>
            <a:ext cx="18288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Команда</a:t>
            </a:r>
            <a:endParaRPr sz="3000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51" name="object 8"/>
          <p:cNvSpPr txBox="1"/>
          <p:nvPr/>
        </p:nvSpPr>
        <p:spPr>
          <a:xfrm>
            <a:off x="2362200" y="133350"/>
            <a:ext cx="4786834" cy="10906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Перечислите членов вашей команды и опишите роли, функции и закрепленные сервисы за конкретным человеком.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Важно! </a:t>
            </a:r>
            <a:r>
              <a:rPr lang="ru-RU" sz="1050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В команде должно быть </a:t>
            </a:r>
            <a:r>
              <a:rPr lang="ru-RU" sz="1050" u="sng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не менее двух сотрудников</a:t>
            </a:r>
            <a:r>
              <a:rPr lang="ru-RU" sz="1050" b="1" u="sng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.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Направление сервиса и компетенции сотрудника должны максимально соответствовать друг другу.</a:t>
            </a: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286000" y="133350"/>
            <a:ext cx="4876799" cy="1108046"/>
          </a:xfrm>
          <a:prstGeom prst="roundRect">
            <a:avLst/>
          </a:prstGeom>
          <a:noFill/>
          <a:ln w="6350">
            <a:solidFill>
              <a:srgbClr val="2B1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912858"/>
              </p:ext>
            </p:extLst>
          </p:nvPr>
        </p:nvGraphicFramePr>
        <p:xfrm>
          <a:off x="152400" y="1352550"/>
          <a:ext cx="8839200" cy="36220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46400">
                  <a:extLst>
                    <a:ext uri="{9D8B030D-6E8A-4147-A177-3AD203B41FA5}">
                      <a16:colId xmlns:a16="http://schemas.microsoft.com/office/drawing/2014/main" val="2882312876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3611189064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57659469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ФИО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Должность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Выполняемые задачи, за какие сервисы человек ответственен</a:t>
                      </a:r>
                      <a:endParaRPr lang="ru-RU" sz="8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517787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ru-RU" sz="1000" dirty="0" err="1"/>
                        <a:t>Пляскина</a:t>
                      </a:r>
                      <a:r>
                        <a:rPr lang="ru-RU" sz="1000" dirty="0"/>
                        <a:t> Лариса Александровна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Директор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Euclid Circular B SemiBold"/>
                          <a:cs typeface="Euclid Circular B SemiBold"/>
                        </a:rPr>
                        <a:t>Реализация программ мотивации граждан, участвующих в волонтерских и социальных проектах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dirty="0">
                        <a:solidFill>
                          <a:schemeClr val="tx1"/>
                        </a:solidFill>
                        <a:latin typeface="Euclid Circular B SemiBold"/>
                        <a:cs typeface="Euclid Circular B SemiBold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</a:rPr>
                        <a:t>Взаимодействие</a:t>
                      </a:r>
                      <a:r>
                        <a:rPr lang="ru-RU" sz="800" baseline="0" dirty="0">
                          <a:solidFill>
                            <a:schemeClr val="tx1"/>
                          </a:solidFill>
                        </a:rPr>
                        <a:t> со властью, партнерами, контроль деятельности Добро центра, отчетность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4714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1000" dirty="0"/>
                        <a:t>Коростелёва</a:t>
                      </a:r>
                      <a:r>
                        <a:rPr lang="ru-RU" sz="1000" baseline="0" dirty="0"/>
                        <a:t> Алена Алексеевна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Педагог дополнительного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1000"/>
                        </a:lnSpc>
                        <a:buClr>
                          <a:schemeClr val="accent6"/>
                        </a:buClr>
                      </a:pPr>
                      <a:endParaRPr lang="ru-RU" sz="800" b="1" dirty="0">
                        <a:solidFill>
                          <a:srgbClr val="2B1262"/>
                        </a:solidFill>
                        <a:latin typeface="Euclid Circular B SemiBold"/>
                        <a:cs typeface="Euclid Circular B SemiBold"/>
                      </a:endParaRPr>
                    </a:p>
                    <a:p>
                      <a:pPr marL="12700">
                        <a:lnSpc>
                          <a:spcPts val="1000"/>
                        </a:lnSpc>
                        <a:buClr>
                          <a:schemeClr val="accent6"/>
                        </a:buClr>
                      </a:pPr>
                      <a:r>
                        <a:rPr lang="ru-RU" sz="800" b="1" dirty="0">
                          <a:solidFill>
                            <a:srgbClr val="2B1262"/>
                          </a:solidFill>
                          <a:latin typeface="Euclid Circular B SemiBold"/>
                          <a:cs typeface="Euclid Circular B SemiBold"/>
                        </a:rPr>
                        <a:t> 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Euclid Circular B SemiBold"/>
                          <a:cs typeface="Euclid Circular B SemiBold"/>
                        </a:rPr>
                        <a:t>Организация взаимопомощи</a:t>
                      </a:r>
                    </a:p>
                    <a:p>
                      <a:pPr marL="12700">
                        <a:lnSpc>
                          <a:spcPts val="1000"/>
                        </a:lnSpc>
                        <a:buClr>
                          <a:schemeClr val="accent6"/>
                        </a:buClr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Euclid Circular B SemiBold"/>
                          <a:cs typeface="Euclid Circular B SemiBold"/>
                        </a:rPr>
                        <a:t>Организация и проведение мероприятий</a:t>
                      </a:r>
                    </a:p>
                    <a:p>
                      <a:pPr marL="12700">
                        <a:lnSpc>
                          <a:spcPts val="1000"/>
                        </a:lnSpc>
                        <a:buClr>
                          <a:schemeClr val="accent6"/>
                        </a:buClr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Euclid Circular B SemiBold"/>
                          <a:cs typeface="Euclid Circular B SemiBold"/>
                        </a:rPr>
                        <a:t> Реализация обучающих программ</a:t>
                      </a:r>
                    </a:p>
                    <a:p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911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1000" dirty="0" err="1"/>
                        <a:t>Кулькова</a:t>
                      </a:r>
                      <a:r>
                        <a:rPr lang="ru-RU" sz="1000" baseline="0" dirty="0"/>
                        <a:t> Татьяна Ивановна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Педагог дополнительного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Euclid Circular B SemiBold"/>
                          <a:cs typeface="Euclid Circular B SemiBold"/>
                        </a:rPr>
                        <a:t>Обучение социальному проектированию и составлению </a:t>
                      </a:r>
                      <a:r>
                        <a:rPr lang="ru-RU" sz="1000" b="0" dirty="0" err="1">
                          <a:solidFill>
                            <a:schemeClr val="tx1"/>
                          </a:solidFill>
                          <a:latin typeface="Euclid Circular B SemiBold"/>
                          <a:cs typeface="Euclid Circular B SemiBold"/>
                        </a:rPr>
                        <a:t>грантовых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Euclid Circular B SemiBold"/>
                          <a:cs typeface="Euclid Circular B SemiBold"/>
                        </a:rPr>
                        <a:t> заявок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rgbClr val="2B1262"/>
                          </a:solidFill>
                          <a:latin typeface="Euclid Circular B SemiBold"/>
                          <a:cs typeface="Euclid Circular B SemiBold"/>
                        </a:rPr>
                        <a:t> 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Euclid Circular B SemiBold"/>
                        <a:cs typeface="Euclid Circular B SemiBold"/>
                      </a:endParaRPr>
                    </a:p>
                    <a:p>
                      <a:pPr marL="12700">
                        <a:lnSpc>
                          <a:spcPts val="1000"/>
                        </a:lnSpc>
                        <a:buClr>
                          <a:schemeClr val="accent6"/>
                        </a:buClr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Euclid Circular B SemiBold"/>
                          <a:cs typeface="Euclid Circular B SemiBold"/>
                        </a:rPr>
                        <a:t> Реализация программ АВЦ и партнеров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620848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1000" dirty="0"/>
                        <a:t>Панова Надежда Александровна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err="1"/>
                        <a:t>Медиа</a:t>
                      </a:r>
                      <a:r>
                        <a:rPr lang="ru-RU" sz="1000" dirty="0"/>
                        <a:t> центр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Работа в СМИ, ведение </a:t>
                      </a:r>
                      <a:r>
                        <a:rPr lang="ru-RU" sz="1000" dirty="0" err="1"/>
                        <a:t>соц</a:t>
                      </a:r>
                      <a:r>
                        <a:rPr lang="ru-RU" sz="1000" dirty="0"/>
                        <a:t> страниц и </a:t>
                      </a:r>
                      <a:r>
                        <a:rPr lang="ru-RU" sz="1000" dirty="0" err="1"/>
                        <a:t>мессенджеров</a:t>
                      </a:r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02874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1000" dirty="0" err="1"/>
                        <a:t>Михацкий</a:t>
                      </a:r>
                      <a:r>
                        <a:rPr lang="ru-RU" sz="1000" dirty="0"/>
                        <a:t> Никита Евгеньевич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Координатор волонтеров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Привлечение волонтеров к мероприятиям, обучение, мониторинг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658588"/>
                  </a:ext>
                </a:extLst>
              </a:tr>
            </a:tbl>
          </a:graphicData>
        </a:graphic>
      </p:graphicFrame>
      <p:sp>
        <p:nvSpPr>
          <p:cNvPr id="7" name="object 2"/>
          <p:cNvSpPr txBox="1"/>
          <p:nvPr/>
        </p:nvSpPr>
        <p:spPr>
          <a:xfrm>
            <a:off x="7315200" y="362676"/>
            <a:ext cx="164906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b="1" spc="-20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Слайд № 7</a:t>
            </a:r>
            <a:endParaRPr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0" y="0"/>
            <a:ext cx="9296400" cy="523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61" name="Скругленный прямоугольник 60"/>
          <p:cNvSpPr/>
          <p:nvPr/>
        </p:nvSpPr>
        <p:spPr>
          <a:xfrm>
            <a:off x="457199" y="1876517"/>
            <a:ext cx="8157243" cy="486144"/>
          </a:xfrm>
          <a:prstGeom prst="round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B1262"/>
              </a:solidFill>
            </a:endParaRPr>
          </a:p>
        </p:txBody>
      </p:sp>
      <p:sp>
        <p:nvSpPr>
          <p:cNvPr id="63" name="object 2"/>
          <p:cNvSpPr txBox="1"/>
          <p:nvPr/>
        </p:nvSpPr>
        <p:spPr>
          <a:xfrm>
            <a:off x="1752600" y="240067"/>
            <a:ext cx="7162800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24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Финансирование и организационная </a:t>
            </a:r>
          </a:p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24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модель </a:t>
            </a:r>
            <a:r>
              <a:rPr lang="ru-RU" sz="2400" b="1" spc="-20" dirty="0" err="1">
                <a:solidFill>
                  <a:schemeClr val="bg1"/>
                </a:solidFill>
                <a:latin typeface="Euclid Circular B SemiBold"/>
                <a:cs typeface="Euclid Circular B SemiBold"/>
              </a:rPr>
              <a:t>Добро.Центра</a:t>
            </a:r>
            <a:endParaRPr sz="24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64" name="object 8"/>
          <p:cNvSpPr txBox="1"/>
          <p:nvPr/>
        </p:nvSpPr>
        <p:spPr>
          <a:xfrm>
            <a:off x="681959" y="1933320"/>
            <a:ext cx="7848600" cy="372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Опишите основные источники для получения финансирования, какие потребности они могут закрыть, опишите пошаговый план, чтобы получить это финансирование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672478"/>
              </p:ext>
            </p:extLst>
          </p:nvPr>
        </p:nvGraphicFramePr>
        <p:xfrm>
          <a:off x="499960" y="2426995"/>
          <a:ext cx="8157243" cy="233934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2719081">
                  <a:extLst>
                    <a:ext uri="{9D8B030D-6E8A-4147-A177-3AD203B41FA5}">
                      <a16:colId xmlns:a16="http://schemas.microsoft.com/office/drawing/2014/main" val="491557576"/>
                    </a:ext>
                  </a:extLst>
                </a:gridCol>
                <a:gridCol w="2719081">
                  <a:extLst>
                    <a:ext uri="{9D8B030D-6E8A-4147-A177-3AD203B41FA5}">
                      <a16:colId xmlns:a16="http://schemas.microsoft.com/office/drawing/2014/main" val="689377150"/>
                    </a:ext>
                  </a:extLst>
                </a:gridCol>
                <a:gridCol w="2719081">
                  <a:extLst>
                    <a:ext uri="{9D8B030D-6E8A-4147-A177-3AD203B41FA5}">
                      <a16:colId xmlns:a16="http://schemas.microsoft.com/office/drawing/2014/main" val="2997061127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Источник финансирования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Для чего обращаемся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к этому источники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Что нужно сделать, чтобы получить финансирование?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51077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r>
                        <a:rPr lang="ru-RU" sz="1000" dirty="0"/>
                        <a:t>МУДО</a:t>
                      </a:r>
                      <a:r>
                        <a:rPr lang="ru-RU" sz="1000" baseline="0" dirty="0"/>
                        <a:t> Городская станция юных натуралистов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Оплата коммунальных услуг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Заключение договора о безвозмездном пользовании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r>
                        <a:rPr lang="ru-RU" sz="1000" dirty="0"/>
                        <a:t>Сообщество предпринимателей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Создание финансового фонда для реализации конкурса макро-грантов для волонтеров города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Привлечение</a:t>
                      </a:r>
                      <a:r>
                        <a:rPr lang="ru-RU" sz="1000" baseline="0" dirty="0"/>
                        <a:t> предпринимателей в качестве экспертов по оценке проектов</a:t>
                      </a:r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53250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r>
                        <a:rPr lang="ru-RU" sz="1000" dirty="0"/>
                        <a:t>Фонды - </a:t>
                      </a:r>
                      <a:r>
                        <a:rPr lang="ru-RU" sz="1000" dirty="0" err="1"/>
                        <a:t>грантодатели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Реализация проектов и плана работы </a:t>
                      </a:r>
                      <a:r>
                        <a:rPr lang="ru-RU" sz="1000" dirty="0" err="1"/>
                        <a:t>Добро.Центра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Подать заявку на участие в конкурсе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646708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915483"/>
                  </a:ext>
                </a:extLst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447328" y="1243349"/>
            <a:ext cx="8167114" cy="596598"/>
          </a:xfrm>
          <a:prstGeom prst="round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2B1262"/>
              </a:solidFill>
            </a:endParaRPr>
          </a:p>
          <a:p>
            <a:pPr algn="ctr"/>
            <a:r>
              <a:rPr lang="ru-RU" sz="1000" dirty="0">
                <a:solidFill>
                  <a:srgbClr val="2B1262"/>
                </a:solidFill>
              </a:rPr>
              <a:t>Муниципальное учреждение дополнительного образования Городская станция юных натуралистов</a:t>
            </a:r>
          </a:p>
        </p:txBody>
      </p:sp>
      <p:sp>
        <p:nvSpPr>
          <p:cNvPr id="9" name="object 8"/>
          <p:cNvSpPr txBox="1"/>
          <p:nvPr/>
        </p:nvSpPr>
        <p:spPr>
          <a:xfrm>
            <a:off x="681959" y="1359354"/>
            <a:ext cx="6248400" cy="1822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Укажите, какая организация является учредителем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: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199" y="4282028"/>
            <a:ext cx="8167114" cy="804321"/>
          </a:xfrm>
          <a:prstGeom prst="round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609599" y="4381876"/>
            <a:ext cx="7920959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Каким образом вы можете сделать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финансово стабильной организацией (участие в грантах, коммерческая деятельности и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тп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). Опишите, пожалуйста.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 </a:t>
            </a:r>
          </a:p>
        </p:txBody>
      </p:sp>
      <p:sp>
        <p:nvSpPr>
          <p:cNvPr id="12" name="object 2"/>
          <p:cNvSpPr txBox="1"/>
          <p:nvPr/>
        </p:nvSpPr>
        <p:spPr>
          <a:xfrm>
            <a:off x="7517043" y="264918"/>
            <a:ext cx="164906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b="1" spc="-20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Слайд № 8</a:t>
            </a:r>
            <a:endParaRPr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191000" y="133350"/>
            <a:ext cx="3048000" cy="779289"/>
          </a:xfrm>
          <a:prstGeom prst="roundRect">
            <a:avLst/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54" name="object 2"/>
          <p:cNvSpPr txBox="1"/>
          <p:nvPr/>
        </p:nvSpPr>
        <p:spPr>
          <a:xfrm>
            <a:off x="1600200" y="361950"/>
            <a:ext cx="5029200" cy="64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20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Взаимодействие </a:t>
            </a:r>
          </a:p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20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с партнерами</a:t>
            </a:r>
            <a:endParaRPr sz="2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55" name="object 8"/>
          <p:cNvSpPr txBox="1"/>
          <p:nvPr/>
        </p:nvSpPr>
        <p:spPr>
          <a:xfrm>
            <a:off x="4419600" y="285750"/>
            <a:ext cx="2667000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Пропишите потенциальных партнеров, а также условия, на которых вы выстроите работу</a:t>
            </a:r>
          </a:p>
        </p:txBody>
      </p:sp>
      <p:graphicFrame>
        <p:nvGraphicFramePr>
          <p:cNvPr id="56" name="Таблица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678866"/>
              </p:ext>
            </p:extLst>
          </p:nvPr>
        </p:nvGraphicFramePr>
        <p:xfrm>
          <a:off x="152400" y="1059180"/>
          <a:ext cx="8991600" cy="38506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547620">
                  <a:extLst>
                    <a:ext uri="{9D8B030D-6E8A-4147-A177-3AD203B41FA5}">
                      <a16:colId xmlns:a16="http://schemas.microsoft.com/office/drawing/2014/main" val="2882312876"/>
                    </a:ext>
                  </a:extLst>
                </a:gridCol>
                <a:gridCol w="2697480">
                  <a:extLst>
                    <a:ext uri="{9D8B030D-6E8A-4147-A177-3AD203B41FA5}">
                      <a16:colId xmlns:a16="http://schemas.microsoft.com/office/drawing/2014/main" val="3611189064"/>
                    </a:ext>
                  </a:extLst>
                </a:gridCol>
                <a:gridCol w="3746500">
                  <a:extLst>
                    <a:ext uri="{9D8B030D-6E8A-4147-A177-3AD203B41FA5}">
                      <a16:colId xmlns:a16="http://schemas.microsoft.com/office/drawing/2014/main" val="257659469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Партнер</a:t>
                      </a:r>
                      <a:endParaRPr lang="ru-RU" sz="9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Что вы можете дать партнеру?</a:t>
                      </a:r>
                      <a:endParaRPr lang="ru-RU" sz="9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Что вы хотите получить</a:t>
                      </a:r>
                    </a:p>
                    <a:p>
                      <a:pPr algn="ctr"/>
                      <a:r>
                        <a:rPr lang="ru-RU" sz="9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от партнера?</a:t>
                      </a:r>
                      <a:endParaRPr lang="ru-RU" sz="9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517787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Times New Roman" pitchFamily="18" charset="0"/>
                          <a:cs typeface="Times New Roman" pitchFamily="18" charset="0"/>
                        </a:rPr>
                        <a:t>ГСУ</a:t>
                      </a:r>
                      <a:r>
                        <a:rPr lang="ru-RU" sz="900" baseline="0" dirty="0">
                          <a:latin typeface="Times New Roman" pitchFamily="18" charset="0"/>
                          <a:cs typeface="Times New Roman" pitchFamily="18" charset="0"/>
                        </a:rPr>
                        <a:t> СО «Детский дом – интернат для граждан имеющих психические расстройства»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/>
                        <a:t>Организация мероприятий для детей – инвалидов</a:t>
                      </a:r>
                      <a:r>
                        <a:rPr lang="ru-RU" sz="900" baseline="0" dirty="0"/>
                        <a:t> совместно с волонтерами, для социализации и интеграции детей в обществе, привлечение волонтеров для прогулок с инвалидами-колясочниками</a:t>
                      </a:r>
                      <a:endParaRPr lang="ru-RU" sz="900" dirty="0"/>
                    </a:p>
                    <a:p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Психологическая</a:t>
                      </a:r>
                      <a:r>
                        <a:rPr lang="ru-RU" sz="900" baseline="0" dirty="0"/>
                        <a:t> помощь для волонтеров от психологов, обучающие тренинги по работе с детьми-инвалидами.</a:t>
                      </a:r>
                    </a:p>
                    <a:p>
                      <a:r>
                        <a:rPr lang="ru-RU" sz="900" dirty="0"/>
                        <a:t>Помощь с транспортом (автобусом).</a:t>
                      </a:r>
                    </a:p>
                    <a:p>
                      <a:r>
                        <a:rPr lang="ru-RU" sz="900" dirty="0"/>
                        <a:t>Бесплатные занятия в клубе верховой езды «Адель» для семей СВО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4714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Times New Roman" pitchFamily="18" charset="0"/>
                          <a:cs typeface="Times New Roman" pitchFamily="18" charset="0"/>
                        </a:rPr>
                        <a:t>Комитет по образованию делам молодежи, материнства</a:t>
                      </a:r>
                      <a:r>
                        <a:rPr lang="ru-RU" sz="900" baseline="0" dirty="0">
                          <a:latin typeface="Times New Roman" pitchFamily="18" charset="0"/>
                          <a:cs typeface="Times New Roman" pitchFamily="18" charset="0"/>
                        </a:rPr>
                        <a:t> и детства администрации городского округа «Город Петровск-Забайкальский»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Times New Roman" pitchFamily="18" charset="0"/>
                          <a:cs typeface="Times New Roman" pitchFamily="18" charset="0"/>
                        </a:rPr>
                        <a:t>Проведение обучающих семинаров, тренингов на тему добровольчества</a:t>
                      </a:r>
                      <a:r>
                        <a:rPr lang="ru-RU" sz="900" baseline="0" dirty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9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волонтерства</a:t>
                      </a:r>
                      <a:r>
                        <a:rPr lang="ru-RU" sz="900" baseline="0" dirty="0">
                          <a:latin typeface="Times New Roman" pitchFamily="18" charset="0"/>
                          <a:cs typeface="Times New Roman" pitchFamily="18" charset="0"/>
                        </a:rPr>
                        <a:t>), работа с платформой </a:t>
                      </a:r>
                      <a:r>
                        <a:rPr lang="ru-RU" sz="9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Добро.ру</a:t>
                      </a:r>
                      <a:r>
                        <a:rPr lang="ru-RU" sz="900" baseline="0" dirty="0">
                          <a:latin typeface="Times New Roman" pitchFamily="18" charset="0"/>
                          <a:cs typeface="Times New Roman" pitchFamily="18" charset="0"/>
                        </a:rPr>
                        <a:t>. Предоставление помещения для проведения мероприятий.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Times New Roman" pitchFamily="18" charset="0"/>
                          <a:cs typeface="Times New Roman" pitchFamily="18" charset="0"/>
                        </a:rPr>
                        <a:t>Помощь волонтеров в реализации</a:t>
                      </a:r>
                      <a:r>
                        <a:rPr lang="ru-RU" sz="900" baseline="0" dirty="0">
                          <a:latin typeface="Times New Roman" pitchFamily="18" charset="0"/>
                          <a:cs typeface="Times New Roman" pitchFamily="18" charset="0"/>
                        </a:rPr>
                        <a:t> проектов, мероприятий, акций и т.д.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911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Times New Roman" pitchFamily="18" charset="0"/>
                          <a:cs typeface="Times New Roman" pitchFamily="18" charset="0"/>
                        </a:rPr>
                        <a:t>Филиал читинского медицинского</a:t>
                      </a:r>
                      <a:r>
                        <a:rPr lang="ru-RU" sz="900" baseline="0" dirty="0">
                          <a:latin typeface="Times New Roman" pitchFamily="18" charset="0"/>
                          <a:cs typeface="Times New Roman" pitchFamily="18" charset="0"/>
                        </a:rPr>
                        <a:t> колледжа и политехнического техникума .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Times New Roman" pitchFamily="18" charset="0"/>
                          <a:cs typeface="Times New Roman" pitchFamily="18" charset="0"/>
                        </a:rPr>
                        <a:t>Обучающие тренинги, семинары, </a:t>
                      </a:r>
                      <a:r>
                        <a:rPr lang="ru-RU" sz="900" dirty="0" err="1">
                          <a:latin typeface="Times New Roman" pitchFamily="18" charset="0"/>
                          <a:cs typeface="Times New Roman" pitchFamily="18" charset="0"/>
                        </a:rPr>
                        <a:t>брендовка</a:t>
                      </a:r>
                      <a:r>
                        <a:rPr lang="ru-RU" sz="9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Times New Roman" pitchFamily="18" charset="0"/>
                          <a:cs typeface="Times New Roman" pitchFamily="18" charset="0"/>
                        </a:rPr>
                        <a:t>Обучающие тренинги по работе с инвалидами, практические занятия для волонтеров</a:t>
                      </a:r>
                      <a:r>
                        <a:rPr lang="ru-RU" sz="900" baseline="0" dirty="0">
                          <a:latin typeface="Times New Roman" pitchFamily="18" charset="0"/>
                          <a:cs typeface="Times New Roman" pitchFamily="18" charset="0"/>
                        </a:rPr>
                        <a:t>  по транспортировке </a:t>
                      </a:r>
                      <a:r>
                        <a:rPr lang="ru-RU" sz="9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маломобильных</a:t>
                      </a:r>
                      <a:r>
                        <a:rPr lang="ru-RU" sz="900" baseline="0" dirty="0">
                          <a:latin typeface="Times New Roman" pitchFamily="18" charset="0"/>
                          <a:cs typeface="Times New Roman" pitchFamily="18" charset="0"/>
                        </a:rPr>
                        <a:t> инвалидов.</a:t>
                      </a:r>
                      <a:r>
                        <a:rPr lang="ru-RU" sz="900" dirty="0"/>
                        <a:t>  Студенты - участники акций, мероприятий, «добрых услуг»</a:t>
                      </a:r>
                      <a:r>
                        <a:rPr lang="ru-RU" sz="9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620848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/>
                        <a:t>МАРИУ газета «Петровская новь»</a:t>
                      </a:r>
                    </a:p>
                    <a:p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Новые события по реализации своей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/>
                        <a:t>Привлечение сотрудника</a:t>
                      </a:r>
                      <a:r>
                        <a:rPr lang="ru-RU" sz="900" baseline="0" dirty="0"/>
                        <a:t> – </a:t>
                      </a:r>
                      <a:r>
                        <a:rPr lang="ru-RU" sz="900" dirty="0"/>
                        <a:t>журналиста в </a:t>
                      </a:r>
                      <a:r>
                        <a:rPr lang="ru-RU" sz="900" dirty="0" err="1"/>
                        <a:t>Добро.Центр</a:t>
                      </a:r>
                      <a:r>
                        <a:rPr lang="ru-RU" sz="900" dirty="0"/>
                        <a:t> .</a:t>
                      </a:r>
                      <a:r>
                        <a:rPr lang="ru-RU" sz="900" baseline="0" dirty="0"/>
                        <a:t> С его стороны будет проводиться работа по написанию статей и </a:t>
                      </a:r>
                      <a:r>
                        <a:rPr lang="ru-RU" sz="900" dirty="0"/>
                        <a:t> оповещение</a:t>
                      </a:r>
                      <a:r>
                        <a:rPr lang="ru-RU" sz="900" baseline="0" dirty="0"/>
                        <a:t> в СМИ о событиях. Оповещение о событиях на ГТРК ЧИТА, ведение </a:t>
                      </a:r>
                      <a:r>
                        <a:rPr lang="ru-RU" sz="900" baseline="0" dirty="0" err="1"/>
                        <a:t>месенджеров</a:t>
                      </a:r>
                      <a:r>
                        <a:rPr lang="ru-RU" sz="900" baseline="0" dirty="0"/>
                        <a:t>.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02874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Times New Roman" pitchFamily="18" charset="0"/>
                          <a:cs typeface="Times New Roman" pitchFamily="18" charset="0"/>
                        </a:rPr>
                        <a:t>Администрация городского округа «Город Петровск-Забайкальский»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/>
                        <a:t>Помощь</a:t>
                      </a:r>
                      <a:r>
                        <a:rPr lang="ru-RU" sz="900" baseline="0" dirty="0"/>
                        <a:t> в реализации федеральных проектов по благоустройству, помощи семьям СВО и т.д.</a:t>
                      </a:r>
                      <a:endParaRPr lang="ru-RU" sz="900" dirty="0"/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/>
                        <a:t>Поддержка в реализации проектов, </a:t>
                      </a:r>
                      <a:r>
                        <a:rPr lang="ru-RU" sz="900" dirty="0" err="1"/>
                        <a:t>мероприятий,акций</a:t>
                      </a:r>
                      <a:r>
                        <a:rPr lang="ru-RU" sz="900" dirty="0"/>
                        <a:t> и т.д. Награждение активных добровольцев от главы города за вклад в развитие добровольчества нашего города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bject 2"/>
          <p:cNvSpPr txBox="1"/>
          <p:nvPr/>
        </p:nvSpPr>
        <p:spPr>
          <a:xfrm>
            <a:off x="7315200" y="362676"/>
            <a:ext cx="164906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b="1" spc="-20" dirty="0">
                <a:solidFill>
                  <a:srgbClr val="FFFFFF"/>
                </a:solidFill>
                <a:latin typeface="Euclid Circular B SemiBold"/>
                <a:cs typeface="Euclid Circular B SemiBold"/>
              </a:rPr>
              <a:t>Слайд № 9</a:t>
            </a:r>
            <a:endParaRPr dirty="0">
              <a:latin typeface="Euclid Circular B SemiBold"/>
              <a:cs typeface="Euclid Circular B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19323</TotalTime>
  <Words>1922</Words>
  <Application>Microsoft Office PowerPoint</Application>
  <PresentationFormat>Экран (16:9)</PresentationFormat>
  <Paragraphs>248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Арина</dc:creator>
  <cp:lastModifiedBy>Лариса Пляскина</cp:lastModifiedBy>
  <cp:revision>206</cp:revision>
  <dcterms:created xsi:type="dcterms:W3CDTF">2023-03-13T00:14:48Z</dcterms:created>
  <dcterms:modified xsi:type="dcterms:W3CDTF">2023-10-08T17:09:51Z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2023-03-13T00:00:00Z</vt:filetime>
  </property>
</Properties>
</file>