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  <p:sldMasterId id="2147483769" r:id="rId2"/>
    <p:sldMasterId id="2147483658" r:id="rId3"/>
    <p:sldMasterId id="2147483759" r:id="rId4"/>
    <p:sldMasterId id="2147483762" r:id="rId5"/>
    <p:sldMasterId id="2147483661" r:id="rId6"/>
    <p:sldMasterId id="2147483662" r:id="rId7"/>
    <p:sldMasterId id="2147483743" r:id="rId8"/>
    <p:sldMasterId id="2147483846" r:id="rId9"/>
  </p:sldMasterIdLst>
  <p:notesMasterIdLst>
    <p:notesMasterId r:id="rId25"/>
  </p:notesMasterIdLst>
  <p:handoutMasterIdLst>
    <p:handoutMasterId r:id="rId26"/>
  </p:handoutMasterIdLst>
  <p:sldIdLst>
    <p:sldId id="256" r:id="rId10"/>
    <p:sldId id="368" r:id="rId11"/>
    <p:sldId id="367" r:id="rId12"/>
    <p:sldId id="339" r:id="rId13"/>
    <p:sldId id="369" r:id="rId14"/>
    <p:sldId id="371" r:id="rId15"/>
    <p:sldId id="366" r:id="rId16"/>
    <p:sldId id="370" r:id="rId17"/>
    <p:sldId id="373" r:id="rId18"/>
    <p:sldId id="374" r:id="rId19"/>
    <p:sldId id="375" r:id="rId20"/>
    <p:sldId id="372" r:id="rId21"/>
    <p:sldId id="361" r:id="rId22"/>
    <p:sldId id="365" r:id="rId23"/>
    <p:sldId id="290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4FF"/>
    <a:srgbClr val="0079C2"/>
    <a:srgbClr val="0099FF"/>
    <a:srgbClr val="CCFFFF"/>
    <a:srgbClr val="C4FFA7"/>
    <a:srgbClr val="66FFFF"/>
    <a:srgbClr val="A8B8FE"/>
    <a:srgbClr val="3399FF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2" autoAdjust="0"/>
    <p:restoredTop sz="94660" autoAdjust="0"/>
  </p:normalViewPr>
  <p:slideViewPr>
    <p:cSldViewPr snapToGrid="0" showGuides="1">
      <p:cViewPr>
        <p:scale>
          <a:sx n="120" d="100"/>
          <a:sy n="120" d="100"/>
        </p:scale>
        <p:origin x="-1626" y="-78"/>
      </p:cViewPr>
      <p:guideLst>
        <p:guide orient="horz" pos="1893"/>
        <p:guide orient="horz" pos="3884"/>
        <p:guide orient="horz" pos="825"/>
        <p:guide orient="horz" pos="591"/>
        <p:guide orient="horz" pos="1752"/>
        <p:guide orient="horz" pos="2818"/>
        <p:guide orient="horz" pos="2959"/>
        <p:guide orient="horz" pos="1612"/>
        <p:guide pos="141"/>
        <p:guide pos="3747"/>
        <p:guide pos="5620"/>
        <p:guide pos="1873"/>
        <p:guide pos="2014"/>
        <p:guide pos="3885"/>
        <p:guide pos="1338"/>
        <p:guide pos="105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318" y="-108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3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9" tIns="45254" rIns="90509" bIns="45254" numCol="1" anchor="t" anchorCtr="0" compatLnSpc="1">
            <a:prstTxWarp prst="textNoShape">
              <a:avLst/>
            </a:prstTxWarp>
          </a:bodyPr>
          <a:lstStyle>
            <a:lvl1pPr defTabSz="9028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3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9" tIns="45254" rIns="90509" bIns="45254" numCol="1" anchor="t" anchorCtr="0" compatLnSpc="1">
            <a:prstTxWarp prst="textNoShape">
              <a:avLst/>
            </a:prstTxWarp>
          </a:bodyPr>
          <a:lstStyle>
            <a:lvl1pPr algn="r" defTabSz="9028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9" tIns="45254" rIns="90509" bIns="45254" numCol="1" anchor="b" anchorCtr="0" compatLnSpc="1">
            <a:prstTxWarp prst="textNoShape">
              <a:avLst/>
            </a:prstTxWarp>
          </a:bodyPr>
          <a:lstStyle>
            <a:lvl1pPr defTabSz="9028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9" tIns="45254" rIns="90509" bIns="45254" numCol="1" anchor="b" anchorCtr="0" compatLnSpc="1">
            <a:prstTxWarp prst="textNoShape">
              <a:avLst/>
            </a:prstTxWarp>
          </a:bodyPr>
          <a:lstStyle>
            <a:lvl1pPr algn="r" defTabSz="90289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F9B2FAC-2503-48F8-B071-04E7FA1ED4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30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3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9" tIns="47729" rIns="95459" bIns="47729" numCol="1" anchor="t" anchorCtr="0" compatLnSpc="1">
            <a:prstTxWarp prst="textNoShape">
              <a:avLst/>
            </a:prstTxWarp>
          </a:bodyPr>
          <a:lstStyle>
            <a:lvl1pPr defTabSz="9549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3" cy="4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9" tIns="47729" rIns="95459" bIns="47729" numCol="1" anchor="t" anchorCtr="0" compatLnSpc="1">
            <a:prstTxWarp prst="textNoShape">
              <a:avLst/>
            </a:prstTxWarp>
          </a:bodyPr>
          <a:lstStyle>
            <a:lvl1pPr algn="r" defTabSz="9549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5" y="4716192"/>
            <a:ext cx="543570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9" tIns="47729" rIns="95459" bIns="47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9" tIns="47729" rIns="95459" bIns="47729" numCol="1" anchor="b" anchorCtr="0" compatLnSpc="1">
            <a:prstTxWarp prst="textNoShape">
              <a:avLst/>
            </a:prstTxWarp>
          </a:bodyPr>
          <a:lstStyle>
            <a:lvl1pPr defTabSz="9549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3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59" tIns="47729" rIns="95459" bIns="47729" numCol="1" anchor="b" anchorCtr="0" compatLnSpc="1">
            <a:prstTxWarp prst="textNoShape">
              <a:avLst/>
            </a:prstTxWarp>
          </a:bodyPr>
          <a:lstStyle>
            <a:lvl1pPr algn="r" defTabSz="95493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7F4F542-0CF8-4D46-9C15-E25CCB08C5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2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124075" y="2917514"/>
            <a:ext cx="6797675" cy="32483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9307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13423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916044"/>
            <a:ext cx="8697912" cy="32498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8697912" cy="94192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223838" y="2300400"/>
            <a:ext cx="8697912" cy="386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22068"/>
            <a:ext cx="8697912" cy="324378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16660"/>
            <a:ext cx="1484312" cy="49990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2124075" y="1216660"/>
            <a:ext cx="6797675" cy="4999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2"/>
          </p:nvPr>
        </p:nvSpPr>
        <p:spPr>
          <a:xfrm>
            <a:off x="3417887" y="1216660"/>
            <a:ext cx="5503863" cy="4892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572452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07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2749550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2"/>
          </p:nvPr>
        </p:nvSpPr>
        <p:spPr>
          <a:xfrm>
            <a:off x="3197225" y="1222373"/>
            <a:ext cx="2746597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6169740" y="1222373"/>
            <a:ext cx="2744515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90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697912" cy="13366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2"/>
          </p:nvPr>
        </p:nvSpPr>
        <p:spPr>
          <a:xfrm>
            <a:off x="223838" y="2912543"/>
            <a:ext cx="8697912" cy="32533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9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9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24075" y="1309688"/>
            <a:ext cx="6797675" cy="485616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43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9" y="1222373"/>
            <a:ext cx="8697912" cy="494347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797675" cy="10096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6477893"/>
            <a:ext cx="67976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kern="1200" baseline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ru-RU" sz="2000" kern="120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ru-RU" sz="2000" kern="1200" dirty="0" smtClean="0">
                <a:solidFill>
                  <a:srgbClr val="00B05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96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-2" y="0"/>
            <a:ext cx="1906589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5" r:id="rId2"/>
    <p:sldLayoutId id="2147483756" r:id="rId3"/>
    <p:sldLayoutId id="2147483757" r:id="rId4"/>
    <p:sldLayoutId id="2147483667" r:id="rId5"/>
    <p:sldLayoutId id="2147483818" r:id="rId6"/>
    <p:sldLayoutId id="2147483834" r:id="rId7"/>
    <p:sldLayoutId id="2147483836" r:id="rId8"/>
    <p:sldLayoutId id="2147483845" r:id="rId9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6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00238" y="2781300"/>
            <a:ext cx="7243762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68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781300"/>
            <a:ext cx="9144000" cy="40767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134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7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869791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" y="2156460"/>
            <a:ext cx="9144000" cy="470154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900239" y="0"/>
            <a:ext cx="7243762" cy="6857999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1216660"/>
            <a:ext cx="14843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</a:t>
            </a:r>
          </a:p>
          <a:p>
            <a:pPr lvl="0"/>
            <a:r>
              <a:rPr lang="ru-RU" dirty="0" smtClean="0"/>
              <a:t>текста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68580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1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197225" y="0"/>
            <a:ext cx="5946775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5467" name="Rectangle 1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3837" y="1216660"/>
            <a:ext cx="2749551" cy="48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текста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 dirty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6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lang="ru-RU" sz="2600" b="0" dirty="0" smtClean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898650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auto">
          <a:xfrm>
            <a:off x="0" y="6405563"/>
            <a:ext cx="91440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700" kern="120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-2" y="0"/>
            <a:ext cx="1898651" cy="1079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898650" y="0"/>
            <a:ext cx="724535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4075" y="0"/>
            <a:ext cx="6797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1" y="6404400"/>
            <a:ext cx="9144000" cy="4536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>
            <a:off x="-1" y="6405563"/>
            <a:ext cx="1897200" cy="45243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 userDrawn="1"/>
        </p:nvSpPr>
        <p:spPr bwMode="auto">
          <a:xfrm>
            <a:off x="0" y="10699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6405571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Line 9"/>
          <p:cNvSpPr>
            <a:spLocks noChangeShapeType="1"/>
          </p:cNvSpPr>
          <p:nvPr userDrawn="1"/>
        </p:nvSpPr>
        <p:spPr bwMode="auto">
          <a:xfrm>
            <a:off x="1898654" y="0"/>
            <a:ext cx="0" cy="10691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Line 6"/>
          <p:cNvSpPr>
            <a:spLocks noChangeShapeType="1"/>
          </p:cNvSpPr>
          <p:nvPr userDrawn="1"/>
        </p:nvSpPr>
        <p:spPr bwMode="auto">
          <a:xfrm>
            <a:off x="1898654" y="6398418"/>
            <a:ext cx="0" cy="4595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204788" y="6477893"/>
            <a:ext cx="14874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ru-RU" sz="20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0800" y="136800"/>
            <a:ext cx="1479600" cy="81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6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0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microsoft.com/office/2007/relationships/hdphoto" Target="../media/hdphoto2.wdp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95466" y="2007742"/>
            <a:ext cx="8026977" cy="246221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Практика эффективного </a:t>
            </a:r>
            <a:r>
              <a:rPr lang="ru-RU" sz="3200" b="1" dirty="0" smtClean="0">
                <a:solidFill>
                  <a:schemeClr val="tx1"/>
                </a:solidFill>
              </a:rPr>
              <a:t>многостороннего взаимодействия </a:t>
            </a:r>
            <a:r>
              <a:rPr lang="ru-RU" sz="3200" b="1" dirty="0">
                <a:solidFill>
                  <a:schemeClr val="tx1"/>
                </a:solidFill>
              </a:rPr>
              <a:t>ПАО «Газпром газораспределение Ростов-на-Дону» и ГБПОУ РО «Ростовский-на-Дону строительный колледж» – «Время быть вместе»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84641" y="357809"/>
            <a:ext cx="6797675" cy="318052"/>
          </a:xfrm>
        </p:spPr>
        <p:txBody>
          <a:bodyPr/>
          <a:lstStyle/>
          <a:p>
            <a:pPr algn="ctr"/>
            <a:r>
              <a:rPr lang="ru-RU" dirty="0" smtClean="0"/>
              <a:t>Прочая совместная деятельность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9005" y="1388623"/>
            <a:ext cx="28505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Совместное участие РСК и Общества в научно-практических конференциях областного и </a:t>
            </a:r>
            <a:r>
              <a:rPr lang="ru-RU" sz="2000" b="1" dirty="0">
                <a:solidFill>
                  <a:schemeClr val="tx1"/>
                </a:solidFill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</a:rPr>
              <a:t>сероссийского масштаба.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46313" y="4257365"/>
            <a:ext cx="4015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Участие студентов колледжа в технических семинарах проводимых на площадке Учебно-методического центра ПАО «Газпром газораспределение Ростов-на-Дону»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30" y="1399430"/>
            <a:ext cx="5287377" cy="24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8" y="3836911"/>
            <a:ext cx="3180522" cy="23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4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84641" y="357809"/>
            <a:ext cx="6797675" cy="318052"/>
          </a:xfrm>
        </p:spPr>
        <p:txBody>
          <a:bodyPr/>
          <a:lstStyle/>
          <a:p>
            <a:pPr algn="ctr"/>
            <a:r>
              <a:rPr lang="ru-RU" dirty="0" smtClean="0"/>
              <a:t>Прочая совместная деятельность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9005" y="1388623"/>
            <a:ext cx="5728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Участие сотрудников Учебно-методического центра ПАО «Газпром газораспределение Ростов-на-Дону» в качестве индустриальных экспертов в Региональном этапе Чемпионата по профессиональному мастерству «Профессионалы» Ростовской области по профильной компетенции.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12558" y="3327615"/>
            <a:ext cx="36100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2025 году студент РСК  проходивший подготовку </a:t>
            </a:r>
            <a:r>
              <a:rPr lang="ru-RU" sz="2000" b="1" dirty="0" smtClean="0">
                <a:solidFill>
                  <a:srgbClr val="000000"/>
                </a:solidFill>
              </a:rPr>
              <a:t>практическую в Учебно-методическом центре Общества занял </a:t>
            </a:r>
            <a:r>
              <a:rPr lang="ru-RU" sz="2000" b="1" dirty="0" smtClean="0">
                <a:solidFill>
                  <a:srgbClr val="FF0000"/>
                </a:solidFill>
              </a:rPr>
              <a:t>1 место </a:t>
            </a:r>
            <a:r>
              <a:rPr lang="ru-RU" sz="2000" b="1" dirty="0" smtClean="0">
                <a:solidFill>
                  <a:schemeClr val="tx1"/>
                </a:solidFill>
              </a:rPr>
              <a:t>в региональном этапе Чемпионата по компетенции «Монтаж и эксплуатация бытового газового оборудования»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ponamarenkoan\Desktop\1743063839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2" y="3444861"/>
            <a:ext cx="2248017" cy="27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78" y="1526650"/>
            <a:ext cx="2702504" cy="180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ponamarenkoan\Desktop\2025-год-анонс-1024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82" y="3554235"/>
            <a:ext cx="2564700" cy="269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155119" y="1110344"/>
            <a:ext cx="2160000" cy="180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Трудоустройство    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тудентов по              </a:t>
            </a:r>
            <a:endParaRPr lang="ru-RU" sz="12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президентской программы     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Профразвитие</a:t>
            </a:r>
            <a:r>
              <a:rPr lang="ru-RU" sz="1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2387688" y="1200150"/>
            <a:ext cx="2160000" cy="180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Стажировка студентов      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по 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программе              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«Профессионалитет»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в      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филиалах Общества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4706165" y="1200150"/>
            <a:ext cx="2160000" cy="180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Развитие культуры     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наставничества</a:t>
            </a:r>
            <a:r>
              <a:rPr lang="ru-RU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и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преемственности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6984000" y="1200150"/>
            <a:ext cx="2086521" cy="180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Воспитание  </a:t>
            </a:r>
            <a:r>
              <a:rPr lang="ru-RU" sz="1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молодых сотрудников высокой квалификации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0" y="2941058"/>
            <a:ext cx="1099911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238618" y="3775019"/>
            <a:ext cx="2514972" cy="758537"/>
          </a:xfrm>
          <a:prstGeom prst="roundRect">
            <a:avLst/>
          </a:prstGeom>
          <a:solidFill>
            <a:srgbClr val="8FD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Трудоустройство еще на стадии обучения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753591" y="3413413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880755" y="5101936"/>
            <a:ext cx="914400" cy="83127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180401" y="5574720"/>
            <a:ext cx="2605764" cy="758537"/>
          </a:xfrm>
          <a:prstGeom prst="roundRect">
            <a:avLst/>
          </a:prstGeom>
          <a:solidFill>
            <a:srgbClr val="8FD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Ранее начало движения по карьерной лестнице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64639" y="5574720"/>
            <a:ext cx="2630516" cy="671800"/>
          </a:xfrm>
          <a:prstGeom prst="roundRect">
            <a:avLst/>
          </a:prstGeom>
          <a:solidFill>
            <a:srgbClr val="8FD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Закрепление полученных теоретических знаний на практике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190679" y="4707080"/>
            <a:ext cx="2562911" cy="758537"/>
          </a:xfrm>
          <a:prstGeom prst="roundRect">
            <a:avLst/>
          </a:prstGeom>
          <a:solidFill>
            <a:srgbClr val="8FD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Начало трудовой деятельности в крупной компании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26" y="3170281"/>
            <a:ext cx="3374077" cy="185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85" y="4477886"/>
            <a:ext cx="2953987" cy="18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738" y="0"/>
            <a:ext cx="6797675" cy="880917"/>
          </a:xfrm>
        </p:spPr>
        <p:txBody>
          <a:bodyPr/>
          <a:lstStyle/>
          <a:p>
            <a:pPr algn="ctr"/>
            <a:r>
              <a:rPr lang="ru-RU" dirty="0" smtClean="0"/>
              <a:t>Трудоустройство студентов РСК </a:t>
            </a:r>
            <a:r>
              <a:rPr lang="ru-RU" dirty="0"/>
              <a:t>в </a:t>
            </a:r>
            <a:r>
              <a:rPr lang="ru-RU" dirty="0" smtClean="0"/>
              <a:t>ПАО «</a:t>
            </a:r>
            <a:r>
              <a:rPr lang="ru-RU" dirty="0"/>
              <a:t>Газпром газораспределение Ростов-на-Дону» </a:t>
            </a:r>
          </a:p>
        </p:txBody>
      </p:sp>
    </p:spTree>
    <p:extLst>
      <p:ext uri="{BB962C8B-B14F-4D97-AF65-F5344CB8AC3E}">
        <p14:creationId xmlns:p14="http://schemas.microsoft.com/office/powerpoint/2010/main" val="6737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568" y="155864"/>
            <a:ext cx="6797675" cy="755814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anose="020B0604020202020204" pitchFamily="34" charset="0"/>
              </a:rPr>
              <a:t>Выгода для студентов РСК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ПАО «Газпром газораспределение Ростов-на-Дону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71451" y="1094014"/>
            <a:ext cx="4171950" cy="35299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ля студентов: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Обучение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новым востребованным профессиям и закрепление знаний на практике</a:t>
            </a:r>
          </a:p>
          <a:p>
            <a:pPr marL="34290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Поддержка от </a:t>
            </a:r>
            <a:r>
              <a:rPr lang="ru-RU" sz="1200" b="1" u="sng" dirty="0">
                <a:solidFill>
                  <a:srgbClr val="FF0000"/>
                </a:solidFill>
                <a:latin typeface="Arial Narrow" pitchFamily="34" charset="0"/>
              </a:rPr>
              <a:t>наставников</a:t>
            </a:r>
            <a:r>
              <a:rPr lang="ru-RU" sz="1200" dirty="0">
                <a:solidFill>
                  <a:schemeClr val="tx1"/>
                </a:solidFill>
                <a:latin typeface="Arial Narrow" pitchFamily="34" charset="0"/>
              </a:rPr>
              <a:t>, стимулирующая к активной деятельности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Развитие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 профессиональных навыков, умения и компетенции,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Расширение карьерных горизонтов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при повышении самоуважение, уверенность в себе и позитивное отношение к работе</a:t>
            </a:r>
          </a:p>
          <a:p>
            <a:pPr marL="34290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Повышение причастности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 к коллективу и предприятию в целом</a:t>
            </a:r>
          </a:p>
          <a:p>
            <a:pPr marL="34290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Ощущение важности и значимости 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своей работы для страны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816928" y="1114423"/>
            <a:ext cx="4098471" cy="35095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tx1"/>
                </a:solidFill>
                <a:latin typeface="Arial Narrow" pitchFamily="34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ля ПАО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«Газпром газораспределение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          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Ростов-на-Дону»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Передача знаний и умений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от опытных сотрудников молодым </a:t>
            </a:r>
            <a:r>
              <a:rPr lang="ru-RU" sz="1200" dirty="0" err="1" smtClean="0">
                <a:solidFill>
                  <a:schemeClr val="tx1"/>
                </a:solidFill>
                <a:latin typeface="Arial Narrow" pitchFamily="34" charset="0"/>
              </a:rPr>
              <a:t>специалитам</a:t>
            </a:r>
            <a:endParaRPr lang="ru-RU" sz="1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Подготовленный персонал </a:t>
            </a:r>
            <a:r>
              <a:rPr lang="ru-RU" sz="1200" dirty="0" smtClean="0">
                <a:solidFill>
                  <a:srgbClr val="000000"/>
                </a:solidFill>
                <a:latin typeface="Arial Narrow" pitchFamily="34" charset="0"/>
              </a:rPr>
              <a:t>с оптимальными сроками адаптации</a:t>
            </a:r>
          </a:p>
          <a:p>
            <a:pPr marL="342900" lvl="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Повышение уровня образования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в рамках Соглашения о партнерстве</a:t>
            </a:r>
            <a:endParaRPr lang="ru-RU" sz="1200" b="1" u="sng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Отлаженный бизнес-процесс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передачи опыта, адаптации и обучения </a:t>
            </a:r>
          </a:p>
          <a:p>
            <a:pPr marL="342900" lvl="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Оптимизация временных ресурсов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на обучение персонала </a:t>
            </a:r>
            <a:endParaRPr lang="ru-RU" sz="1200" dirty="0">
              <a:solidFill>
                <a:schemeClr val="tx1"/>
              </a:solidFill>
              <a:latin typeface="Arial Narrow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1200" b="1" u="sng" dirty="0" smtClean="0">
                <a:solidFill>
                  <a:srgbClr val="FF0000"/>
                </a:solidFill>
                <a:latin typeface="Arial Narrow" pitchFamily="34" charset="0"/>
              </a:rPr>
              <a:t>Улучшение социально-психологического климата </a:t>
            </a:r>
            <a:endParaRPr lang="ru-RU" sz="1200" dirty="0">
              <a:solidFill>
                <a:srgbClr val="000000"/>
              </a:solidFill>
              <a:latin typeface="Arial Narrow" pitchFamily="34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5122" name="Picture 2" descr="T:\Лебедькова\К дню наставника\092ece89-1364-48ff-b290-8a91c2362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063"/>
            <a:ext cx="2257425" cy="14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:\Лебедькова\К дню наставника\Новая папка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4763063"/>
            <a:ext cx="2335356" cy="14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Лебедькова\К дню наставника\Новая папка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4743671"/>
            <a:ext cx="2186297" cy="14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СОВЕЩАНИЕ\Круглый стол\PHOTO-2025-03-21-12-34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79" y="4763064"/>
            <a:ext cx="2364921" cy="14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Результаты многостороннего сотрудничества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3064" y="1600200"/>
            <a:ext cx="2545772" cy="130925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90831" y="1131072"/>
            <a:ext cx="8770289" cy="5182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Повышение квалификации сотрудников Общества.</a:t>
            </a: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Качественное улучшение уровня практической подготовки студентов РСК.</a:t>
            </a: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Гарантированное трудоустройство студентов. </a:t>
            </a:r>
          </a:p>
          <a:p>
            <a:pPr lvl="0" algn="ctr"/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2024 г. в  ПАО « Газпром газораспределение Ростов-на-Дону» было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трудоустроено 185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студентов, а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практику прошли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248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студентов, более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сотрудников Общества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повысили уровень образования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ctr"/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Практика показала высокую эффективность, полезна для всех участников взаимодействия и имеет возможность тиражирования в других регионах и отраслях.</a:t>
            </a:r>
          </a:p>
          <a:p>
            <a:pPr lvl="0" algn="ctr"/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ВРЕМЯ БЫТЬ ВМЕСТЕ!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 flipH="1">
            <a:off x="-841664" y="1132610"/>
            <a:ext cx="1065503" cy="276111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4852" y="1181552"/>
            <a:ext cx="8697912" cy="4943477"/>
          </a:xfrm>
        </p:spPr>
        <p:txBody>
          <a:bodyPr/>
          <a:lstStyle/>
          <a:p>
            <a:pPr algn="ctr"/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endParaRPr lang="ru-RU" sz="4000" dirty="0">
              <a:solidFill>
                <a:schemeClr val="tx1"/>
              </a:solidFill>
            </a:endParaRPr>
          </a:p>
          <a:p>
            <a:pPr algn="ctr"/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39" y="3609893"/>
            <a:ext cx="1679664" cy="23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738" y="142613"/>
            <a:ext cx="6797675" cy="587229"/>
          </a:xfrm>
        </p:spPr>
        <p:txBody>
          <a:bodyPr/>
          <a:lstStyle/>
          <a:p>
            <a:pPr algn="ctr"/>
            <a:r>
              <a:rPr lang="ru-RU" dirty="0" smtClean="0"/>
              <a:t>Начало взаимодействия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62009" y="1371335"/>
            <a:ext cx="8430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72743"/>
            <a:r>
              <a:rPr lang="ru-RU" sz="2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году ПАО «Газпром газораспределение Ростов-на-Дону» присоединилось к Соглашению о партнерстве в целях развития образовательно-производственного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кластера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«Строительство» 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 рамках федерального проекта «Профессионалитет» государственной программы Российской Федерации «Развитие образования».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Ростовский-на-Дону строительный колледж является ядром кластера</a:t>
            </a:r>
            <a:endPara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0" y="3609893"/>
            <a:ext cx="6476114" cy="23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192.168.16.50\share\9_МУЛЬТИМЕДИА УМЦ\ФОТО\день карьеры рск 15.05.2024\IMG_7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09" y="4393994"/>
            <a:ext cx="2839985" cy="18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738" y="142613"/>
            <a:ext cx="6797675" cy="587229"/>
          </a:xfrm>
        </p:spPr>
        <p:txBody>
          <a:bodyPr/>
          <a:lstStyle/>
          <a:p>
            <a:pPr algn="ctr"/>
            <a:r>
              <a:rPr lang="ru-RU" dirty="0" smtClean="0"/>
              <a:t>Совместная профориентационная деятельность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4648" y="1090197"/>
            <a:ext cx="6468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72743"/>
            <a:r>
              <a:rPr lang="ru-RU" sz="2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Регулярное совместное проведение проведение профориентационных мероприятий для детей дошкольного и школьного возраста на площадках Ростовского-на-Дону строительного колледжа и Учебно-методического центра ПАО «Газпром газораспределение Ростов-на-Дону» и 20 филиалов на территории все Ростовской области.</a:t>
            </a:r>
            <a:endParaRPr lang="ru-RU" sz="2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00" y="1514564"/>
            <a:ext cx="2127594" cy="146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\\192.168.16.50\share\9_МУЛЬТИМЕДИА УМЦ\ФОТО\Фото для печати\20220924npix0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43" y="2871964"/>
            <a:ext cx="2408551" cy="160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192.168.16.50\share\9_МУЛЬТИМЕДИА УМЦ\ФОТО\18.04.2024\IMG-20240418-WA0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30" y="3336966"/>
            <a:ext cx="2354317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192.168.16.50\share\9_МУЛЬТИМЕДИА УМЦ\ФОТО\20.10.22г\20221020npix02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93" y="3166734"/>
            <a:ext cx="2566254" cy="17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192.168.16.50\share\9_МУЛЬТИМЕДИА УМЦ\ФОТО\день карьеры рск 15.05.2024\IMG_77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00554" y="4714073"/>
            <a:ext cx="2360956" cy="15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192.168.16.50\share\9_МУЛЬТИМЕДИА УМЦ\ФОТО\день карьеры рск 15.05.2024\IMG_77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8" y="4850119"/>
            <a:ext cx="2155798" cy="14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50" y="4843250"/>
            <a:ext cx="2165676" cy="14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9" y="3562099"/>
            <a:ext cx="1954207" cy="1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3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880755" y="5101936"/>
            <a:ext cx="914400" cy="83127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738" y="142613"/>
            <a:ext cx="6797675" cy="587229"/>
          </a:xfrm>
        </p:spPr>
        <p:txBody>
          <a:bodyPr/>
          <a:lstStyle/>
          <a:p>
            <a:pPr algn="ctr"/>
            <a:r>
              <a:rPr lang="ru-RU" dirty="0" smtClean="0"/>
              <a:t>Обмен опытом и повышение квалификации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2271" y="1158035"/>
            <a:ext cx="54550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Повышение </a:t>
            </a:r>
            <a:r>
              <a:rPr lang="ru-RU" sz="2000" b="1" dirty="0">
                <a:solidFill>
                  <a:schemeClr val="tx1"/>
                </a:solidFill>
              </a:rPr>
              <a:t>квалификации </a:t>
            </a:r>
            <a:r>
              <a:rPr lang="ru-RU" sz="2000" b="1" dirty="0" smtClean="0">
                <a:solidFill>
                  <a:schemeClr val="tx1"/>
                </a:solidFill>
              </a:rPr>
              <a:t>преподавателей Учебно-методического центра ПАО </a:t>
            </a:r>
            <a:r>
              <a:rPr lang="ru-RU" sz="2000" b="1" dirty="0">
                <a:solidFill>
                  <a:schemeClr val="tx1"/>
                </a:solidFill>
              </a:rPr>
              <a:t>«Газпром газораспределение Ростов-на-Дону» </a:t>
            </a:r>
            <a:r>
              <a:rPr lang="ru-RU" sz="2000" b="1" dirty="0" smtClean="0">
                <a:solidFill>
                  <a:schemeClr val="tx1"/>
                </a:solidFill>
              </a:rPr>
              <a:t>и центра </a:t>
            </a:r>
            <a:r>
              <a:rPr lang="ru-RU" sz="2000" b="1" dirty="0">
                <a:solidFill>
                  <a:schemeClr val="tx1"/>
                </a:solidFill>
              </a:rPr>
              <a:t>практической подготовки и дополнительного образования ГБПОУ РО «Ростовский-на-Дону строительный колледж» </a:t>
            </a:r>
            <a:r>
              <a:rPr lang="ru-RU" sz="2000" b="1" dirty="0" smtClean="0">
                <a:solidFill>
                  <a:schemeClr val="tx1"/>
                </a:solidFill>
              </a:rPr>
              <a:t>по </a:t>
            </a:r>
            <a:r>
              <a:rPr lang="ru-RU" sz="2000" b="1" dirty="0">
                <a:solidFill>
                  <a:schemeClr val="tx1"/>
                </a:solidFill>
              </a:rPr>
              <a:t>направлению </a:t>
            </a:r>
            <a:r>
              <a:rPr lang="ru-RU" sz="2000" b="1" dirty="0" smtClean="0">
                <a:solidFill>
                  <a:schemeClr val="tx1"/>
                </a:solidFill>
              </a:rPr>
              <a:t>«Реализация </a:t>
            </a:r>
            <a:r>
              <a:rPr lang="ru-RU" sz="2000" b="1" dirty="0">
                <a:solidFill>
                  <a:schemeClr val="tx1"/>
                </a:solidFill>
              </a:rPr>
              <a:t>программ СПО с применением НОТ «</a:t>
            </a:r>
            <a:r>
              <a:rPr lang="ru-RU" sz="2000" b="1" dirty="0" smtClean="0">
                <a:solidFill>
                  <a:schemeClr val="tx1"/>
                </a:solidFill>
              </a:rPr>
              <a:t>Профессионалитет»». Обмен опытом в рамках взаимодействия и стажировок.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2" y="3981402"/>
            <a:ext cx="3393738" cy="22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55" y="4174435"/>
            <a:ext cx="3140490" cy="208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63" y="1322832"/>
            <a:ext cx="3072682" cy="20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12" y="3718934"/>
            <a:ext cx="1770449" cy="253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738" y="0"/>
            <a:ext cx="6797675" cy="880917"/>
          </a:xfrm>
        </p:spPr>
        <p:txBody>
          <a:bodyPr/>
          <a:lstStyle/>
          <a:p>
            <a:pPr algn="ctr"/>
            <a:r>
              <a:rPr lang="ru-RU" dirty="0" smtClean="0"/>
              <a:t>Практика студентов РСК </a:t>
            </a:r>
            <a:r>
              <a:rPr lang="ru-RU" dirty="0"/>
              <a:t>в </a:t>
            </a:r>
            <a:r>
              <a:rPr lang="ru-RU" dirty="0" smtClean="0"/>
              <a:t>ПАО «</a:t>
            </a:r>
            <a:r>
              <a:rPr lang="ru-RU" dirty="0"/>
              <a:t>Газпром газораспределение Ростов-на-Дону» </a:t>
            </a:r>
          </a:p>
        </p:txBody>
      </p:sp>
      <p:pic>
        <p:nvPicPr>
          <p:cNvPr id="18" name="Picture 5" descr="T:\Лебедькова\К дню наставника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" y="3633745"/>
            <a:ext cx="4324105" cy="24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T:\Лебедькова\К дню наставника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04" y="1230132"/>
            <a:ext cx="3963912" cy="23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82271" y="1603308"/>
            <a:ext cx="4297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Студенты </a:t>
            </a:r>
            <a:r>
              <a:rPr lang="ru-RU" sz="2000" b="1" dirty="0">
                <a:solidFill>
                  <a:schemeClr val="tx1"/>
                </a:solidFill>
              </a:rPr>
              <a:t>профильного </a:t>
            </a:r>
            <a:r>
              <a:rPr lang="ru-RU" sz="2000" b="1" dirty="0" smtClean="0">
                <a:solidFill>
                  <a:schemeClr val="tx1"/>
                </a:solidFill>
              </a:rPr>
              <a:t>направления Ростовского-на-Дону строительного колледжа проходят производственную практику в ПАО </a:t>
            </a:r>
            <a:r>
              <a:rPr lang="ru-RU" sz="2000" b="1" dirty="0">
                <a:solidFill>
                  <a:schemeClr val="tx1"/>
                </a:solidFill>
              </a:rPr>
              <a:t>«Газпром газораспределение Ростов-на-Дону»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41620" y="4227400"/>
            <a:ext cx="4297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2024 </a:t>
            </a:r>
            <a:r>
              <a:rPr lang="ru-RU" sz="2000" b="1" dirty="0">
                <a:solidFill>
                  <a:schemeClr val="tx1"/>
                </a:solidFill>
              </a:rPr>
              <a:t>году в ПАО «Газпром газораспределение Ростов-на-Дону» </a:t>
            </a:r>
            <a:r>
              <a:rPr lang="ru-RU" sz="2000" b="1" dirty="0" smtClean="0">
                <a:solidFill>
                  <a:schemeClr val="tx1"/>
                </a:solidFill>
              </a:rPr>
              <a:t>прошли производственную практику </a:t>
            </a:r>
            <a:r>
              <a:rPr lang="ru-RU" sz="2800" b="1" dirty="0" smtClean="0">
                <a:solidFill>
                  <a:srgbClr val="FF0000"/>
                </a:solidFill>
              </a:rPr>
              <a:t>248 </a:t>
            </a:r>
            <a:r>
              <a:rPr lang="ru-RU" sz="2000" b="1" dirty="0" smtClean="0">
                <a:solidFill>
                  <a:schemeClr val="tx1"/>
                </a:solidFill>
              </a:rPr>
              <a:t>студентов Ростовского-на-Дону </a:t>
            </a:r>
            <a:r>
              <a:rPr lang="ru-RU" sz="2000" b="1" dirty="0">
                <a:solidFill>
                  <a:schemeClr val="tx1"/>
                </a:solidFill>
              </a:rPr>
              <a:t>строительного колледжа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738" y="0"/>
            <a:ext cx="6797675" cy="880917"/>
          </a:xfrm>
        </p:spPr>
        <p:txBody>
          <a:bodyPr/>
          <a:lstStyle/>
          <a:p>
            <a:pPr algn="ctr"/>
            <a:r>
              <a:rPr lang="ru-RU" dirty="0"/>
              <a:t>Трудоустройство </a:t>
            </a:r>
            <a:r>
              <a:rPr lang="ru-RU" dirty="0" smtClean="0"/>
              <a:t>студентов РСК </a:t>
            </a:r>
            <a:r>
              <a:rPr lang="ru-RU" dirty="0"/>
              <a:t>в </a:t>
            </a:r>
            <a:r>
              <a:rPr lang="ru-RU" dirty="0" smtClean="0"/>
              <a:t>ПАО «</a:t>
            </a:r>
            <a:r>
              <a:rPr lang="ru-RU" dirty="0"/>
              <a:t>Газпром газораспределение Ростов-на-Дону»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2270" y="1317061"/>
            <a:ext cx="4496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Студенты </a:t>
            </a:r>
            <a:r>
              <a:rPr lang="ru-RU" sz="2000" b="1" dirty="0">
                <a:solidFill>
                  <a:schemeClr val="tx1"/>
                </a:solidFill>
              </a:rPr>
              <a:t>профильного </a:t>
            </a:r>
            <a:r>
              <a:rPr lang="ru-RU" sz="2000" b="1" dirty="0" smtClean="0">
                <a:solidFill>
                  <a:schemeClr val="tx1"/>
                </a:solidFill>
              </a:rPr>
              <a:t>направления Ростовского-на-Дону строительного колледжа имеют возможность  трудоустроиться в ПАО </a:t>
            </a:r>
            <a:r>
              <a:rPr lang="ru-RU" sz="2000" b="1" dirty="0">
                <a:solidFill>
                  <a:schemeClr val="tx1"/>
                </a:solidFill>
              </a:rPr>
              <a:t>«Газпром газораспределение Ростов-на-Дону</a:t>
            </a:r>
            <a:r>
              <a:rPr lang="ru-RU" sz="2000" b="1" dirty="0" smtClean="0">
                <a:solidFill>
                  <a:schemeClr val="tx1"/>
                </a:solidFill>
              </a:rPr>
              <a:t>» </a:t>
            </a:r>
            <a:r>
              <a:rPr lang="ru-RU" sz="2000" b="1" dirty="0" smtClean="0">
                <a:solidFill>
                  <a:srgbClr val="FF0000"/>
                </a:solidFill>
              </a:rPr>
              <a:t>ещё на этапе обучения</a:t>
            </a:r>
            <a:r>
              <a:rPr lang="ru-RU" sz="2000" b="1" dirty="0" smtClean="0">
                <a:solidFill>
                  <a:schemeClr val="tx1"/>
                </a:solidFill>
              </a:rPr>
              <a:t> и продолжить обучение по индивидуальному плану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45731" y="3838203"/>
            <a:ext cx="39994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Выпускникам гарантировано трудоустройство в компании.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Только в  2024 </a:t>
            </a:r>
            <a:r>
              <a:rPr lang="ru-RU" sz="2000" b="1" dirty="0">
                <a:solidFill>
                  <a:schemeClr val="tx1"/>
                </a:solidFill>
              </a:rPr>
              <a:t>году в ПАО «Газпром газораспределение </a:t>
            </a:r>
            <a:r>
              <a:rPr lang="ru-RU" sz="2000" b="1" dirty="0" smtClean="0">
                <a:solidFill>
                  <a:schemeClr val="tx1"/>
                </a:solidFill>
              </a:rPr>
              <a:t>Ростов-на-Дону» </a:t>
            </a:r>
            <a:r>
              <a:rPr lang="ru-RU" sz="2000" b="1" dirty="0" smtClean="0">
                <a:solidFill>
                  <a:srgbClr val="FF0000"/>
                </a:solidFill>
              </a:rPr>
              <a:t>трудоустроено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185 </a:t>
            </a:r>
            <a:r>
              <a:rPr lang="ru-RU" sz="2000" b="1" dirty="0" smtClean="0">
                <a:solidFill>
                  <a:schemeClr val="tx1"/>
                </a:solidFill>
              </a:rPr>
              <a:t>студентов и выпускников Ростовского-на-Дону </a:t>
            </a:r>
            <a:r>
              <a:rPr lang="ru-RU" sz="2000" b="1" dirty="0">
                <a:solidFill>
                  <a:schemeClr val="tx1"/>
                </a:solidFill>
              </a:rPr>
              <a:t>строительного колледжа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" y="3718934"/>
            <a:ext cx="4496462" cy="247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52" y="1314281"/>
            <a:ext cx="3830545" cy="240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4945731" y="112908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53152" y="87465"/>
            <a:ext cx="6575820" cy="841664"/>
          </a:xfrm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  <a:cs typeface="Arial" pitchFamily="34" charset="0"/>
              </a:rPr>
              <a:t>Наставничество </a:t>
            </a:r>
            <a:r>
              <a:rPr lang="ru-RU" dirty="0" smtClean="0">
                <a:solidFill>
                  <a:srgbClr val="FFFFFF"/>
                </a:solidFill>
                <a:cs typeface="Arial" pitchFamily="34" charset="0"/>
              </a:rPr>
              <a:t>в ПАО </a:t>
            </a:r>
            <a:r>
              <a:rPr lang="ru-RU" dirty="0">
                <a:solidFill>
                  <a:srgbClr val="FFFFFF"/>
                </a:solidFill>
                <a:cs typeface="Arial" pitchFamily="34" charset="0"/>
              </a:rPr>
              <a:t>«Газпром газораспределение Ростов-на-Дону»</a:t>
            </a:r>
            <a:endParaRPr lang="ru-RU" dirty="0"/>
          </a:p>
        </p:txBody>
      </p:sp>
      <p:pic>
        <p:nvPicPr>
          <p:cNvPr id="1028" name="Picture 4" descr="C:\Users\ponamarenkoan\Desktop\Новая папка (2)\20220924npix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2" y="3743485"/>
            <a:ext cx="1623301" cy="1082350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30" name="Picture 6" descr="C:\Users\ponamarenkoan\Desktop\Новая папка (2)\20221020npix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9" y="5083375"/>
            <a:ext cx="1623524" cy="1082350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39" name="Picture 15" descr="C:\Users\ponamarenkoan\Desktop\Новая папка (2)\!WhatsApp Image 2024-01-22 at 13.36.36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45" y="5027619"/>
            <a:ext cx="1623239" cy="113810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6" name="Рисунок 25" descr="C:\Users\ponamarenkoan\Desktop\17026357458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69" y="3319812"/>
            <a:ext cx="679786" cy="891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42" name="Picture 18" descr="C:\Users\ponamarenkoan\Desktop\1707209337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32" y="3307214"/>
            <a:ext cx="659948" cy="916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7" name="Picture 1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72" y="4458208"/>
            <a:ext cx="5220373" cy="170751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5" name="Рисунок 24" descr="C:\Users\ponamarenkoan\Desktop\170263574589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42" y="2382024"/>
            <a:ext cx="993498" cy="1236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Стрелка вниз 6"/>
          <p:cNvSpPr/>
          <p:nvPr/>
        </p:nvSpPr>
        <p:spPr bwMode="auto">
          <a:xfrm>
            <a:off x="2085681" y="3733832"/>
            <a:ext cx="484632" cy="533000"/>
          </a:xfrm>
          <a:prstGeom prst="downArrow">
            <a:avLst>
              <a:gd name="adj1" fmla="val 50000"/>
              <a:gd name="adj2" fmla="val 6804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 bwMode="auto">
          <a:xfrm rot="10800000">
            <a:off x="6624763" y="3733832"/>
            <a:ext cx="484632" cy="533000"/>
          </a:xfrm>
          <a:prstGeom prst="downArrow">
            <a:avLst>
              <a:gd name="adj1" fmla="val 50000"/>
              <a:gd name="adj2" fmla="val 6804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Picture 3" descr="C:\Users\ponamarenkoan\Desktop\IMG_20240207_1002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3" y="2382024"/>
            <a:ext cx="1623300" cy="1091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214003" y="1174033"/>
            <a:ext cx="8783781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</a:rPr>
              <a:t>рактика наставничества </a:t>
            </a:r>
            <a:r>
              <a:rPr lang="ru-RU" sz="1600" b="1" dirty="0">
                <a:solidFill>
                  <a:schemeClr val="tx1"/>
                </a:solidFill>
              </a:rPr>
              <a:t> ПАО «Газпром газораспределение </a:t>
            </a:r>
            <a:r>
              <a:rPr lang="ru-RU" sz="1600" b="1" dirty="0" smtClean="0">
                <a:solidFill>
                  <a:schemeClr val="tx1"/>
                </a:solidFill>
              </a:rPr>
              <a:t>Ростов-на-Дон» признана </a:t>
            </a:r>
            <a:r>
              <a:rPr lang="ru-RU" sz="1600" b="1" dirty="0">
                <a:solidFill>
                  <a:schemeClr val="tx1"/>
                </a:solidFill>
              </a:rPr>
              <a:t>лучшей  в конкурсе «Лучшие практики наставничества для повышения производительности труда в Ростовской </a:t>
            </a:r>
            <a:r>
              <a:rPr lang="ru-RU" sz="1600" b="1" dirty="0" smtClean="0">
                <a:solidFill>
                  <a:schemeClr val="tx1"/>
                </a:solidFill>
              </a:rPr>
              <a:t>области», </a:t>
            </a:r>
            <a:r>
              <a:rPr lang="ru-RU" sz="1600" b="1" dirty="0">
                <a:solidFill>
                  <a:schemeClr val="tx1"/>
                </a:solidFill>
              </a:rPr>
              <a:t>проводившемся Правительством Ростовской области и была представлена в финале всероссийского этапа конкурса «Лучшие практики наставничества 2023». </a:t>
            </a:r>
          </a:p>
        </p:txBody>
      </p:sp>
      <p:pic>
        <p:nvPicPr>
          <p:cNvPr id="15" name="Picture 4" descr="C:\Users\ponamarenkoan\Desktop\СОБЫТИЯ\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58" y="2393232"/>
            <a:ext cx="1635264" cy="11011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5" y="146005"/>
            <a:ext cx="1396241" cy="78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45" y="2526499"/>
            <a:ext cx="636186" cy="83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6021" y="2577739"/>
            <a:ext cx="698709" cy="91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20" y="3802241"/>
            <a:ext cx="1635264" cy="10571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64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8738" y="0"/>
            <a:ext cx="6797675" cy="880917"/>
          </a:xfrm>
        </p:spPr>
        <p:txBody>
          <a:bodyPr/>
          <a:lstStyle/>
          <a:p>
            <a:pPr algn="ctr"/>
            <a:r>
              <a:rPr lang="ru-RU" dirty="0" smtClean="0"/>
              <a:t>Повышение уровня </a:t>
            </a:r>
            <a:r>
              <a:rPr lang="ru-RU" dirty="0"/>
              <a:t>образования </a:t>
            </a:r>
            <a:r>
              <a:rPr lang="ru-RU" dirty="0" smtClean="0"/>
              <a:t>сотрудников ПАО </a:t>
            </a:r>
            <a:r>
              <a:rPr lang="ru-RU" dirty="0"/>
              <a:t>«Газпром газораспределение Ростов-на-Дону»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2270" y="1317061"/>
            <a:ext cx="4496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рамках Соглашения о партнерстве  </a:t>
            </a:r>
            <a:r>
              <a:rPr lang="ru-RU" sz="2000" b="1" dirty="0">
                <a:solidFill>
                  <a:schemeClr val="tx1"/>
                </a:solidFill>
              </a:rPr>
              <a:t>сотрудники  ПАО «Газпром газораспределение Ростов-на-Дону» </a:t>
            </a:r>
            <a:r>
              <a:rPr lang="ru-RU" sz="2000" b="1" dirty="0" smtClean="0">
                <a:solidFill>
                  <a:schemeClr val="tx1"/>
                </a:solidFill>
              </a:rPr>
              <a:t>проходят обучение </a:t>
            </a:r>
            <a:r>
              <a:rPr lang="ru-RU" sz="2000" b="1" dirty="0">
                <a:solidFill>
                  <a:schemeClr val="tx1"/>
                </a:solidFill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</a:rPr>
              <a:t>Ростовском-на-Дону строительном колледже.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\\192.168.16.50\share\9_МУЛЬТИМЕДИА УМЦ\ФОТО\ФОТО обучения наставников в 2023\WhatsApp Image 2024-01-22 at 13.36.3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0" y="3021496"/>
            <a:ext cx="4132028" cy="30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192.168.16.50\share\9_МУЛЬТИМЕДИА УМЦ\ФОТО\ФОТО обучения наставников в 2023\!WhatsApp Image 2024-01-22 at 13.36.3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33" y="1173936"/>
            <a:ext cx="4015409" cy="30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78732" y="4477886"/>
            <a:ext cx="4015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Только в 2024 году стартовало  обучение </a:t>
            </a:r>
            <a:r>
              <a:rPr lang="ru-RU" sz="2000" b="1" dirty="0" smtClean="0">
                <a:solidFill>
                  <a:srgbClr val="FF0000"/>
                </a:solidFill>
              </a:rPr>
              <a:t>более 20 </a:t>
            </a:r>
            <a:r>
              <a:rPr lang="ru-RU" sz="2000" b="1" dirty="0" smtClean="0">
                <a:solidFill>
                  <a:schemeClr val="tx1"/>
                </a:solidFill>
              </a:rPr>
              <a:t>сотрудников Общества по профильной специальности в рамках Соглашения о партнерстве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730068-F805-43B7-8A8E-3E2DB17E4B4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Круглая лента лицом вниз 6"/>
          <p:cNvSpPr/>
          <p:nvPr/>
        </p:nvSpPr>
        <p:spPr bwMode="auto">
          <a:xfrm>
            <a:off x="8027260" y="3718934"/>
            <a:ext cx="1216152" cy="758952"/>
          </a:xfrm>
          <a:prstGeom prst="ellipseRibbon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84641" y="357809"/>
            <a:ext cx="6797675" cy="318052"/>
          </a:xfrm>
        </p:spPr>
        <p:txBody>
          <a:bodyPr/>
          <a:lstStyle/>
          <a:p>
            <a:pPr algn="ctr"/>
            <a:r>
              <a:rPr lang="ru-RU" dirty="0" smtClean="0"/>
              <a:t>Демонстрационный экзамен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270" y="1317061"/>
            <a:ext cx="4496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Специалисты  Общества принимают участие в качестве экспертов демонстрационном экзамене по профильной специальности.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8732" y="4257365"/>
            <a:ext cx="4015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Сотрудники учебно-методического центра участвуют в согласовании оценочных материалов демонстрационного экзамена по профильной специальности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46" y="1374665"/>
            <a:ext cx="4245995" cy="253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onamarenkoan\Desktop\1743063839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0" y="2886323"/>
            <a:ext cx="4235531" cy="31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7058</TotalTime>
  <Words>759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3_Специальное оформление</vt:lpstr>
      <vt:lpstr>6_Специальное оформление</vt:lpstr>
      <vt:lpstr>4_Специальное оформление</vt:lpstr>
      <vt:lpstr>5_Специальное оформление</vt:lpstr>
      <vt:lpstr>11_Специальное оформление</vt:lpstr>
      <vt:lpstr>7_Специальное оформление</vt:lpstr>
      <vt:lpstr>8_Специальное оформление</vt:lpstr>
      <vt:lpstr>10_Специальное оформление</vt:lpstr>
      <vt:lpstr>9_Специальное оформление</vt:lpstr>
      <vt:lpstr>Презентация PowerPoint</vt:lpstr>
      <vt:lpstr>Начало взаимодействия</vt:lpstr>
      <vt:lpstr>Совместная профориентационная деятельность</vt:lpstr>
      <vt:lpstr>Обмен опытом и повышение квалификации</vt:lpstr>
      <vt:lpstr>Практика студентов РСК в ПАО «Газпром газораспределение Ростов-на-Дону» </vt:lpstr>
      <vt:lpstr>Трудоустройство студентов РСК в ПАО «Газпром газораспределение Ростов-на-Дону» </vt:lpstr>
      <vt:lpstr>Наставничество в ПАО «Газпром газораспределение Ростов-на-Дону»</vt:lpstr>
      <vt:lpstr>Повышение уровня образования сотрудников ПАО «Газпром газораспределение Ростов-на-Дону» </vt:lpstr>
      <vt:lpstr>Демонстрационный экзамен </vt:lpstr>
      <vt:lpstr>Прочая совместная деятельность</vt:lpstr>
      <vt:lpstr>Прочая совместная деятельность</vt:lpstr>
      <vt:lpstr>Трудоустройство студентов РСК в ПАО «Газпром газораспределение Ростов-на-Дону» </vt:lpstr>
      <vt:lpstr>Выгода для студентов РСК и ПАО «Газпром газораспределение Ростов-на-Дону»</vt:lpstr>
      <vt:lpstr>Результаты многостороннего сотрудничества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Понамаренко Алексей Николаевич</cp:lastModifiedBy>
  <cp:revision>715</cp:revision>
  <cp:lastPrinted>2025-03-21T08:06:19Z</cp:lastPrinted>
  <dcterms:created xsi:type="dcterms:W3CDTF">2009-07-15T11:37:47Z</dcterms:created>
  <dcterms:modified xsi:type="dcterms:W3CDTF">2025-03-27T13:13:02Z</dcterms:modified>
</cp:coreProperties>
</file>