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sldIdLst>
    <p:sldId id="256" r:id="rId2"/>
    <p:sldId id="257" r:id="rId3"/>
    <p:sldId id="258" r:id="rId4"/>
    <p:sldId id="271" r:id="rId5"/>
    <p:sldId id="268" r:id="rId6"/>
    <p:sldId id="273" r:id="rId7"/>
    <p:sldId id="274" r:id="rId8"/>
    <p:sldId id="270" r:id="rId9"/>
    <p:sldId id="275" r:id="rId10"/>
    <p:sldId id="263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я" initials="В" lastIdx="3" clrIdx="0">
    <p:extLst>
      <p:ext uri="{19B8F6BF-5375-455C-9EA6-DF929625EA0E}">
        <p15:presenceInfo xmlns="" xmlns:p15="http://schemas.microsoft.com/office/powerpoint/2012/main" userId="5a7a8438ad40e8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C0B87-AB5E-4C3A-92E9-83A905DC207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0ACD92-0D91-3839-310A-16F1BBA36946}"/>
              </a:ext>
            </a:extLst>
          </p:cNvPr>
          <p:cNvSpPr txBox="1"/>
          <p:nvPr/>
        </p:nvSpPr>
        <p:spPr>
          <a:xfrm>
            <a:off x="8273144" y="1811114"/>
            <a:ext cx="3918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Автор проекта: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Рязанцева Полина, 14 лет</a:t>
            </a: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Наставник: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Козырева Елена Васильевна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AFCFD3-CD16-D695-43DA-66C4282A4ECA}"/>
              </a:ext>
            </a:extLst>
          </p:cNvPr>
          <p:cNvSpPr txBox="1"/>
          <p:nvPr/>
        </p:nvSpPr>
        <p:spPr>
          <a:xfrm flipH="1">
            <a:off x="8316685" y="506237"/>
            <a:ext cx="387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ahnschrift" panose="020B0502040204020203" pitchFamily="34" charset="0"/>
              </a:rPr>
              <a:t>Свердловская область</a:t>
            </a:r>
          </a:p>
          <a:p>
            <a:pPr algn="ctr"/>
            <a:r>
              <a:rPr lang="ru-RU" sz="2000" dirty="0" smtClean="0">
                <a:latin typeface="Bahnschrift" panose="020B0502040204020203" pitchFamily="34" charset="0"/>
              </a:rPr>
              <a:t>г. </a:t>
            </a:r>
            <a:r>
              <a:rPr lang="ru-RU" sz="2000" dirty="0">
                <a:latin typeface="Bahnschrift" panose="020B0502040204020203" pitchFamily="34" charset="0"/>
              </a:rPr>
              <a:t>Нижний Тагил</a:t>
            </a:r>
          </a:p>
        </p:txBody>
      </p:sp>
      <p:pic>
        <p:nvPicPr>
          <p:cNvPr id="11266" name="Picture 2" descr="https://sun9-7.userapi.com/impg/8OOT5KF90K-_DAbbHuO24_Yg7na4oVOMZDDQAw/vAUfAzwsTbg.jpg?size=1280x853&amp;quality=95&amp;sign=a0e3967d92144baa593493db026b6dd5&amp;type=album"/>
          <p:cNvPicPr>
            <a:picLocks noChangeAspect="1" noChangeArrowheads="1"/>
          </p:cNvPicPr>
          <p:nvPr/>
        </p:nvPicPr>
        <p:blipFill>
          <a:blip r:embed="rId2" cstate="print"/>
          <a:srcRect l="11927" t="1816" r="17169" b="3927"/>
          <a:stretch>
            <a:fillRect/>
          </a:stretch>
        </p:blipFill>
        <p:spPr bwMode="auto">
          <a:xfrm>
            <a:off x="-1" y="0"/>
            <a:ext cx="8316687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88107" y="4449172"/>
            <a:ext cx="9799093" cy="212365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Подростковый инклюзивный бал «Вдохновение»</a:t>
            </a: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7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FAC47D-98C0-B718-E5AD-7431861586AC}"/>
              </a:ext>
            </a:extLst>
          </p:cNvPr>
          <p:cNvSpPr txBox="1"/>
          <p:nvPr/>
        </p:nvSpPr>
        <p:spPr>
          <a:xfrm>
            <a:off x="1416663" y="1446169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  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A8D3055-4F14-0A99-A39A-42485B07CB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150" y="4747577"/>
            <a:ext cx="1708823" cy="16219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A13E237-2ECA-4AA2-EFF9-C74D522489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289" y="2919782"/>
            <a:ext cx="3345493" cy="6666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ECFBBEF-7BA0-779E-B178-29BB98485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13" y="4395872"/>
            <a:ext cx="1572358" cy="1470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C7B6DE-B594-BB43-8ECE-AAD95BBDF765}"/>
              </a:ext>
            </a:extLst>
          </p:cNvPr>
          <p:cNvSpPr txBox="1"/>
          <p:nvPr/>
        </p:nvSpPr>
        <p:spPr>
          <a:xfrm>
            <a:off x="4491358" y="2839324"/>
            <a:ext cx="334245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Arial" pitchFamily="34" charset="0"/>
                <a:cs typeface="Arial" pitchFamily="34" charset="0"/>
              </a:rPr>
              <a:t>НТМОО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"ЦЕНТР ОБЩЕСТВЕННЫХ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ИНИЦИАТИВ»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CDB3D8-A853-39C4-5EC1-B5B79C8785DF}"/>
              </a:ext>
            </a:extLst>
          </p:cNvPr>
          <p:cNvSpPr txBox="1"/>
          <p:nvPr/>
        </p:nvSpPr>
        <p:spPr>
          <a:xfrm>
            <a:off x="393228" y="3772764"/>
            <a:ext cx="3387202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Управление </a:t>
            </a:r>
            <a:r>
              <a:rPr lang="ru-RU" sz="1400" dirty="0" smtClean="0"/>
              <a:t>по физической культуре, спорту и молодежной политики </a:t>
            </a:r>
            <a:r>
              <a:rPr lang="ru-RU" sz="1400" dirty="0"/>
              <a:t>Администрации города Нижний Тагил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6B4216A-0E23-4E94-9B8B-FFC91DBFE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64" y="2824804"/>
            <a:ext cx="2961905" cy="7238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9A3A7EF-6732-1602-B9FD-ABB2B9AFDB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45" y="3962284"/>
            <a:ext cx="1428582" cy="14285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3E0E930-73B1-783C-A591-6A22248E5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82" y="3963055"/>
            <a:ext cx="1431877" cy="14318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23BEC80-78F5-9E8D-92FB-21F9821CB0E0}"/>
              </a:ext>
            </a:extLst>
          </p:cNvPr>
          <p:cNvSpPr txBox="1"/>
          <p:nvPr/>
        </p:nvSpPr>
        <p:spPr>
          <a:xfrm>
            <a:off x="4464098" y="3638944"/>
            <a:ext cx="335607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Инклюзивные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балы России - Нижний Тагил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0B5890-D2E2-6100-BA2D-E3EE039C4924}"/>
              </a:ext>
            </a:extLst>
          </p:cNvPr>
          <p:cNvSpPr txBox="1"/>
          <p:nvPr/>
        </p:nvSpPr>
        <p:spPr>
          <a:xfrm>
            <a:off x="400050" y="388338"/>
            <a:ext cx="11353800" cy="830997"/>
          </a:xfrm>
          <a:prstGeom prst="rect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atin typeface="Arial" pitchFamily="34" charset="0"/>
                <a:cs typeface="Arial" pitchFamily="34" charset="0"/>
              </a:rPr>
              <a:t>Партнеры проекта</a:t>
            </a:r>
            <a:endParaRPr lang="ru-RU" sz="4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0893" y="1610079"/>
            <a:ext cx="3311007" cy="909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Администрация и бюджетные учреждения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3143" y="1629129"/>
            <a:ext cx="3311007" cy="909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Общественные организации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68243" y="1651354"/>
            <a:ext cx="3311007" cy="909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Информационные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9C7B6DE-B594-BB43-8ECE-AAD95BBDF765}"/>
              </a:ext>
            </a:extLst>
          </p:cNvPr>
          <p:cNvSpPr txBox="1"/>
          <p:nvPr/>
        </p:nvSpPr>
        <p:spPr>
          <a:xfrm>
            <a:off x="4452690" y="6035175"/>
            <a:ext cx="334245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Arial" pitchFamily="34" charset="0"/>
                <a:cs typeface="Arial" pitchFamily="34" charset="0"/>
              </a:rPr>
              <a:t>Движение Первых</a:t>
            </a:r>
          </a:p>
          <a:p>
            <a:pPr algn="ctr"/>
            <a:r>
              <a:rPr lang="ru-RU" sz="1500" dirty="0" smtClean="0">
                <a:latin typeface="Arial" pitchFamily="34" charset="0"/>
                <a:cs typeface="Arial" pitchFamily="34" charset="0"/>
              </a:rPr>
              <a:t>Свердловской области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6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un9-39.userapi.com/impg/HVV4JR_uzWKATU4FmF5ozl6Tl0tW_mgE1nKFeA/5ed_bRatbwI.jpg?size=1280x853&amp;quality=95&amp;sign=f4ad8ef0682d87f8a0d101207aa1e571&amp;type=album"/>
          <p:cNvPicPr>
            <a:picLocks noChangeAspect="1" noChangeArrowheads="1"/>
          </p:cNvPicPr>
          <p:nvPr/>
        </p:nvPicPr>
        <p:blipFill>
          <a:blip r:embed="rId2" cstate="print"/>
          <a:srcRect l="42523" t="11951" r="12936" b="1531"/>
          <a:stretch>
            <a:fillRect/>
          </a:stretch>
        </p:blipFill>
        <p:spPr bwMode="auto">
          <a:xfrm>
            <a:off x="6919415" y="272954"/>
            <a:ext cx="4885899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ttps://sun9-45.userapi.com/impg/Ys6PePXHe6vBVpfzRZ-0wYQ6FU94jw9Udy5MNw/Yvyt4Jj7588.jpg?size=810x1080&amp;quality=95&amp;sign=ce8a7ac8ca555e567645b88cfa104f9f&amp;type=album"/>
          <p:cNvPicPr>
            <a:picLocks noChangeAspect="1" noChangeArrowheads="1"/>
          </p:cNvPicPr>
          <p:nvPr/>
        </p:nvPicPr>
        <p:blipFill>
          <a:blip r:embed="rId3" cstate="print"/>
          <a:srcRect l="216" t="25173" r="191"/>
          <a:stretch>
            <a:fillRect/>
          </a:stretch>
        </p:blipFill>
        <p:spPr bwMode="auto">
          <a:xfrm>
            <a:off x="423081" y="245660"/>
            <a:ext cx="6277970" cy="6380328"/>
          </a:xfrm>
          <a:prstGeom prst="rect">
            <a:avLst/>
          </a:prstGeom>
          <a:noFill/>
          <a:effectLst/>
        </p:spPr>
      </p:pic>
      <p:pic>
        <p:nvPicPr>
          <p:cNvPr id="1028" name="Picture 4" descr="http://qrcoder.ru/code/?https%3A%2F%2Fvk.com%2Fcichiincball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80" y="4476466"/>
            <a:ext cx="1941861" cy="19418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25086" y="4490114"/>
            <a:ext cx="8693624" cy="1908215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Подростковый инклюзивный бал «Вдохновение»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0B5890-D2E2-6100-BA2D-E3EE039C4924}"/>
              </a:ext>
            </a:extLst>
          </p:cNvPr>
          <p:cNvSpPr txBox="1"/>
          <p:nvPr/>
        </p:nvSpPr>
        <p:spPr>
          <a:xfrm>
            <a:off x="259306" y="338106"/>
            <a:ext cx="11600597" cy="830997"/>
          </a:xfrm>
          <a:prstGeom prst="rect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atin typeface="Arial" pitchFamily="34" charset="0"/>
                <a:cs typeface="Arial" pitchFamily="34" charset="0"/>
              </a:rPr>
              <a:t>Проблематика и актуальность</a:t>
            </a:r>
            <a:endParaRPr lang="ru-RU" sz="4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38064" y="1765038"/>
            <a:ext cx="4233936" cy="167889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настоящий момент в Российской Федерации (по данным Федеральной службы государственной статистики) свыше 735 тысяч детей с инвалидностью.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203511" y="1729286"/>
            <a:ext cx="3875964" cy="169965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Нижнем Тагиле по данным статистике зарегистрировано в 202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году – 1 6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88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детей-инвалидов.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7642746" y="1750047"/>
            <a:ext cx="4176215" cy="1651154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 инвалидов ведут пассивный образ жизни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88686" y="4240966"/>
            <a:ext cx="117884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Инклюзивный бал – это уникальное 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формату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социально-культурное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мероприятие, объединяющее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подростков с различными формами инвалидности и без неё.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FDFA9D-0827-016E-D39A-091DAB4BF538}"/>
              </a:ext>
            </a:extLst>
          </p:cNvPr>
          <p:cNvSpPr txBox="1"/>
          <p:nvPr/>
        </p:nvSpPr>
        <p:spPr>
          <a:xfrm>
            <a:off x="168416" y="4757823"/>
            <a:ext cx="6314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Целевая аудитория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инвалидностью в возрасте 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18 лет в количестве 80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человек.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4833" y="1248797"/>
            <a:ext cx="635068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Повышение уровня социальной адаптации и вовлеченности в культурные процессы не менее 80 подростков города Нижний Тагил с различными видами инвалидности и без в возрасте от 7 до 18 лет посредством проведения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подросткового инклюзивного бала «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Вдохновение»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2024 году.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0B5890-D2E2-6100-BA2D-E3EE039C4924}"/>
              </a:ext>
            </a:extLst>
          </p:cNvPr>
          <p:cNvSpPr txBox="1"/>
          <p:nvPr/>
        </p:nvSpPr>
        <p:spPr>
          <a:xfrm>
            <a:off x="259307" y="338106"/>
            <a:ext cx="6277971" cy="830997"/>
          </a:xfrm>
          <a:prstGeom prst="rect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atin typeface="Arial" pitchFamily="34" charset="0"/>
                <a:cs typeface="Arial" pitchFamily="34" charset="0"/>
              </a:rPr>
              <a:t>Цель проекта</a:t>
            </a:r>
            <a:endParaRPr lang="ru-RU" sz="48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sun9-68.userapi.com/impg/ALKI84wg2DcAmSHkZWGszIcjNxu9kYpO7HhtwQ/rW3HF_Cw0Oo.jpg?size=1280x853&amp;quality=95&amp;sign=e40c0693b5499a521bcf14bebbbc38e4&amp;type=album"/>
          <p:cNvPicPr>
            <a:picLocks noChangeAspect="1" noChangeArrowheads="1"/>
          </p:cNvPicPr>
          <p:nvPr/>
        </p:nvPicPr>
        <p:blipFill>
          <a:blip r:embed="rId2" cstate="print"/>
          <a:srcRect l="23229" r="24661"/>
          <a:stretch>
            <a:fillRect/>
          </a:stretch>
        </p:blipFill>
        <p:spPr bwMode="auto">
          <a:xfrm>
            <a:off x="6829425" y="0"/>
            <a:ext cx="5362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371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FDFA9D-0827-016E-D39A-091DAB4BF538}"/>
              </a:ext>
            </a:extLst>
          </p:cNvPr>
          <p:cNvSpPr txBox="1"/>
          <p:nvPr/>
        </p:nvSpPr>
        <p:spPr>
          <a:xfrm>
            <a:off x="263951" y="3693298"/>
            <a:ext cx="735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251" y="1189817"/>
            <a:ext cx="6235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Получение положительных эмоций.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Расширение круга общения подростков с инвалидностью.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Приобретение новых знакомств среди сверстников с различной формой инвалидности и без нее.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моторики и координации.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149" y="4766201"/>
            <a:ext cx="5606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Классическая музыка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Игровые элементы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Музыкальные игры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Хороводы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Общение и взаимодействие друг с другом.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0B5890-D2E2-6100-BA2D-E3EE039C4924}"/>
              </a:ext>
            </a:extLst>
          </p:cNvPr>
          <p:cNvSpPr txBox="1"/>
          <p:nvPr/>
        </p:nvSpPr>
        <p:spPr>
          <a:xfrm>
            <a:off x="286603" y="242572"/>
            <a:ext cx="5664492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atin typeface="Arial" pitchFamily="34" charset="0"/>
                <a:cs typeface="Arial" pitchFamily="34" charset="0"/>
              </a:rPr>
              <a:t>Почему танец?</a:t>
            </a:r>
            <a:endParaRPr lang="ru-RU" sz="40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0B5890-D2E2-6100-BA2D-E3EE039C4924}"/>
              </a:ext>
            </a:extLst>
          </p:cNvPr>
          <p:cNvSpPr txBox="1"/>
          <p:nvPr/>
        </p:nvSpPr>
        <p:spPr>
          <a:xfrm>
            <a:off x="272956" y="3711378"/>
            <a:ext cx="609786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atin typeface="Arial" pitchFamily="34" charset="0"/>
                <a:cs typeface="Arial" pitchFamily="34" charset="0"/>
              </a:rPr>
              <a:t>С помощью чего?</a:t>
            </a:r>
            <a:endParaRPr lang="ru-RU" sz="40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sun9-68.userapi.com/impg/0bKQ3FpdWe9JakWn60set3TEkRE77jzGNPyqmg/zNm7IdmIUm8.jpg?size=1280x853&amp;quality=95&amp;sign=5b96c2fcc8cb93e5a372b82e0d51f91d&amp;type=album"/>
          <p:cNvPicPr>
            <a:picLocks noChangeAspect="1" noChangeArrowheads="1"/>
          </p:cNvPicPr>
          <p:nvPr/>
        </p:nvPicPr>
        <p:blipFill>
          <a:blip r:embed="rId2" cstate="print"/>
          <a:srcRect l="20897" r="28712"/>
          <a:stretch>
            <a:fillRect/>
          </a:stretch>
        </p:blipFill>
        <p:spPr bwMode="auto">
          <a:xfrm>
            <a:off x="7006291" y="0"/>
            <a:ext cx="518570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371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069" y="5513824"/>
            <a:ext cx="2989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Разработка и утверждение,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Информирование потенциальных участников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Август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2024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0099" y="5354168"/>
            <a:ext cx="29028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562342" y="4853425"/>
            <a:ext cx="10740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97406" y="4362803"/>
            <a:ext cx="29028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423726" y="3862250"/>
            <a:ext cx="10740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48057" y="3358786"/>
            <a:ext cx="29028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60841" y="4417995"/>
            <a:ext cx="27649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Сбор заявок и регистрация участников.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Сентябрь 2024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6161" y="2481265"/>
            <a:ext cx="2764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II 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Подростковый инклюзивный бал «Вдохновение» 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ноябрь 2024г.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http://pngimg.com/uploads/target/target_PNG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368619" y="4319572"/>
            <a:ext cx="2376165" cy="19175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 rot="5400000">
            <a:off x="8306626" y="2846250"/>
            <a:ext cx="10740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830957" y="2342786"/>
            <a:ext cx="2902857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B0B5890-D2E2-6100-BA2D-E3EE039C4924}"/>
              </a:ext>
            </a:extLst>
          </p:cNvPr>
          <p:cNvSpPr txBox="1"/>
          <p:nvPr/>
        </p:nvSpPr>
        <p:spPr>
          <a:xfrm>
            <a:off x="216468" y="245660"/>
            <a:ext cx="6619164" cy="830997"/>
          </a:xfrm>
          <a:prstGeom prst="rect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atin typeface="Arial" pitchFamily="34" charset="0"/>
                <a:cs typeface="Arial" pitchFamily="34" charset="0"/>
              </a:rPr>
              <a:t>План реализации</a:t>
            </a:r>
            <a:endParaRPr lang="ru-RU" sz="4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7259" y="3519517"/>
            <a:ext cx="276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Репетиционный процесс и лекции по этикету.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Октябрь-ноябрь 2024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s://sun9-38.userapi.com/impg/FthFrfmFzDiMCt-u5VNMNF7XUIIcP5QJUDc-2Q/FbXPSrg0gOQ.jpg?size=1280x810&amp;quality=95&amp;sign=eb581283172b43d620724753b93a90f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7653" y="470060"/>
            <a:ext cx="2607384" cy="1649985"/>
          </a:xfrm>
          <a:prstGeom prst="rect">
            <a:avLst/>
          </a:prstGeom>
          <a:noFill/>
        </p:spPr>
      </p:pic>
      <p:pic>
        <p:nvPicPr>
          <p:cNvPr id="7172" name="Picture 4" descr="https://sun9-77.userapi.com/impg/s3PEzqZ6UcrGLjClQXiTFAnMr3vF6hQZOb3gyQ/L_95GzCalHU.jpg?size=810x1080&amp;quality=95&amp;sign=169721ddc3a0fa3fc8fbf844869df35e&amp;type=album"/>
          <p:cNvPicPr>
            <a:picLocks noChangeAspect="1" noChangeArrowheads="1"/>
          </p:cNvPicPr>
          <p:nvPr/>
        </p:nvPicPr>
        <p:blipFill>
          <a:blip r:embed="rId4" cstate="print"/>
          <a:srcRect t="25066"/>
          <a:stretch>
            <a:fillRect/>
          </a:stretch>
        </p:blipFill>
        <p:spPr bwMode="auto">
          <a:xfrm>
            <a:off x="6372735" y="1175664"/>
            <a:ext cx="1995448" cy="1993692"/>
          </a:xfrm>
          <a:prstGeom prst="rect">
            <a:avLst/>
          </a:prstGeom>
          <a:noFill/>
        </p:spPr>
      </p:pic>
      <p:pic>
        <p:nvPicPr>
          <p:cNvPr id="7174" name="Picture 6" descr="https://sun9-6.userapi.com/impg/V2ExVaiGQqsBCNPb59F4zY_c9IYzCWfem5jSTw/Lu4zhDNmokc.jpg?size=1280x853&amp;quality=95&amp;sign=462dd87fa771ab24db2dacb2b668d6d7&amp;type=album"/>
          <p:cNvPicPr>
            <a:picLocks noChangeAspect="1" noChangeArrowheads="1"/>
          </p:cNvPicPr>
          <p:nvPr/>
        </p:nvPicPr>
        <p:blipFill>
          <a:blip r:embed="rId5" cstate="print"/>
          <a:srcRect r="29431"/>
          <a:stretch>
            <a:fillRect/>
          </a:stretch>
        </p:blipFill>
        <p:spPr bwMode="auto">
          <a:xfrm>
            <a:off x="3286993" y="1793565"/>
            <a:ext cx="2456924" cy="2320171"/>
          </a:xfrm>
          <a:prstGeom prst="rect">
            <a:avLst/>
          </a:prstGeom>
          <a:noFill/>
        </p:spPr>
      </p:pic>
      <p:pic>
        <p:nvPicPr>
          <p:cNvPr id="7176" name="Picture 8" descr="https://sun9-15.userapi.com/impg/GB3FJO-3aNOpACXV03wdFqCYB-mVHsaDeqG4sw/xsh3oF9_OnE.jpg?size=1280x960&amp;quality=95&amp;sign=54eb927d9310b237da2b722b852dbe41&amp;type=album"/>
          <p:cNvPicPr>
            <a:picLocks noChangeAspect="1" noChangeArrowheads="1"/>
          </p:cNvPicPr>
          <p:nvPr/>
        </p:nvPicPr>
        <p:blipFill>
          <a:blip r:embed="rId6" cstate="print"/>
          <a:srcRect t="29505" r="14024"/>
          <a:stretch>
            <a:fillRect/>
          </a:stretch>
        </p:blipFill>
        <p:spPr bwMode="auto">
          <a:xfrm>
            <a:off x="407419" y="3304268"/>
            <a:ext cx="2578308" cy="1933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742" y="2824417"/>
            <a:ext cx="6515724" cy="3687580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1588" indent="-158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возможность совместного досуга детей и подростков с инвалидностью и без, их друзей и членов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семей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1588" indent="-158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10 репетиций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588" indent="-158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бесед 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жизни и творчестве А.С. Пушкина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1588" indent="-158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3 лекции о бальном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этикете</a:t>
            </a:r>
          </a:p>
          <a:p>
            <a:pPr marL="1588" indent="-158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 инклюзивный бал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1588" indent="-158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победители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номинациях «Король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Королева бала», «Романтическая пара», «Выбор сердца», «Королевский образ», «Вдохновение», «Инклюзивная пара».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0B5890-D2E2-6100-BA2D-E3EE039C4924}"/>
              </a:ext>
            </a:extLst>
          </p:cNvPr>
          <p:cNvSpPr txBox="1"/>
          <p:nvPr/>
        </p:nvSpPr>
        <p:spPr>
          <a:xfrm>
            <a:off x="312003" y="293372"/>
            <a:ext cx="6320810" cy="2308324"/>
          </a:xfrm>
          <a:prstGeom prst="rect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ahnschrift" panose="020B0502040204020203" pitchFamily="34" charset="0"/>
              </a:rPr>
              <a:t>II </a:t>
            </a:r>
            <a:r>
              <a:rPr lang="ru-RU" sz="4800" dirty="0" smtClean="0">
                <a:latin typeface="Bahnschrift" panose="020B0502040204020203" pitchFamily="34" charset="0"/>
              </a:rPr>
              <a:t>Подростковый инклюзивный бал «</a:t>
            </a:r>
            <a:r>
              <a:rPr lang="ru-RU" sz="4800" cap="all" dirty="0" smtClean="0">
                <a:latin typeface="Bahnschrift" panose="020B0502040204020203" pitchFamily="34" charset="0"/>
              </a:rPr>
              <a:t>Вдохновение</a:t>
            </a:r>
            <a:r>
              <a:rPr lang="ru-RU" sz="4800" dirty="0" smtClean="0">
                <a:latin typeface="Bahnschrift" panose="020B0502040204020203" pitchFamily="34" charset="0"/>
              </a:rPr>
              <a:t>»: </a:t>
            </a:r>
            <a:endParaRPr lang="ru-RU" sz="48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s://sun9-57.userapi.com/impg/bYoRP9muki_9HaIhUyAgyoVa_fx-HgMhcRVDjA/vQ26Eu608hU.jpg?size=810x1080&amp;quality=95&amp;sign=fe162ad82a02d0a89a96e8c0e4011ec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377" y="-4164"/>
            <a:ext cx="5146623" cy="686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0B5890-D2E2-6100-BA2D-E3EE039C4924}"/>
              </a:ext>
            </a:extLst>
          </p:cNvPr>
          <p:cNvSpPr txBox="1"/>
          <p:nvPr/>
        </p:nvSpPr>
        <p:spPr>
          <a:xfrm>
            <a:off x="368300" y="197838"/>
            <a:ext cx="11423365" cy="830997"/>
          </a:xfrm>
          <a:prstGeom prst="rect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atin typeface="Arial" pitchFamily="34" charset="0"/>
                <a:cs typeface="Arial" pitchFamily="34" charset="0"/>
              </a:rPr>
              <a:t>команда проекта</a:t>
            </a:r>
            <a:endParaRPr lang="ru-RU" sz="48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un9-7.userapi.com/impg/SS5SjVrjHOys6ZsMKlV3KROf-YMPv89uKJpmVw/Yc5Ylp5wyBU.jpg?size=1280x853&amp;quality=95&amp;sign=0bf91d9b2bc5210598044e02b5a4606d&amp;type=album"/>
          <p:cNvPicPr>
            <a:picLocks noChangeAspect="1" noChangeArrowheads="1"/>
          </p:cNvPicPr>
          <p:nvPr/>
        </p:nvPicPr>
        <p:blipFill>
          <a:blip r:embed="rId2" cstate="print"/>
          <a:srcRect l="9031" r="24635"/>
          <a:stretch>
            <a:fillRect/>
          </a:stretch>
        </p:blipFill>
        <p:spPr bwMode="auto">
          <a:xfrm>
            <a:off x="371928" y="1346200"/>
            <a:ext cx="1935743" cy="194468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100" name="Picture 4" descr="https://sun9-39.userapi.com/impg/5NAeKFjkXxID6xya8oesz2d9wC2v-H43pKuIHw/P0dgZlNFSBY.jpg?size=1280x720&amp;quality=95&amp;sign=80dc92f4bac39af79bb9e31a1dbe1743&amp;type=album"/>
          <p:cNvPicPr>
            <a:picLocks noChangeAspect="1" noChangeArrowheads="1"/>
          </p:cNvPicPr>
          <p:nvPr/>
        </p:nvPicPr>
        <p:blipFill>
          <a:blip r:embed="rId3"/>
          <a:srcRect l="48465" t="8123" r="29505" b="52437"/>
          <a:stretch>
            <a:fillRect/>
          </a:stretch>
        </p:blipFill>
        <p:spPr bwMode="auto">
          <a:xfrm>
            <a:off x="2616039" y="1378857"/>
            <a:ext cx="1903774" cy="193039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102" name="Picture 6" descr="https://sun9-19.userapi.com/impg/gxMG95VXQyHpAsqTDQAdKacHfv7X3GYnhFJpqQ/aZsETA8ZvVg.jpg?size=745x1080&amp;quality=95&amp;sign=d98d879ed54b36235cb4963775cf9293&amp;type=album"/>
          <p:cNvPicPr>
            <a:picLocks noChangeAspect="1" noChangeArrowheads="1"/>
          </p:cNvPicPr>
          <p:nvPr/>
        </p:nvPicPr>
        <p:blipFill>
          <a:blip r:embed="rId4" cstate="print"/>
          <a:srcRect l="13378" t="8179" r="10380" b="40340"/>
          <a:stretch>
            <a:fillRect/>
          </a:stretch>
        </p:blipFill>
        <p:spPr bwMode="auto">
          <a:xfrm>
            <a:off x="4902200" y="1327150"/>
            <a:ext cx="1985037" cy="19431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104" name="Picture 8" descr="https://sun9-22.userapi.com/impg/YViYrDhmqUwdOdy6Q9ST23-eEBigWbaJJD_LMQ/NKFYozp7vcI.jpg?size=1280x720&amp;quality=95&amp;sign=ba4003b64c1ff49ea211ec8c1e879433&amp;type=album"/>
          <p:cNvPicPr>
            <a:picLocks noChangeAspect="1" noChangeArrowheads="1"/>
          </p:cNvPicPr>
          <p:nvPr/>
        </p:nvPicPr>
        <p:blipFill>
          <a:blip r:embed="rId5" cstate="print"/>
          <a:srcRect l="33880" r="24870" b="28889"/>
          <a:stretch>
            <a:fillRect/>
          </a:stretch>
        </p:blipFill>
        <p:spPr bwMode="auto">
          <a:xfrm>
            <a:off x="7181850" y="1263650"/>
            <a:ext cx="2062758" cy="200025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106" name="Picture 10" descr="https://sun9-59.userapi.com/impg/ndgzAuJqjH0XwlKGxf0Nh88oGn4zGdJ9u6wc9Q/f6AvllK9qgk.jpg?size=1280x853&amp;quality=95&amp;sign=6763baf467cc16d0d4e350c4659d30be&amp;type=album"/>
          <p:cNvPicPr>
            <a:picLocks noChangeAspect="1" noChangeArrowheads="1"/>
          </p:cNvPicPr>
          <p:nvPr/>
        </p:nvPicPr>
        <p:blipFill>
          <a:blip r:embed="rId6" cstate="print"/>
          <a:srcRect l="16224" t="3380" r="41589" b="35658"/>
          <a:stretch>
            <a:fillRect/>
          </a:stretch>
        </p:blipFill>
        <p:spPr bwMode="auto">
          <a:xfrm>
            <a:off x="9558362" y="1224602"/>
            <a:ext cx="2057400" cy="198120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60893" y="3648429"/>
            <a:ext cx="1900169" cy="909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Рязанцева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Полина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4106" y="3650704"/>
            <a:ext cx="1900169" cy="909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Козырева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Елена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12339" y="3637056"/>
            <a:ext cx="1900169" cy="909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Зяблицев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Максим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43831" y="3634781"/>
            <a:ext cx="1900169" cy="909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Контова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Александра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58264" y="3609761"/>
            <a:ext cx="1900169" cy="909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Перезолова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Юлия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025" y="4813680"/>
            <a:ext cx="1910685" cy="1699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 проекта, организатор бала. Организация сбора заявок, администратор группы проекта в социальных сетях.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9942" y="4815954"/>
            <a:ext cx="1910685" cy="1699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Наставник проекта, хореограф бала, организатор репетиционного процесса, работа с партнерами.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91397" y="4826000"/>
            <a:ext cx="1910685" cy="170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инклюзивного общества «Новая реальность», работа с участниками и партнерами, СМИ.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28197" y="4838700"/>
            <a:ext cx="1910685" cy="170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волонтерского движения. Ведущая занятий о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жизни и творчестве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А.С. Пушкина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552297" y="4838700"/>
            <a:ext cx="1910685" cy="170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 репетиционного процесса, хореограф бала. Ведущая занятий о бальном этикете.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0B5890-D2E2-6100-BA2D-E3EE039C4924}"/>
              </a:ext>
            </a:extLst>
          </p:cNvPr>
          <p:cNvSpPr txBox="1"/>
          <p:nvPr/>
        </p:nvSpPr>
        <p:spPr>
          <a:xfrm>
            <a:off x="292100" y="197838"/>
            <a:ext cx="11499565" cy="830997"/>
          </a:xfrm>
          <a:prstGeom prst="rect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4800" b="1" cap="all" dirty="0" smtClean="0">
                <a:latin typeface="Arial" pitchFamily="34" charset="0"/>
                <a:cs typeface="Arial" pitchFamily="34" charset="0"/>
              </a:rPr>
              <a:t>проекта - грант</a:t>
            </a:r>
            <a:endParaRPr lang="ru-RU" sz="48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9784" y="1304144"/>
          <a:ext cx="11530120" cy="4749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30574"/>
                <a:gridCol w="1937982"/>
                <a:gridCol w="1009935"/>
                <a:gridCol w="1951629"/>
              </a:tblGrid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Наименование расходов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Стоимость одной единицы (руб.)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Кол-во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Итого требуется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(руб.)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/>
                        <a:t>Фотозона</a:t>
                      </a:r>
                      <a:r>
                        <a:rPr lang="ru-RU" sz="1800" dirty="0"/>
                        <a:t> «Инклюзивный подростковый бал "Вдохновение"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20 000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20 000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Корона для победителя в номинации «Король бала»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3 000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3 000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Корона для победительницы в номинации «Королева бала»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3 000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3 000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Сувенирные наборы для участников </a:t>
                      </a:r>
                      <a:r>
                        <a:rPr lang="ru-RU" sz="1800" dirty="0" smtClean="0"/>
                        <a:t>бала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500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80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40 000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Подарки для победителей в номинации, </a:t>
                      </a:r>
                      <a:endParaRPr lang="ru-RU" sz="18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(</a:t>
                      </a:r>
                      <a:r>
                        <a:rPr lang="ru-RU" sz="1800" dirty="0"/>
                        <a:t>5 номинаций 10 победителей)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1 000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10 000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Чайная церемония для участников бала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250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80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20 000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Баннер "Инклюзивный подростковый бал "Вдохновение"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6500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6 500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Итого</a:t>
                      </a: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102 500</a:t>
                      </a: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785" y="2035359"/>
          <a:ext cx="11382233" cy="41404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91116"/>
                <a:gridCol w="5691117"/>
              </a:tblGrid>
              <a:tr h="741956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Собственный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вклад, услуги, другое</a:t>
                      </a:r>
                      <a:endParaRPr lang="ru-RU" sz="2000" dirty="0">
                        <a:solidFill>
                          <a:srgbClr val="34131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Партнеры</a:t>
                      </a:r>
                      <a:endParaRPr lang="ru-RU" sz="2000" dirty="0">
                        <a:solidFill>
                          <a:srgbClr val="34131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86255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(ноутбук, принтер).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дизайна афиш бала, дипломов и сертификатов, печать.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Роллерный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стенд ROLL UP R10 (85*200 см) + баннер 0,85.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Конструкция для баннера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Услуги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фото- и видеосъемки.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Волонтеры.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SMM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-услуги.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 бала.</a:t>
                      </a:r>
                      <a:endParaRPr lang="ru-RU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Букет для победителей в номинации «Король и Королева бала», 2 шт.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dirty="0" smtClean="0"/>
                        <a:t>Помещение</a:t>
                      </a:r>
                      <a:r>
                        <a:rPr lang="ru-RU" sz="1800" dirty="0" smtClean="0"/>
                        <a:t>,</a:t>
                      </a:r>
                      <a:r>
                        <a:rPr lang="ru-RU" sz="1800" baseline="0" dirty="0" smtClean="0"/>
                        <a:t> стулья, музыкальное оборудование для проведения  репетиций и бала.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aseline="0" dirty="0" smtClean="0"/>
                        <a:t>Информационная, организационная и методическая поддержка.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38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23</a:t>
                      </a:r>
                      <a:r>
                        <a:rPr lang="ru-RU" sz="2400" b="1" baseline="0" dirty="0" smtClean="0">
                          <a:effectLst/>
                        </a:rPr>
                        <a:t> </a:t>
                      </a:r>
                      <a:r>
                        <a:rPr lang="ru-RU" sz="2400" b="1" baseline="0" dirty="0" smtClean="0">
                          <a:effectLst/>
                        </a:rPr>
                        <a:t>000 руб.</a:t>
                      </a:r>
                      <a:endParaRPr lang="ru-RU" sz="2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43 000 руб.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0B5890-D2E2-6100-BA2D-E3EE039C4924}"/>
              </a:ext>
            </a:extLst>
          </p:cNvPr>
          <p:cNvSpPr txBox="1"/>
          <p:nvPr/>
        </p:nvSpPr>
        <p:spPr>
          <a:xfrm>
            <a:off x="292100" y="197838"/>
            <a:ext cx="11499565" cy="1569660"/>
          </a:xfrm>
          <a:prstGeom prst="rect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4800" b="1" cap="all" dirty="0" smtClean="0">
                <a:latin typeface="Arial" pitchFamily="34" charset="0"/>
                <a:cs typeface="Arial" pitchFamily="34" charset="0"/>
              </a:rPr>
              <a:t>проекта - </a:t>
            </a:r>
            <a:r>
              <a:rPr lang="ru-RU" sz="4800" b="1" cap="all" dirty="0" err="1" smtClean="0">
                <a:latin typeface="Arial" pitchFamily="34" charset="0"/>
                <a:cs typeface="Arial" pitchFamily="34" charset="0"/>
              </a:rPr>
              <a:t>софинансирование</a:t>
            </a:r>
            <a:endParaRPr lang="ru-RU" sz="4800" b="1" cap="al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667</Words>
  <Application>Microsoft Office PowerPoint</Application>
  <PresentationFormat>Произвольный</PresentationFormat>
  <Paragraphs>139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Андрей</cp:lastModifiedBy>
  <cp:revision>43</cp:revision>
  <dcterms:created xsi:type="dcterms:W3CDTF">2022-12-12T16:20:50Z</dcterms:created>
  <dcterms:modified xsi:type="dcterms:W3CDTF">2024-05-22T14:48:52Z</dcterms:modified>
</cp:coreProperties>
</file>