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9" r:id="rId2"/>
    <p:sldId id="280" r:id="rId3"/>
    <p:sldId id="281" r:id="rId4"/>
    <p:sldId id="282" r:id="rId5"/>
    <p:sldId id="284" r:id="rId6"/>
    <p:sldId id="285" r:id="rId7"/>
    <p:sldId id="286" r:id="rId8"/>
    <p:sldId id="29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892971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Meiryo UI" pitchFamily="34" charset="-128"/>
                <a:ea typeface="Meiryo UI" pitchFamily="34" charset="-128"/>
              </a:rPr>
              <a:t>Центр развития добровольчества (</a:t>
            </a:r>
            <a:r>
              <a:rPr lang="ru-RU" sz="5400" b="1" dirty="0" err="1" smtClean="0">
                <a:latin typeface="Meiryo UI" pitchFamily="34" charset="-128"/>
                <a:ea typeface="Meiryo UI" pitchFamily="34" charset="-128"/>
              </a:rPr>
              <a:t>волонтерства</a:t>
            </a:r>
            <a:r>
              <a:rPr lang="ru-RU" sz="5400" b="1" dirty="0" smtClean="0">
                <a:latin typeface="Meiryo UI" pitchFamily="34" charset="-128"/>
                <a:ea typeface="Meiryo UI" pitchFamily="34" charset="-128"/>
              </a:rPr>
              <a:t>) в </a:t>
            </a:r>
            <a:r>
              <a:rPr lang="ru-RU" sz="5400" b="1" dirty="0" err="1" smtClean="0">
                <a:latin typeface="Meiryo UI" pitchFamily="34" charset="-128"/>
                <a:ea typeface="Meiryo UI" pitchFamily="34" charset="-128"/>
              </a:rPr>
              <a:t>Верхнедонском</a:t>
            </a:r>
            <a:r>
              <a:rPr lang="ru-RU" sz="5400" b="1" dirty="0" smtClean="0">
                <a:latin typeface="Meiryo UI" pitchFamily="34" charset="-128"/>
                <a:ea typeface="Meiryo UI" pitchFamily="34" charset="-128"/>
              </a:rPr>
              <a:t> </a:t>
            </a:r>
            <a:r>
              <a:rPr lang="ru-RU" sz="5400" b="1" dirty="0" smtClean="0">
                <a:latin typeface="Meiryo UI" pitchFamily="34" charset="-128"/>
                <a:ea typeface="Meiryo UI" pitchFamily="34" charset="-128"/>
              </a:rPr>
              <a:t>районе на базе МБУК «ДК ст. Казанской»</a:t>
            </a:r>
            <a:endParaRPr lang="ru-RU" sz="5400" b="1" dirty="0">
              <a:latin typeface="Meiryo UI" pitchFamily="34" charset="-128"/>
              <a:ea typeface="Meiryo UI" pitchFamily="34" charset="-128"/>
            </a:endParaRPr>
          </a:p>
        </p:txBody>
      </p:sp>
      <p:pic>
        <p:nvPicPr>
          <p:cNvPr id="4" name="Рисунок 3" descr="2_Монтажная область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12" y="5143512"/>
            <a:ext cx="1714488" cy="17144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785794"/>
            <a:ext cx="86439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Центр развития </a:t>
            </a:r>
            <a:r>
              <a:rPr lang="ru-RU" sz="3600" dirty="0" err="1" smtClean="0"/>
              <a:t>волонтерства</a:t>
            </a:r>
            <a:r>
              <a:rPr lang="ru-RU" sz="3600" dirty="0" smtClean="0"/>
              <a:t> (добровольчества) в </a:t>
            </a:r>
            <a:r>
              <a:rPr lang="ru-RU" sz="3600" dirty="0" err="1" smtClean="0"/>
              <a:t>Верхнедонском</a:t>
            </a:r>
            <a:r>
              <a:rPr lang="ru-RU" sz="3600" dirty="0" smtClean="0"/>
              <a:t> районе создан в сентябре 2019 года на базе МБУК «ДК ст. Казанской». Постановление «О создании центра развития добровольчества (</a:t>
            </a:r>
            <a:r>
              <a:rPr lang="ru-RU" sz="3600" dirty="0" err="1" smtClean="0"/>
              <a:t>волонтерства</a:t>
            </a:r>
            <a:r>
              <a:rPr lang="ru-RU" sz="3600" dirty="0" smtClean="0"/>
              <a:t>) в </a:t>
            </a:r>
            <a:r>
              <a:rPr lang="ru-RU" sz="3600" dirty="0" err="1" smtClean="0"/>
              <a:t>Верхнедонском</a:t>
            </a:r>
            <a:r>
              <a:rPr lang="ru-RU" sz="3600" dirty="0" smtClean="0"/>
              <a:t> районе» </a:t>
            </a:r>
          </a:p>
          <a:p>
            <a:pPr algn="ctr"/>
            <a:r>
              <a:rPr lang="ru-RU" sz="3600" dirty="0" smtClean="0"/>
              <a:t>от 27.09.2019 №931 </a:t>
            </a:r>
            <a:endParaRPr lang="ru-RU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142852"/>
            <a:ext cx="871543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	</a:t>
            </a:r>
            <a:r>
              <a:rPr lang="ru-RU" sz="2400" dirty="0" smtClean="0"/>
              <a:t>За период работы Центра</a:t>
            </a:r>
            <a:r>
              <a:rPr lang="en-US" sz="2400" dirty="0" smtClean="0"/>
              <a:t> </a:t>
            </a:r>
            <a:r>
              <a:rPr lang="ru-RU" sz="2400" dirty="0" smtClean="0"/>
              <a:t>проведено 72 мероприятия, увеличено количество волонтеров, зарегистрированных на ЕИС </a:t>
            </a:r>
            <a:r>
              <a:rPr lang="en-US" sz="2400" dirty="0" smtClean="0"/>
              <a:t>DOBRO.RU </a:t>
            </a:r>
            <a:r>
              <a:rPr lang="ru-RU" sz="2400" dirty="0" smtClean="0"/>
              <a:t>и вовлеченных в социальную практику до 4007 человек. Оказана помощь в прохождении обучения на платформе </a:t>
            </a:r>
            <a:r>
              <a:rPr lang="ru-RU" sz="2400" dirty="0" err="1" smtClean="0"/>
              <a:t>ДоброУниверситет</a:t>
            </a:r>
            <a:r>
              <a:rPr lang="ru-RU" sz="2400" dirty="0" smtClean="0"/>
              <a:t> 74 добровольцам по 20 курсам. Осуществлена консультационная помощь и информационная поддержка организациям при регистрации и прохождении верификации организаций на сайте ЕИС </a:t>
            </a:r>
            <a:r>
              <a:rPr lang="en-US" sz="2400" dirty="0" smtClean="0"/>
              <a:t>DOBRO.RU</a:t>
            </a:r>
            <a:r>
              <a:rPr lang="ru-RU" sz="2400" dirty="0" smtClean="0"/>
              <a:t>. На сегодняшний день на сайте ЕИС </a:t>
            </a:r>
            <a:r>
              <a:rPr lang="en-US" sz="2400" dirty="0" smtClean="0"/>
              <a:t>DOBRO.RU</a:t>
            </a:r>
            <a:r>
              <a:rPr lang="ru-RU" sz="2400" dirty="0" smtClean="0"/>
              <a:t> зарегистрировано 14 организаций </a:t>
            </a:r>
            <a:r>
              <a:rPr lang="ru-RU" sz="2400" dirty="0" err="1" smtClean="0"/>
              <a:t>Верхнедонского</a:t>
            </a:r>
            <a:r>
              <a:rPr lang="ru-RU" sz="2400" dirty="0" smtClean="0"/>
              <a:t> района.</a:t>
            </a:r>
          </a:p>
          <a:p>
            <a:pPr algn="just"/>
            <a:r>
              <a:rPr lang="en-US" sz="2400" dirty="0" smtClean="0"/>
              <a:t>	</a:t>
            </a:r>
            <a:r>
              <a:rPr lang="ru-RU" sz="2400" dirty="0" smtClean="0"/>
              <a:t>При Центре созданы:</a:t>
            </a:r>
            <a:r>
              <a:rPr lang="en-US" sz="2400" dirty="0" smtClean="0"/>
              <a:t> </a:t>
            </a:r>
            <a:r>
              <a:rPr lang="ru-RU" sz="2400" dirty="0" smtClean="0"/>
              <a:t>клуб «Мы Вместе», муниципальный волонтерский штаб Всероссийской акции взаимопомощи «Мы Вместе»,функционируют волонтерские движения: Волонтеры Победы, Волонтеры медики, Волонтеры движения «Делай», Школа безопасности, Волонтеры культуры и «Серебряное» </a:t>
            </a:r>
            <a:r>
              <a:rPr lang="ru-RU" sz="2400" dirty="0" err="1" smtClean="0"/>
              <a:t>волонтерство</a:t>
            </a:r>
            <a:r>
              <a:rPr lang="ru-RU" sz="2400" dirty="0" smtClean="0"/>
              <a:t>.</a:t>
            </a:r>
          </a:p>
          <a:p>
            <a:pPr algn="just"/>
            <a:r>
              <a:rPr lang="en-US" sz="2400" dirty="0" smtClean="0"/>
              <a:t>	</a:t>
            </a:r>
            <a:r>
              <a:rPr lang="ru-RU" sz="2400" dirty="0" smtClean="0"/>
              <a:t>В состав актива Центра входит 83 волонтера.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142852"/>
            <a:ext cx="8786874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Участие в региональных, окружных, Всероссийских и международных мероприятиях, в том числе с проведением на территории </a:t>
            </a:r>
            <a:r>
              <a:rPr lang="ru-RU" sz="1400" b="1" dirty="0" err="1" smtClean="0"/>
              <a:t>Верхнедонского</a:t>
            </a:r>
            <a:r>
              <a:rPr lang="ru-RU" sz="1400" b="1" dirty="0" smtClean="0"/>
              <a:t> района:</a:t>
            </a:r>
          </a:p>
          <a:p>
            <a:pPr algn="ctr"/>
            <a:endParaRPr lang="ru-RU" sz="1400" b="1" dirty="0" smtClean="0"/>
          </a:p>
          <a:p>
            <a:pPr>
              <a:buFontTx/>
              <a:buChar char="-"/>
            </a:pPr>
            <a:r>
              <a:rPr lang="ru-RU" sz="1400" dirty="0" smtClean="0"/>
              <a:t> Всероссийская акция взаимопомощи «Мы Вместе»;</a:t>
            </a:r>
          </a:p>
          <a:p>
            <a:pPr>
              <a:buFontTx/>
              <a:buChar char="-"/>
            </a:pPr>
            <a:r>
              <a:rPr lang="ru-RU" sz="1400" dirty="0" smtClean="0"/>
              <a:t>Общероссийская акция «Новый год в каждый дом»</a:t>
            </a:r>
          </a:p>
          <a:p>
            <a:pPr>
              <a:buFontTx/>
              <a:buChar char="-"/>
            </a:pPr>
            <a:r>
              <a:rPr lang="ru-RU" sz="1400" dirty="0" smtClean="0"/>
              <a:t>Всероссийская акция «День учителя»;</a:t>
            </a:r>
          </a:p>
          <a:p>
            <a:pPr>
              <a:buFontTx/>
              <a:buChar char="-"/>
            </a:pPr>
            <a:r>
              <a:rPr lang="ru-RU" sz="1400" dirty="0" smtClean="0"/>
              <a:t>Всероссийская  акция «Блокадный хлеб»;</a:t>
            </a:r>
          </a:p>
          <a:p>
            <a:pPr>
              <a:buFontTx/>
              <a:buChar char="-"/>
            </a:pPr>
            <a:r>
              <a:rPr lang="ru-RU" sz="1400" dirty="0" smtClean="0"/>
              <a:t>Акция «Мы вместе соберем ребенка в школу»;</a:t>
            </a:r>
          </a:p>
          <a:p>
            <a:pPr>
              <a:buFontTx/>
              <a:buChar char="-"/>
            </a:pPr>
            <a:r>
              <a:rPr lang="ru-RU" sz="1400" dirty="0" smtClean="0"/>
              <a:t>Областной просветительский фестиваль добровольчества «Добротур»;</a:t>
            </a:r>
          </a:p>
          <a:p>
            <a:pPr>
              <a:buFontTx/>
              <a:buChar char="-"/>
            </a:pPr>
            <a:r>
              <a:rPr lang="ru-RU" sz="1400" dirty="0" smtClean="0"/>
              <a:t>Акция Волонтеры благоустройства;</a:t>
            </a:r>
          </a:p>
          <a:p>
            <a:pPr>
              <a:buFontTx/>
              <a:buChar char="-"/>
            </a:pPr>
            <a:r>
              <a:rPr lang="ru-RU" sz="1400" dirty="0" smtClean="0"/>
              <a:t> Акция Волонтеры переписи;</a:t>
            </a:r>
          </a:p>
          <a:p>
            <a:pPr>
              <a:buFontTx/>
              <a:buChar char="-"/>
            </a:pPr>
            <a:r>
              <a:rPr lang="ru-RU" sz="1400" dirty="0" smtClean="0"/>
              <a:t> Волонтерская акция «Дорога на выборы»;</a:t>
            </a:r>
          </a:p>
          <a:p>
            <a:pPr>
              <a:buFontTx/>
              <a:buChar char="-"/>
            </a:pPr>
            <a:r>
              <a:rPr lang="ru-RU" sz="1400" dirty="0" smtClean="0"/>
              <a:t> Международная премия «Мы вместе»;</a:t>
            </a:r>
          </a:p>
          <a:p>
            <a:pPr>
              <a:buFontTx/>
              <a:buChar char="-"/>
            </a:pPr>
            <a:r>
              <a:rPr lang="ru-RU" sz="1400" dirty="0" smtClean="0"/>
              <a:t> «Региональная премия «Мы Вместе»;</a:t>
            </a:r>
          </a:p>
          <a:p>
            <a:pPr>
              <a:buFontTx/>
              <a:buChar char="-"/>
            </a:pPr>
            <a:r>
              <a:rPr lang="ru-RU" sz="1400" dirty="0" smtClean="0"/>
              <a:t>Всемирная акция «Зажги синим»;</a:t>
            </a:r>
          </a:p>
          <a:p>
            <a:pPr>
              <a:buFontTx/>
              <a:buChar char="-"/>
            </a:pPr>
            <a:r>
              <a:rPr lang="ru-RU" sz="1400" dirty="0" smtClean="0"/>
              <a:t>Всероссийская акция «10 000 шагов к жизни»;</a:t>
            </a:r>
          </a:p>
          <a:p>
            <a:pPr>
              <a:buFontTx/>
              <a:buChar char="-"/>
            </a:pPr>
            <a:r>
              <a:rPr lang="ru-RU" sz="1400" dirty="0" smtClean="0"/>
              <a:t>Образовательно-интерактивные встречи «Уроки </a:t>
            </a:r>
            <a:r>
              <a:rPr lang="ru-RU" sz="1400" dirty="0" err="1" smtClean="0"/>
              <a:t>БезОпасности</a:t>
            </a:r>
            <a:r>
              <a:rPr lang="ru-RU" sz="1400" dirty="0" smtClean="0"/>
              <a:t>»;</a:t>
            </a:r>
          </a:p>
          <a:p>
            <a:pPr>
              <a:buFontTx/>
              <a:buChar char="-"/>
            </a:pPr>
            <a:r>
              <a:rPr lang="ru-RU" sz="1400" dirty="0" smtClean="0"/>
              <a:t> Образовательно-интерактивные встречи «Уроки Доброты»;</a:t>
            </a:r>
            <a:endParaRPr lang="en-US" sz="1400" dirty="0" smtClean="0"/>
          </a:p>
          <a:p>
            <a:pPr>
              <a:buFontTx/>
              <a:buChar char="-"/>
            </a:pPr>
            <a:r>
              <a:rPr lang="en-US" sz="1400" dirty="0" smtClean="0"/>
              <a:t> </a:t>
            </a:r>
            <a:r>
              <a:rPr lang="ru-RU" sz="1400" dirty="0" smtClean="0"/>
              <a:t>Форум «Старшее поколение Дона»</a:t>
            </a:r>
          </a:p>
          <a:p>
            <a:pPr>
              <a:buFontTx/>
              <a:buChar char="-"/>
            </a:pPr>
            <a:endParaRPr lang="ru-RU" sz="11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4357693"/>
            <a:ext cx="457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Традиционные мероприятия:</a:t>
            </a:r>
          </a:p>
          <a:p>
            <a:pPr algn="just">
              <a:buFontTx/>
              <a:buChar char="-"/>
            </a:pPr>
            <a:r>
              <a:rPr lang="ru-RU" sz="1400" dirty="0" smtClean="0"/>
              <a:t>Акция «Российская ленточка»;</a:t>
            </a:r>
          </a:p>
          <a:p>
            <a:pPr algn="just">
              <a:buFontTx/>
              <a:buChar char="-"/>
            </a:pPr>
            <a:r>
              <a:rPr lang="ru-RU" sz="1400" dirty="0" smtClean="0"/>
              <a:t> Акция «Георгиевская ленточка»;</a:t>
            </a:r>
          </a:p>
          <a:p>
            <a:pPr algn="just">
              <a:buFontTx/>
              <a:buChar char="-"/>
            </a:pPr>
            <a:r>
              <a:rPr lang="ru-RU" sz="1400" dirty="0" smtClean="0"/>
              <a:t>Поздравление ветеранов на дому;</a:t>
            </a:r>
          </a:p>
          <a:p>
            <a:pPr algn="just">
              <a:buFontTx/>
              <a:buChar char="-"/>
            </a:pPr>
            <a:r>
              <a:rPr lang="ru-RU" sz="1400" dirty="0" smtClean="0"/>
              <a:t> Цветы под окнами ветеранов;</a:t>
            </a:r>
          </a:p>
          <a:p>
            <a:pPr algn="just">
              <a:buFontTx/>
              <a:buChar char="-"/>
            </a:pPr>
            <a:r>
              <a:rPr lang="ru-RU" sz="1400" dirty="0" smtClean="0"/>
              <a:t> Субботники по уборке и благоустройству памятников;</a:t>
            </a:r>
          </a:p>
          <a:p>
            <a:pPr algn="just">
              <a:buFontTx/>
              <a:buChar char="-"/>
            </a:pPr>
            <a:r>
              <a:rPr lang="ru-RU" sz="1400" dirty="0" smtClean="0"/>
              <a:t> Экологические субботники;</a:t>
            </a:r>
          </a:p>
          <a:p>
            <a:pPr algn="just">
              <a:buFontTx/>
              <a:buChar char="-"/>
            </a:pPr>
            <a:r>
              <a:rPr lang="ru-RU" sz="1400" dirty="0" smtClean="0"/>
              <a:t> Добрая суббота</a:t>
            </a:r>
            <a:endParaRPr lang="ru-RU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KXby7uLWU1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597091">
            <a:off x="769732" y="149619"/>
            <a:ext cx="2285984" cy="1714488"/>
          </a:xfrm>
          <a:prstGeom prst="rect">
            <a:avLst/>
          </a:prstGeom>
        </p:spPr>
      </p:pic>
      <p:pic>
        <p:nvPicPr>
          <p:cNvPr id="10" name="Рисунок 9" descr="2puP7C7E-1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2214554"/>
            <a:ext cx="1928826" cy="2571768"/>
          </a:xfrm>
          <a:prstGeom prst="rect">
            <a:avLst/>
          </a:prstGeom>
        </p:spPr>
      </p:pic>
      <p:pic>
        <p:nvPicPr>
          <p:cNvPr id="11" name="Рисунок 10" descr="wmB0c9wYH7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0"/>
            <a:ext cx="2608704" cy="2071678"/>
          </a:xfrm>
          <a:prstGeom prst="rect">
            <a:avLst/>
          </a:prstGeom>
        </p:spPr>
      </p:pic>
      <p:pic>
        <p:nvPicPr>
          <p:cNvPr id="12" name="Рисунок 11" descr="gMsNHl38zQ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2" y="2143116"/>
            <a:ext cx="1928826" cy="2577137"/>
          </a:xfrm>
          <a:prstGeom prst="rect">
            <a:avLst/>
          </a:prstGeom>
        </p:spPr>
      </p:pic>
      <p:pic>
        <p:nvPicPr>
          <p:cNvPr id="13" name="Рисунок 12" descr="Yio5ex5APy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86578" y="3714752"/>
            <a:ext cx="2196701" cy="2928934"/>
          </a:xfrm>
          <a:prstGeom prst="rect">
            <a:avLst/>
          </a:prstGeom>
        </p:spPr>
      </p:pic>
      <p:pic>
        <p:nvPicPr>
          <p:cNvPr id="14" name="Рисунок 13" descr="dKwlDhsk24U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406" y="3357562"/>
            <a:ext cx="2428892" cy="3234311"/>
          </a:xfrm>
          <a:prstGeom prst="rect">
            <a:avLst/>
          </a:prstGeom>
        </p:spPr>
      </p:pic>
      <p:pic>
        <p:nvPicPr>
          <p:cNvPr id="16" name="Рисунок 15" descr="zGcTMXDpz8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0582733">
            <a:off x="3574551" y="4535540"/>
            <a:ext cx="2476485" cy="1857364"/>
          </a:xfrm>
          <a:prstGeom prst="rect">
            <a:avLst/>
          </a:prstGeom>
        </p:spPr>
      </p:pic>
      <p:pic>
        <p:nvPicPr>
          <p:cNvPr id="17" name="Рисунок 16" descr="ktYfDeIOD9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844464">
            <a:off x="363086" y="2358621"/>
            <a:ext cx="1953220" cy="1464915"/>
          </a:xfrm>
          <a:prstGeom prst="rect">
            <a:avLst/>
          </a:prstGeom>
        </p:spPr>
      </p:pic>
      <p:pic>
        <p:nvPicPr>
          <p:cNvPr id="18" name="Рисунок 17" descr="PwoYZQXq9SM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604027">
            <a:off x="6179998" y="232119"/>
            <a:ext cx="2821391" cy="188019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5kasY5eE0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1071546"/>
            <a:ext cx="1768073" cy="2357430"/>
          </a:xfrm>
          <a:prstGeom prst="rect">
            <a:avLst/>
          </a:prstGeom>
        </p:spPr>
      </p:pic>
      <p:pic>
        <p:nvPicPr>
          <p:cNvPr id="11" name="Рисунок 10" descr="IkYcUrTLHD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27091">
            <a:off x="5714129" y="4587544"/>
            <a:ext cx="2762237" cy="207167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412986">
            <a:off x="5643570" y="6234848"/>
            <a:ext cx="292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Акции, посвященные 8 Марта</a:t>
            </a:r>
            <a:endParaRPr lang="ru-RU" sz="1600" b="1" dirty="0"/>
          </a:p>
        </p:txBody>
      </p:sp>
      <p:pic>
        <p:nvPicPr>
          <p:cNvPr id="15" name="Рисунок 14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4929198"/>
            <a:ext cx="2357454" cy="1768092"/>
          </a:xfrm>
          <a:prstGeom prst="rect">
            <a:avLst/>
          </a:prstGeom>
        </p:spPr>
      </p:pic>
      <p:pic>
        <p:nvPicPr>
          <p:cNvPr id="17" name="Рисунок 16" descr="5fYDzjci4s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285728"/>
            <a:ext cx="2428892" cy="1823567"/>
          </a:xfrm>
          <a:prstGeom prst="rect">
            <a:avLst/>
          </a:prstGeom>
        </p:spPr>
      </p:pic>
      <p:pic>
        <p:nvPicPr>
          <p:cNvPr id="21" name="Рисунок 20" descr="H3_51gdTT_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441926">
            <a:off x="132571" y="2972971"/>
            <a:ext cx="2640500" cy="125116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214678" y="6429396"/>
            <a:ext cx="2357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Новый год в каждый дом</a:t>
            </a:r>
            <a:endParaRPr lang="ru-RU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28596" y="1714488"/>
            <a:ext cx="2428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Маленькие радости для врачей</a:t>
            </a:r>
            <a:endParaRPr lang="ru-RU" sz="1200" b="1" dirty="0"/>
          </a:p>
        </p:txBody>
      </p:sp>
      <p:pic>
        <p:nvPicPr>
          <p:cNvPr id="26" name="Рисунок 25" descr="J76NsoJIG-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428596" y="4857760"/>
            <a:ext cx="2428892" cy="182167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214678" y="142852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#</a:t>
            </a:r>
            <a:r>
              <a:rPr lang="ru-RU" sz="3600" b="1" dirty="0" smtClean="0"/>
              <a:t>МЫВМЕСТЕ</a:t>
            </a:r>
            <a:endParaRPr lang="ru-RU" sz="3600" b="1" dirty="0"/>
          </a:p>
        </p:txBody>
      </p:sp>
      <p:pic>
        <p:nvPicPr>
          <p:cNvPr id="28" name="Рисунок 27" descr="HhnjgEkVZYw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483084" y="2928934"/>
            <a:ext cx="1660916" cy="2214554"/>
          </a:xfrm>
          <a:prstGeom prst="rect">
            <a:avLst/>
          </a:prstGeom>
        </p:spPr>
      </p:pic>
      <p:pic>
        <p:nvPicPr>
          <p:cNvPr id="19" name="Рисунок 18" descr="ju6UvZmw7fY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15008" y="2928934"/>
            <a:ext cx="1149287" cy="1532382"/>
          </a:xfrm>
          <a:prstGeom prst="rect">
            <a:avLst/>
          </a:prstGeom>
        </p:spPr>
      </p:pic>
      <p:pic>
        <p:nvPicPr>
          <p:cNvPr id="20" name="Рисунок 19" descr="photo_2022-03-06_13-12-53 (8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262831" y="428604"/>
            <a:ext cx="1881169" cy="1410877"/>
          </a:xfrm>
          <a:prstGeom prst="rect">
            <a:avLst/>
          </a:prstGeom>
        </p:spPr>
      </p:pic>
      <p:pic>
        <p:nvPicPr>
          <p:cNvPr id="24" name="Рисунок 23" descr="photo_2022-11-25_14-31-56 (2)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677684">
            <a:off x="5257021" y="1445654"/>
            <a:ext cx="2500330" cy="1406435"/>
          </a:xfrm>
          <a:prstGeom prst="rect">
            <a:avLst/>
          </a:prstGeom>
        </p:spPr>
      </p:pic>
      <p:pic>
        <p:nvPicPr>
          <p:cNvPr id="29" name="Рисунок 28" descr="photo_2023-03-23_01-32-30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214678" y="3643314"/>
            <a:ext cx="2428892" cy="136625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YKDo3pjpHZ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85728"/>
            <a:ext cx="1982387" cy="2643182"/>
          </a:xfrm>
          <a:prstGeom prst="rect">
            <a:avLst/>
          </a:prstGeom>
        </p:spPr>
      </p:pic>
      <p:pic>
        <p:nvPicPr>
          <p:cNvPr id="10" name="Рисунок 9" descr="1zUnMm8_rQ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357562"/>
            <a:ext cx="2571768" cy="1928825"/>
          </a:xfrm>
          <a:prstGeom prst="rect">
            <a:avLst/>
          </a:prstGeom>
        </p:spPr>
      </p:pic>
      <p:pic>
        <p:nvPicPr>
          <p:cNvPr id="11" name="Рисунок 10" descr="-6VQh5zsAJ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851012">
            <a:off x="2535052" y="786017"/>
            <a:ext cx="2786852" cy="1287352"/>
          </a:xfrm>
          <a:prstGeom prst="rect">
            <a:avLst/>
          </a:prstGeom>
        </p:spPr>
      </p:pic>
      <p:pic>
        <p:nvPicPr>
          <p:cNvPr id="12" name="Рисунок 11" descr="3LFqO3JM-g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5788">
            <a:off x="5275867" y="604482"/>
            <a:ext cx="1165319" cy="2071678"/>
          </a:xfrm>
          <a:prstGeom prst="rect">
            <a:avLst/>
          </a:prstGeom>
        </p:spPr>
      </p:pic>
      <p:pic>
        <p:nvPicPr>
          <p:cNvPr id="13" name="Рисунок 12" descr="2vNXa41nd9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986177">
            <a:off x="7047065" y="-47415"/>
            <a:ext cx="1660728" cy="2214304"/>
          </a:xfrm>
          <a:prstGeom prst="rect">
            <a:avLst/>
          </a:prstGeom>
        </p:spPr>
      </p:pic>
      <p:pic>
        <p:nvPicPr>
          <p:cNvPr id="14" name="Рисунок 13" descr="2wc414yfYd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00826" y="4929198"/>
            <a:ext cx="2500298" cy="1667191"/>
          </a:xfrm>
          <a:prstGeom prst="rect">
            <a:avLst/>
          </a:prstGeom>
        </p:spPr>
      </p:pic>
      <p:pic>
        <p:nvPicPr>
          <p:cNvPr id="15" name="Рисунок 14" descr="jUxBbKbd2pQ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86578" y="2143116"/>
            <a:ext cx="2095483" cy="1571612"/>
          </a:xfrm>
          <a:prstGeom prst="rect">
            <a:avLst/>
          </a:prstGeom>
        </p:spPr>
      </p:pic>
      <p:pic>
        <p:nvPicPr>
          <p:cNvPr id="16" name="Рисунок 15" descr="EETOgaXGrNc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43240" y="4857784"/>
            <a:ext cx="2666955" cy="2000216"/>
          </a:xfrm>
          <a:prstGeom prst="rect">
            <a:avLst/>
          </a:prstGeom>
        </p:spPr>
      </p:pic>
      <p:pic>
        <p:nvPicPr>
          <p:cNvPr id="17" name="Рисунок 16" descr="HjuQK8Dcv6s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143108" y="2357430"/>
            <a:ext cx="3047989" cy="2285992"/>
          </a:xfrm>
          <a:prstGeom prst="rect">
            <a:avLst/>
          </a:prstGeom>
        </p:spPr>
      </p:pic>
      <p:pic>
        <p:nvPicPr>
          <p:cNvPr id="18" name="Рисунок 17" descr="yaJ2hW9dCMw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42844" y="3857628"/>
            <a:ext cx="3238491" cy="242886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42852"/>
            <a:ext cx="8786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solidFill>
                <a:schemeClr val="bg1"/>
              </a:solidFill>
            </a:endParaRPr>
          </a:p>
          <a:p>
            <a:endParaRPr lang="ru-RU" sz="1400" dirty="0" smtClean="0">
              <a:solidFill>
                <a:schemeClr val="bg1"/>
              </a:solidFill>
            </a:endParaRPr>
          </a:p>
        </p:txBody>
      </p:sp>
      <p:pic>
        <p:nvPicPr>
          <p:cNvPr id="8" name="Рисунок 7" descr="it92sPeqE5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214290"/>
            <a:ext cx="2500330" cy="18752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00826" y="1643050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Добротур</a:t>
            </a:r>
            <a:endParaRPr lang="ru-RU" b="1" dirty="0"/>
          </a:p>
        </p:txBody>
      </p:sp>
      <p:pic>
        <p:nvPicPr>
          <p:cNvPr id="10" name="Рисунок 9" descr="Z8KAu2oehq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786322"/>
            <a:ext cx="2571736" cy="1928802"/>
          </a:xfrm>
          <a:prstGeom prst="rect">
            <a:avLst/>
          </a:prstGeom>
        </p:spPr>
      </p:pic>
      <p:pic>
        <p:nvPicPr>
          <p:cNvPr id="11" name="Рисунок 10" descr="x0IAsBkR_X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3286124"/>
            <a:ext cx="3983947" cy="1935914"/>
          </a:xfrm>
          <a:prstGeom prst="rect">
            <a:avLst/>
          </a:prstGeom>
        </p:spPr>
      </p:pic>
      <p:pic>
        <p:nvPicPr>
          <p:cNvPr id="12" name="Рисунок 11" descr="cf0A0NAZ-Z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00826" y="2857496"/>
            <a:ext cx="2190733" cy="1643050"/>
          </a:xfrm>
          <a:prstGeom prst="rect">
            <a:avLst/>
          </a:prstGeom>
        </p:spPr>
      </p:pic>
      <p:pic>
        <p:nvPicPr>
          <p:cNvPr id="13" name="Рисунок 12" descr="ZMyjvHeJ-W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00364" y="5357826"/>
            <a:ext cx="2870866" cy="1326161"/>
          </a:xfrm>
          <a:prstGeom prst="rect">
            <a:avLst/>
          </a:prstGeom>
        </p:spPr>
      </p:pic>
      <p:pic>
        <p:nvPicPr>
          <p:cNvPr id="14" name="Рисунок 13" descr="gOeadI5mOiM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57950" y="4786322"/>
            <a:ext cx="2214578" cy="1660933"/>
          </a:xfrm>
          <a:prstGeom prst="rect">
            <a:avLst/>
          </a:prstGeom>
        </p:spPr>
      </p:pic>
      <p:pic>
        <p:nvPicPr>
          <p:cNvPr id="15" name="Рисунок 14" descr="ayHpkkUu7eM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43306" y="1857364"/>
            <a:ext cx="3143240" cy="1416914"/>
          </a:xfrm>
          <a:prstGeom prst="rect">
            <a:avLst/>
          </a:prstGeom>
        </p:spPr>
      </p:pic>
      <p:pic>
        <p:nvPicPr>
          <p:cNvPr id="17" name="Рисунок 16" descr="kRlLAzwMMp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7158" y="785794"/>
            <a:ext cx="2666987" cy="2000240"/>
          </a:xfrm>
          <a:prstGeom prst="rect">
            <a:avLst/>
          </a:prstGeom>
        </p:spPr>
      </p:pic>
      <p:pic>
        <p:nvPicPr>
          <p:cNvPr id="18" name="Рисунок 17" descr="Ll2rBaA4L58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786050" y="357166"/>
            <a:ext cx="2938322" cy="135732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71538" y="857232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Награждение</a:t>
            </a:r>
            <a:endParaRPr lang="ru-RU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714744" y="2928934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Уроки безопасности</a:t>
            </a:r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42844" y="5500702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Играем в </a:t>
            </a:r>
            <a:r>
              <a:rPr lang="ru-RU" b="1" dirty="0" err="1" smtClean="0"/>
              <a:t>Добротайм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286512" y="6429397"/>
            <a:ext cx="2857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Вместе соберем ребенка в школу</a:t>
            </a:r>
            <a:endParaRPr lang="ru-RU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214678" y="5429264"/>
            <a:ext cx="2214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Аллея Космонавтов</a:t>
            </a:r>
            <a:endParaRPr lang="ru-RU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4" name="Рисунок 23" descr="JhwtUXT9B1k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3071810"/>
            <a:ext cx="3621144" cy="163234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857356" y="3071810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Уроки доброты</a:t>
            </a:r>
            <a:endParaRPr lang="ru-RU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1433</TotalTime>
  <Words>264</Words>
  <Application>Microsoft Office PowerPoint</Application>
  <PresentationFormat>Экран (4:3)</PresentationFormat>
  <Paragraphs>45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Зубкова</cp:lastModifiedBy>
  <cp:revision>104</cp:revision>
  <dcterms:created xsi:type="dcterms:W3CDTF">2021-11-18T14:42:03Z</dcterms:created>
  <dcterms:modified xsi:type="dcterms:W3CDTF">2023-03-28T10:34:52Z</dcterms:modified>
</cp:coreProperties>
</file>