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10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8288000" cy="10287000"/>
  <p:notesSz cx="6858000" cy="9144000"/>
  <p:embeddedFontLst>
    <p:embeddedFont>
      <p:font typeface="Futura" panose="020B0502020204020303"/>
      <p:regular r:id="rId14"/>
    </p:embeddedFont>
    <p:embeddedFont>
      <p:font typeface="Futura Ultra-Bold" panose="020B0802020204020204"/>
      <p:bold r:id="rId15"/>
    </p:embeddedFont>
    <p:embeddedFont>
      <p:font typeface="Open Sans Bold" panose="020B0806030504020204"/>
      <p:bold r:id="rId16"/>
    </p:embeddedFont>
    <p:embeddedFont>
      <p:font typeface="Futura Bold" panose="020B0702020204020203"/>
      <p:bold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5154531"/>
            <a:ext cx="18288000" cy="5132469"/>
            <a:chOff x="0" y="0"/>
            <a:chExt cx="24384000" cy="68432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6" cy="6843313"/>
            </a:xfrm>
            <a:custGeom>
              <a:avLst/>
              <a:gdLst/>
              <a:ahLst/>
              <a:cxnLst/>
              <a:rect l="l" t="t" r="r" b="b"/>
              <a:pathLst>
                <a:path w="24384006" h="6843313">
                  <a:moveTo>
                    <a:pt x="0" y="0"/>
                  </a:moveTo>
                  <a:lnTo>
                    <a:pt x="24384006" y="0"/>
                  </a:lnTo>
                  <a:lnTo>
                    <a:pt x="24384006" y="6843313"/>
                  </a:lnTo>
                  <a:lnTo>
                    <a:pt x="0" y="6843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5F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028700" y="1028700"/>
            <a:ext cx="1028661" cy="759111"/>
          </a:xfrm>
          <a:custGeom>
            <a:avLst/>
            <a:gdLst/>
            <a:ahLst/>
            <a:cxnLst/>
            <a:rect l="l" t="t" r="r" b="b"/>
            <a:pathLst>
              <a:path w="1028661" h="759111">
                <a:moveTo>
                  <a:pt x="0" y="0"/>
                </a:moveTo>
                <a:lnTo>
                  <a:pt x="1028661" y="0"/>
                </a:lnTo>
                <a:lnTo>
                  <a:pt x="1028661" y="759111"/>
                </a:lnTo>
                <a:lnTo>
                  <a:pt x="0" y="75911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3610197"/>
            <a:ext cx="8236043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Futura" panose="020B0502020204020303"/>
                <a:ea typeface="Futura" panose="020B0502020204020303"/>
                <a:cs typeface="Futura" panose="020B0502020204020303"/>
                <a:sym typeface="Futura" panose="020B0502020204020303"/>
              </a:rPr>
              <a:t>1 МОДУЛЬ</a:t>
            </a:r>
            <a:endParaRPr lang="en-US" sz="9000">
              <a:solidFill>
                <a:srgbClr val="000000"/>
              </a:solidFill>
              <a:latin typeface="Futura" panose="020B0502020204020303"/>
              <a:ea typeface="Futura" panose="020B0502020204020303"/>
              <a:cs typeface="Futura" panose="020B0502020204020303"/>
              <a:sym typeface="Futura" panose="020B050202020402030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70955" y="920576"/>
            <a:ext cx="5593779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3200" spc="-64">
                <a:solidFill>
                  <a:srgbClr val="000000"/>
                </a:solidFill>
                <a:latin typeface="Futura" panose="020B0502020204020303"/>
                <a:ea typeface="Futura" panose="020B0502020204020303"/>
                <a:cs typeface="Futura" panose="020B0502020204020303"/>
                <a:sym typeface="Futura" panose="020B0502020204020303"/>
              </a:rPr>
              <a:t>Цифровое добро</a:t>
            </a:r>
            <a:endParaRPr lang="en-US" sz="3200" spc="-64">
              <a:solidFill>
                <a:srgbClr val="000000"/>
              </a:solidFill>
              <a:latin typeface="Futura" panose="020B0502020204020303"/>
              <a:ea typeface="Futura" panose="020B0502020204020303"/>
              <a:cs typeface="Futura" panose="020B0502020204020303"/>
              <a:sym typeface="Futura" panose="020B0502020204020303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8698252"/>
            <a:ext cx="4833933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Futura" panose="020B0502020204020303"/>
                <a:ea typeface="Futura" panose="020B0502020204020303"/>
                <a:cs typeface="Futura" panose="020B0502020204020303"/>
                <a:sym typeface="Futura" panose="020B0502020204020303"/>
              </a:rPr>
              <a:t>Быхалова М.А.</a:t>
            </a:r>
            <a:endParaRPr lang="en-US" sz="3200">
              <a:solidFill>
                <a:srgbClr val="FFFFFF"/>
              </a:solidFill>
              <a:latin typeface="Futura" panose="020B0502020204020303"/>
              <a:ea typeface="Futura" panose="020B0502020204020303"/>
              <a:cs typeface="Futura" panose="020B0502020204020303"/>
              <a:sym typeface="Futura" panose="020B0502020204020303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Futura" panose="020B0502020204020303"/>
                <a:ea typeface="Futura" panose="020B0502020204020303"/>
                <a:cs typeface="Futura" panose="020B0502020204020303"/>
                <a:sym typeface="Futura" panose="020B0502020204020303"/>
              </a:rPr>
              <a:t>докладчик</a:t>
            </a:r>
            <a:endParaRPr lang="en-US" sz="3200">
              <a:solidFill>
                <a:srgbClr val="FFFFFF"/>
              </a:solidFill>
              <a:latin typeface="Futura" panose="020B0502020204020303"/>
              <a:ea typeface="Futura" panose="020B0502020204020303"/>
              <a:cs typeface="Futura" panose="020B0502020204020303"/>
              <a:sym typeface="Futura" panose="020B050202020402030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5868063"/>
            <a:ext cx="8717431" cy="218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60"/>
              </a:lnSpc>
            </a:pPr>
            <a:r>
              <a:rPr lang="en-US" sz="6720" b="1">
                <a:solidFill>
                  <a:srgbClr val="FFFFFF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Конструкторы игр и викторин</a:t>
            </a:r>
            <a:endParaRPr lang="en-US" sz="6720" b="1">
              <a:solidFill>
                <a:srgbClr val="FFFFFF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  <p:grpSp>
        <p:nvGrpSpPr>
          <p:cNvPr id="9" name="Group 9"/>
          <p:cNvGrpSpPr/>
          <p:nvPr/>
        </p:nvGrpSpPr>
        <p:grpSpPr>
          <a:xfrm rot="-2699999">
            <a:off x="9860567" y="-2818322"/>
            <a:ext cx="4565743" cy="7536262"/>
            <a:chOff x="0" y="0"/>
            <a:chExt cx="4163738" cy="68727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3695" cy="6872732"/>
            </a:xfrm>
            <a:custGeom>
              <a:avLst/>
              <a:gdLst/>
              <a:ahLst/>
              <a:cxnLst/>
              <a:rect l="l" t="t" r="r" b="b"/>
              <a:pathLst>
                <a:path w="4163695" h="6872732">
                  <a:moveTo>
                    <a:pt x="4163695" y="6872732"/>
                  </a:moveTo>
                  <a:cubicBezTo>
                    <a:pt x="3960622" y="6872732"/>
                    <a:pt x="3960622" y="6872732"/>
                    <a:pt x="3960622" y="6872732"/>
                  </a:cubicBezTo>
                  <a:cubicBezTo>
                    <a:pt x="3960622" y="4746879"/>
                    <a:pt x="2234184" y="3014345"/>
                    <a:pt x="107950" y="3014345"/>
                  </a:cubicBezTo>
                  <a:cubicBezTo>
                    <a:pt x="6350" y="3014345"/>
                    <a:pt x="6350" y="3014345"/>
                    <a:pt x="6350" y="30143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073" y="0"/>
                    <a:pt x="203073" y="0"/>
                    <a:pt x="203073" y="0"/>
                  </a:cubicBezTo>
                  <a:cubicBezTo>
                    <a:pt x="209423" y="2817622"/>
                    <a:pt x="209423" y="2817622"/>
                    <a:pt x="209423" y="2817622"/>
                  </a:cubicBezTo>
                  <a:cubicBezTo>
                    <a:pt x="2399157" y="2868422"/>
                    <a:pt x="4163695" y="4670679"/>
                    <a:pt x="4163695" y="6872732"/>
                  </a:cubicBez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2699999">
            <a:off x="12094709" y="5591409"/>
            <a:ext cx="4580404" cy="7504006"/>
            <a:chOff x="0" y="0"/>
            <a:chExt cx="4177108" cy="68432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177157" cy="6843268"/>
            </a:xfrm>
            <a:custGeom>
              <a:avLst/>
              <a:gdLst/>
              <a:ahLst/>
              <a:cxnLst/>
              <a:rect l="l" t="t" r="r" b="b"/>
              <a:pathLst>
                <a:path w="4177157" h="6843268">
                  <a:moveTo>
                    <a:pt x="3973957" y="6843268"/>
                  </a:moveTo>
                  <a:cubicBezTo>
                    <a:pt x="3961257" y="4062730"/>
                    <a:pt x="3961257" y="4062730"/>
                    <a:pt x="3961257" y="4062730"/>
                  </a:cubicBezTo>
                  <a:cubicBezTo>
                    <a:pt x="1771142" y="4005707"/>
                    <a:pt x="0" y="2209165"/>
                    <a:pt x="0" y="0"/>
                  </a:cubicBezTo>
                  <a:cubicBezTo>
                    <a:pt x="203200" y="0"/>
                    <a:pt x="203200" y="0"/>
                    <a:pt x="203200" y="0"/>
                  </a:cubicBezTo>
                  <a:cubicBezTo>
                    <a:pt x="203200" y="2126615"/>
                    <a:pt x="1936242" y="3859657"/>
                    <a:pt x="4062857" y="3859657"/>
                  </a:cubicBezTo>
                  <a:cubicBezTo>
                    <a:pt x="4164457" y="3859657"/>
                    <a:pt x="4164457" y="3859657"/>
                    <a:pt x="4164457" y="3859657"/>
                  </a:cubicBezTo>
                  <a:cubicBezTo>
                    <a:pt x="4177157" y="6836918"/>
                    <a:pt x="4177157" y="6836918"/>
                    <a:pt x="4177157" y="6836918"/>
                  </a:cubicBezTo>
                  <a:lnTo>
                    <a:pt x="3973957" y="684326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0">
            <a:off x="9746131" y="1635611"/>
            <a:ext cx="7019788" cy="7015778"/>
            <a:chOff x="0" y="0"/>
            <a:chExt cx="9359718" cy="93543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59773" cy="9354312"/>
            </a:xfrm>
            <a:custGeom>
              <a:avLst/>
              <a:gdLst/>
              <a:ahLst/>
              <a:cxnLst/>
              <a:rect l="l" t="t" r="r" b="b"/>
              <a:pathLst>
                <a:path w="9359773" h="9354312">
                  <a:moveTo>
                    <a:pt x="0" y="4677156"/>
                  </a:moveTo>
                  <a:cubicBezTo>
                    <a:pt x="0" y="2094103"/>
                    <a:pt x="2095246" y="0"/>
                    <a:pt x="4679823" y="0"/>
                  </a:cubicBezTo>
                  <a:cubicBezTo>
                    <a:pt x="7264400" y="0"/>
                    <a:pt x="9359773" y="2094103"/>
                    <a:pt x="9359773" y="4677156"/>
                  </a:cubicBezTo>
                  <a:cubicBezTo>
                    <a:pt x="9359773" y="7260209"/>
                    <a:pt x="7264527" y="9354312"/>
                    <a:pt x="4679823" y="9354312"/>
                  </a:cubicBezTo>
                  <a:cubicBezTo>
                    <a:pt x="2095119" y="9354312"/>
                    <a:pt x="0" y="7260336"/>
                    <a:pt x="0" y="46771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0">
            <a:off x="9987429" y="1873554"/>
            <a:ext cx="6537191" cy="6539891"/>
            <a:chOff x="0" y="0"/>
            <a:chExt cx="6476924" cy="64796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477000" cy="6479540"/>
            </a:xfrm>
            <a:custGeom>
              <a:avLst/>
              <a:gdLst/>
              <a:ahLst/>
              <a:cxnLst/>
              <a:rect l="l" t="t" r="r" b="b"/>
              <a:pathLst>
                <a:path w="6477000" h="6479540">
                  <a:moveTo>
                    <a:pt x="0" y="3239770"/>
                  </a:moveTo>
                  <a:cubicBezTo>
                    <a:pt x="0" y="1450467"/>
                    <a:pt x="1449959" y="0"/>
                    <a:pt x="3238500" y="0"/>
                  </a:cubicBezTo>
                  <a:cubicBezTo>
                    <a:pt x="5027041" y="0"/>
                    <a:pt x="6477000" y="1450467"/>
                    <a:pt x="6477000" y="3239770"/>
                  </a:cubicBezTo>
                  <a:cubicBezTo>
                    <a:pt x="6477000" y="5029073"/>
                    <a:pt x="5027041" y="6479540"/>
                    <a:pt x="3238500" y="6479540"/>
                  </a:cubicBezTo>
                  <a:cubicBezTo>
                    <a:pt x="1449959" y="6479540"/>
                    <a:pt x="0" y="5029073"/>
                    <a:pt x="0" y="3239770"/>
                  </a:cubicBezTo>
                  <a:close/>
                </a:path>
              </a:pathLst>
            </a:custGeom>
            <a:blipFill>
              <a:blip r:embed="rId3"/>
              <a:stretch>
                <a:fillRect r="-86989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3276352"/>
            <a:ext cx="17362445" cy="5599761"/>
            <a:chOff x="0" y="0"/>
            <a:chExt cx="23149926" cy="7466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49973" cy="7466330"/>
            </a:xfrm>
            <a:custGeom>
              <a:avLst/>
              <a:gdLst/>
              <a:ahLst/>
              <a:cxnLst/>
              <a:rect l="l" t="t" r="r" b="b"/>
              <a:pathLst>
                <a:path w="23149973" h="7466330">
                  <a:moveTo>
                    <a:pt x="0" y="0"/>
                  </a:moveTo>
                  <a:lnTo>
                    <a:pt x="23149973" y="0"/>
                  </a:lnTo>
                  <a:lnTo>
                    <a:pt x="23149973" y="7466330"/>
                  </a:lnTo>
                  <a:lnTo>
                    <a:pt x="0" y="7466330"/>
                  </a:ln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0" y="375066"/>
            <a:ext cx="8514087" cy="1246496"/>
            <a:chOff x="0" y="0"/>
            <a:chExt cx="11352116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7897504" y="375066"/>
            <a:ext cx="1246496" cy="1246496"/>
            <a:chOff x="0" y="0"/>
            <a:chExt cx="1661994" cy="1661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61922" cy="1661922"/>
            </a:xfrm>
            <a:custGeom>
              <a:avLst/>
              <a:gdLst/>
              <a:ahLst/>
              <a:cxnLst/>
              <a:rect l="l" t="t" r="r" b="b"/>
              <a:pathLst>
                <a:path w="1661922" h="1661922">
                  <a:moveTo>
                    <a:pt x="0" y="830961"/>
                  </a:moveTo>
                  <a:cubicBezTo>
                    <a:pt x="0" y="1289939"/>
                    <a:pt x="372110" y="1661922"/>
                    <a:pt x="830961" y="1661922"/>
                  </a:cubicBezTo>
                  <a:cubicBezTo>
                    <a:pt x="1289812" y="1661922"/>
                    <a:pt x="1661922" y="1289812"/>
                    <a:pt x="1661922" y="830961"/>
                  </a:cubicBezTo>
                  <a:cubicBezTo>
                    <a:pt x="1661922" y="372110"/>
                    <a:pt x="1289939" y="0"/>
                    <a:pt x="830961" y="0"/>
                  </a:cubicBezTo>
                  <a:cubicBezTo>
                    <a:pt x="371983" y="0"/>
                    <a:pt x="0" y="372110"/>
                    <a:pt x="0" y="830961"/>
                  </a:cubicBez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8" name="Group 8"/>
          <p:cNvGrpSpPr/>
          <p:nvPr/>
        </p:nvGrpSpPr>
        <p:grpSpPr>
          <a:xfrm rot="0">
            <a:off x="7979826" y="457388"/>
            <a:ext cx="1081854" cy="1081851"/>
            <a:chOff x="0" y="0"/>
            <a:chExt cx="1442472" cy="14424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2466" cy="1442466"/>
            </a:xfrm>
            <a:custGeom>
              <a:avLst/>
              <a:gdLst/>
              <a:ahLst/>
              <a:cxnLst/>
              <a:rect l="l" t="t" r="r" b="b"/>
              <a:pathLst>
                <a:path w="1442466" h="1442466">
                  <a:moveTo>
                    <a:pt x="0" y="721233"/>
                  </a:moveTo>
                  <a:cubicBezTo>
                    <a:pt x="0" y="1119505"/>
                    <a:pt x="322961" y="1442466"/>
                    <a:pt x="721233" y="1442466"/>
                  </a:cubicBezTo>
                  <a:cubicBezTo>
                    <a:pt x="1119505" y="1442466"/>
                    <a:pt x="1442466" y="1119505"/>
                    <a:pt x="1442466" y="721233"/>
                  </a:cubicBezTo>
                  <a:cubicBezTo>
                    <a:pt x="1442466" y="322961"/>
                    <a:pt x="1119505" y="0"/>
                    <a:pt x="721233" y="0"/>
                  </a:cubicBezTo>
                  <a:cubicBezTo>
                    <a:pt x="322961" y="0"/>
                    <a:pt x="0" y="322961"/>
                    <a:pt x="0" y="7212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0">
            <a:off x="11785146" y="1868996"/>
            <a:ext cx="5246370" cy="5457634"/>
            <a:chOff x="0" y="0"/>
            <a:chExt cx="812800" cy="8455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45530"/>
            </a:xfrm>
            <a:custGeom>
              <a:avLst/>
              <a:gdLst/>
              <a:ahLst/>
              <a:cxnLst/>
              <a:rect l="l" t="t" r="r" b="b"/>
              <a:pathLst>
                <a:path w="812800" h="845530">
                  <a:moveTo>
                    <a:pt x="0" y="0"/>
                  </a:moveTo>
                  <a:lnTo>
                    <a:pt x="812800" y="0"/>
                  </a:lnTo>
                  <a:lnTo>
                    <a:pt x="812800" y="845530"/>
                  </a:lnTo>
                  <a:lnTo>
                    <a:pt x="0" y="845530"/>
                  </a:lnTo>
                  <a:close/>
                </a:path>
              </a:pathLst>
            </a:custGeom>
            <a:blipFill>
              <a:blip r:embed="rId1"/>
              <a:stretch>
                <a:fillRect t="-28923" b="-1384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4130230"/>
            <a:ext cx="8906569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800" b="1">
                <a:solidFill>
                  <a:srgbClr val="FFFFFF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Простая платформа для занятий.</a:t>
            </a:r>
            <a:endParaRPr lang="en-US" sz="3800" b="1">
              <a:solidFill>
                <a:srgbClr val="FFFFFF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92619" y="4867275"/>
            <a:ext cx="11092527" cy="245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6480"/>
              </a:lnSpc>
              <a:buFont typeface="Arial" panose="020B0604020202020204"/>
              <a:buChar char="•"/>
            </a:pPr>
            <a:r>
              <a:rPr lang="en-US" sz="3600">
                <a:solidFill>
                  <a:srgbClr val="FFFFFF"/>
                </a:solidFill>
                <a:latin typeface="Futura" panose="020B0502020204020303"/>
                <a:ea typeface="Futura" panose="020B0502020204020303"/>
                <a:cs typeface="Futura" panose="020B0502020204020303"/>
                <a:sym typeface="Futura" panose="020B0502020204020303"/>
              </a:rPr>
              <a:t>1. Занятия, совмещенные с геймификацией.</a:t>
            </a:r>
            <a:endParaRPr lang="en-US" sz="3600">
              <a:solidFill>
                <a:srgbClr val="FFFFFF"/>
              </a:solidFill>
              <a:latin typeface="Futura" panose="020B0502020204020303"/>
              <a:ea typeface="Futura" panose="020B0502020204020303"/>
              <a:cs typeface="Futura" panose="020B0502020204020303"/>
              <a:sym typeface="Futura" panose="020B0502020204020303"/>
            </a:endParaRPr>
          </a:p>
          <a:p>
            <a:pPr marL="777240" lvl="1" indent="-388620" algn="l">
              <a:lnSpc>
                <a:spcPts val="6480"/>
              </a:lnSpc>
              <a:buFont typeface="Arial" panose="020B0604020202020204"/>
              <a:buChar char="•"/>
            </a:pPr>
            <a:r>
              <a:rPr lang="en-US" sz="3600">
                <a:solidFill>
                  <a:srgbClr val="FFFFFF"/>
                </a:solidFill>
                <a:latin typeface="Futura" panose="020B0502020204020303"/>
                <a:ea typeface="Futura" panose="020B0502020204020303"/>
                <a:cs typeface="Futura" panose="020B0502020204020303"/>
                <a:sym typeface="Futura" panose="020B0502020204020303"/>
              </a:rPr>
              <a:t>2. Задания без навыков программирования.</a:t>
            </a:r>
            <a:endParaRPr lang="en-US" sz="3600">
              <a:solidFill>
                <a:srgbClr val="FFFFFF"/>
              </a:solidFill>
              <a:latin typeface="Futura" panose="020B0502020204020303"/>
              <a:ea typeface="Futura" panose="020B0502020204020303"/>
              <a:cs typeface="Futura" panose="020B0502020204020303"/>
              <a:sym typeface="Futura" panose="020B0502020204020303"/>
            </a:endParaRPr>
          </a:p>
          <a:p>
            <a:pPr marL="777240" lvl="1" indent="-388620" algn="l">
              <a:lnSpc>
                <a:spcPts val="6480"/>
              </a:lnSpc>
              <a:buFont typeface="Arial" panose="020B0604020202020204"/>
              <a:buChar char="•"/>
            </a:pPr>
            <a:r>
              <a:rPr lang="en-US" sz="3600">
                <a:solidFill>
                  <a:srgbClr val="FFFFFF"/>
                </a:solidFill>
                <a:latin typeface="Futura" panose="020B0502020204020303"/>
                <a:ea typeface="Futura" panose="020B0502020204020303"/>
                <a:cs typeface="Futura" panose="020B0502020204020303"/>
                <a:sym typeface="Futura" panose="020B0502020204020303"/>
              </a:rPr>
              <a:t>3. Разные форматы.</a:t>
            </a:r>
            <a:endParaRPr lang="en-US" sz="3600">
              <a:solidFill>
                <a:srgbClr val="FFFFFF"/>
              </a:solidFill>
              <a:latin typeface="Futura" panose="020B0502020204020303"/>
              <a:ea typeface="Futura" panose="020B0502020204020303"/>
              <a:cs typeface="Futura" panose="020B0502020204020303"/>
              <a:sym typeface="Futura" panose="020B0502020204020303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383312"/>
            <a:ext cx="6375082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>
                <a:solidFill>
                  <a:srgbClr val="FFFFFF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Wordwall</a:t>
            </a:r>
            <a:endParaRPr lang="en-US" sz="7200" b="1">
              <a:solidFill>
                <a:srgbClr val="FFFFFF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60235" y="650651"/>
            <a:ext cx="521037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5755FE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1</a:t>
            </a:r>
            <a:endParaRPr lang="en-US" sz="3600" b="1">
              <a:solidFill>
                <a:srgbClr val="5755FE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375066"/>
            <a:ext cx="8514087" cy="1246496"/>
            <a:chOff x="0" y="0"/>
            <a:chExt cx="11352116" cy="1661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7897504" y="375066"/>
            <a:ext cx="1246496" cy="1246496"/>
            <a:chOff x="0" y="0"/>
            <a:chExt cx="1661994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1922" cy="1661922"/>
            </a:xfrm>
            <a:custGeom>
              <a:avLst/>
              <a:gdLst/>
              <a:ahLst/>
              <a:cxnLst/>
              <a:rect l="l" t="t" r="r" b="b"/>
              <a:pathLst>
                <a:path w="1661922" h="1661922">
                  <a:moveTo>
                    <a:pt x="0" y="830961"/>
                  </a:moveTo>
                  <a:cubicBezTo>
                    <a:pt x="0" y="1289939"/>
                    <a:pt x="372110" y="1661922"/>
                    <a:pt x="830961" y="1661922"/>
                  </a:cubicBezTo>
                  <a:cubicBezTo>
                    <a:pt x="1289812" y="1661922"/>
                    <a:pt x="1661922" y="1289812"/>
                    <a:pt x="1661922" y="830961"/>
                  </a:cubicBezTo>
                  <a:cubicBezTo>
                    <a:pt x="1661922" y="372110"/>
                    <a:pt x="1289939" y="0"/>
                    <a:pt x="830961" y="0"/>
                  </a:cubicBezTo>
                  <a:cubicBezTo>
                    <a:pt x="371983" y="0"/>
                    <a:pt x="0" y="372110"/>
                    <a:pt x="0" y="830961"/>
                  </a:cubicBez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7979826" y="457388"/>
            <a:ext cx="1081854" cy="1081851"/>
            <a:chOff x="0" y="0"/>
            <a:chExt cx="1442472" cy="14424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2466" cy="1442466"/>
            </a:xfrm>
            <a:custGeom>
              <a:avLst/>
              <a:gdLst/>
              <a:ahLst/>
              <a:cxnLst/>
              <a:rect l="l" t="t" r="r" b="b"/>
              <a:pathLst>
                <a:path w="1442466" h="1442466">
                  <a:moveTo>
                    <a:pt x="0" y="721233"/>
                  </a:moveTo>
                  <a:cubicBezTo>
                    <a:pt x="0" y="1119505"/>
                    <a:pt x="322961" y="1442466"/>
                    <a:pt x="721233" y="1442466"/>
                  </a:cubicBezTo>
                  <a:cubicBezTo>
                    <a:pt x="1119505" y="1442466"/>
                    <a:pt x="1442466" y="1119505"/>
                    <a:pt x="1442466" y="721233"/>
                  </a:cubicBezTo>
                  <a:cubicBezTo>
                    <a:pt x="1442466" y="322961"/>
                    <a:pt x="1119505" y="0"/>
                    <a:pt x="721233" y="0"/>
                  </a:cubicBezTo>
                  <a:cubicBezTo>
                    <a:pt x="322961" y="0"/>
                    <a:pt x="0" y="322961"/>
                    <a:pt x="0" y="7212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0">
            <a:off x="1028700" y="3276352"/>
            <a:ext cx="5083970" cy="5599761"/>
            <a:chOff x="0" y="0"/>
            <a:chExt cx="1338988" cy="14748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8988" cy="1474834"/>
            </a:xfrm>
            <a:custGeom>
              <a:avLst/>
              <a:gdLst/>
              <a:ahLst/>
              <a:cxnLst/>
              <a:rect l="l" t="t" r="r" b="b"/>
              <a:pathLst>
                <a:path w="1338988" h="1474834">
                  <a:moveTo>
                    <a:pt x="77663" y="0"/>
                  </a:moveTo>
                  <a:lnTo>
                    <a:pt x="1261325" y="0"/>
                  </a:lnTo>
                  <a:cubicBezTo>
                    <a:pt x="1281922" y="0"/>
                    <a:pt x="1301676" y="8182"/>
                    <a:pt x="1316241" y="22747"/>
                  </a:cubicBezTo>
                  <a:cubicBezTo>
                    <a:pt x="1330805" y="37312"/>
                    <a:pt x="1338988" y="57066"/>
                    <a:pt x="1338988" y="77663"/>
                  </a:cubicBezTo>
                  <a:lnTo>
                    <a:pt x="1338988" y="1397171"/>
                  </a:lnTo>
                  <a:cubicBezTo>
                    <a:pt x="1338988" y="1440063"/>
                    <a:pt x="1304217" y="1474834"/>
                    <a:pt x="1261325" y="1474834"/>
                  </a:cubicBezTo>
                  <a:lnTo>
                    <a:pt x="77663" y="1474834"/>
                  </a:lnTo>
                  <a:cubicBezTo>
                    <a:pt x="34771" y="1474834"/>
                    <a:pt x="0" y="1440063"/>
                    <a:pt x="0" y="1397171"/>
                  </a:cubicBezTo>
                  <a:lnTo>
                    <a:pt x="0" y="77663"/>
                  </a:lnTo>
                  <a:cubicBezTo>
                    <a:pt x="0" y="57066"/>
                    <a:pt x="8182" y="37312"/>
                    <a:pt x="22747" y="22747"/>
                  </a:cubicBezTo>
                  <a:cubicBezTo>
                    <a:pt x="37312" y="8182"/>
                    <a:pt x="57066" y="0"/>
                    <a:pt x="77663" y="0"/>
                  </a:cubicBezTo>
                  <a:close/>
                </a:path>
              </a:pathLst>
            </a:custGeom>
            <a:solidFill>
              <a:srgbClr val="5755F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38988" cy="1512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12175330" y="3276352"/>
            <a:ext cx="5083970" cy="5599761"/>
            <a:chOff x="0" y="0"/>
            <a:chExt cx="1338988" cy="14748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8988" cy="1474834"/>
            </a:xfrm>
            <a:custGeom>
              <a:avLst/>
              <a:gdLst/>
              <a:ahLst/>
              <a:cxnLst/>
              <a:rect l="l" t="t" r="r" b="b"/>
              <a:pathLst>
                <a:path w="1338988" h="1474834">
                  <a:moveTo>
                    <a:pt x="77663" y="0"/>
                  </a:moveTo>
                  <a:lnTo>
                    <a:pt x="1261325" y="0"/>
                  </a:lnTo>
                  <a:cubicBezTo>
                    <a:pt x="1281922" y="0"/>
                    <a:pt x="1301676" y="8182"/>
                    <a:pt x="1316241" y="22747"/>
                  </a:cubicBezTo>
                  <a:cubicBezTo>
                    <a:pt x="1330805" y="37312"/>
                    <a:pt x="1338988" y="57066"/>
                    <a:pt x="1338988" y="77663"/>
                  </a:cubicBezTo>
                  <a:lnTo>
                    <a:pt x="1338988" y="1397171"/>
                  </a:lnTo>
                  <a:cubicBezTo>
                    <a:pt x="1338988" y="1440063"/>
                    <a:pt x="1304217" y="1474834"/>
                    <a:pt x="1261325" y="1474834"/>
                  </a:cubicBezTo>
                  <a:lnTo>
                    <a:pt x="77663" y="1474834"/>
                  </a:lnTo>
                  <a:cubicBezTo>
                    <a:pt x="34771" y="1474834"/>
                    <a:pt x="0" y="1440063"/>
                    <a:pt x="0" y="1397171"/>
                  </a:cubicBezTo>
                  <a:lnTo>
                    <a:pt x="0" y="77663"/>
                  </a:lnTo>
                  <a:cubicBezTo>
                    <a:pt x="0" y="57066"/>
                    <a:pt x="8182" y="37312"/>
                    <a:pt x="22747" y="22747"/>
                  </a:cubicBezTo>
                  <a:cubicBezTo>
                    <a:pt x="37312" y="8182"/>
                    <a:pt x="57066" y="0"/>
                    <a:pt x="77663" y="0"/>
                  </a:cubicBezTo>
                  <a:close/>
                </a:path>
              </a:pathLst>
            </a:custGeom>
            <a:solidFill>
              <a:srgbClr val="5755F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38988" cy="1512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6694027" y="3276352"/>
            <a:ext cx="5083970" cy="5599761"/>
            <a:chOff x="0" y="0"/>
            <a:chExt cx="1338988" cy="14748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8988" cy="1474834"/>
            </a:xfrm>
            <a:custGeom>
              <a:avLst/>
              <a:gdLst/>
              <a:ahLst/>
              <a:cxnLst/>
              <a:rect l="l" t="t" r="r" b="b"/>
              <a:pathLst>
                <a:path w="1338988" h="1474834">
                  <a:moveTo>
                    <a:pt x="77663" y="0"/>
                  </a:moveTo>
                  <a:lnTo>
                    <a:pt x="1261325" y="0"/>
                  </a:lnTo>
                  <a:cubicBezTo>
                    <a:pt x="1281922" y="0"/>
                    <a:pt x="1301676" y="8182"/>
                    <a:pt x="1316241" y="22747"/>
                  </a:cubicBezTo>
                  <a:cubicBezTo>
                    <a:pt x="1330805" y="37312"/>
                    <a:pt x="1338988" y="57066"/>
                    <a:pt x="1338988" y="77663"/>
                  </a:cubicBezTo>
                  <a:lnTo>
                    <a:pt x="1338988" y="1397171"/>
                  </a:lnTo>
                  <a:cubicBezTo>
                    <a:pt x="1338988" y="1440063"/>
                    <a:pt x="1304217" y="1474834"/>
                    <a:pt x="1261325" y="1474834"/>
                  </a:cubicBezTo>
                  <a:lnTo>
                    <a:pt x="77663" y="1474834"/>
                  </a:lnTo>
                  <a:cubicBezTo>
                    <a:pt x="34771" y="1474834"/>
                    <a:pt x="0" y="1440063"/>
                    <a:pt x="0" y="1397171"/>
                  </a:cubicBezTo>
                  <a:lnTo>
                    <a:pt x="0" y="77663"/>
                  </a:lnTo>
                  <a:cubicBezTo>
                    <a:pt x="0" y="57066"/>
                    <a:pt x="8182" y="37312"/>
                    <a:pt x="22747" y="22747"/>
                  </a:cubicBezTo>
                  <a:cubicBezTo>
                    <a:pt x="37312" y="8182"/>
                    <a:pt x="57066" y="0"/>
                    <a:pt x="77663" y="0"/>
                  </a:cubicBezTo>
                  <a:close/>
                </a:path>
              </a:pathLst>
            </a:custGeom>
            <a:solidFill>
              <a:srgbClr val="5755FE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38988" cy="1512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7" name="Group 17"/>
          <p:cNvGrpSpPr/>
          <p:nvPr/>
        </p:nvGrpSpPr>
        <p:grpSpPr>
          <a:xfrm rot="0">
            <a:off x="2789540" y="3850187"/>
            <a:ext cx="1562289" cy="1562286"/>
            <a:chOff x="0" y="0"/>
            <a:chExt cx="2083052" cy="20830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83054" cy="2083054"/>
            </a:xfrm>
            <a:custGeom>
              <a:avLst/>
              <a:gdLst/>
              <a:ahLst/>
              <a:cxnLst/>
              <a:rect l="l" t="t" r="r" b="b"/>
              <a:pathLst>
                <a:path w="2083054" h="2083054">
                  <a:moveTo>
                    <a:pt x="0" y="1041527"/>
                  </a:moveTo>
                  <a:cubicBezTo>
                    <a:pt x="0" y="1616710"/>
                    <a:pt x="466344" y="2083054"/>
                    <a:pt x="1041527" y="2083054"/>
                  </a:cubicBezTo>
                  <a:cubicBezTo>
                    <a:pt x="1616710" y="2083054"/>
                    <a:pt x="2083054" y="1616710"/>
                    <a:pt x="2083054" y="1041527"/>
                  </a:cubicBezTo>
                  <a:cubicBezTo>
                    <a:pt x="2083054" y="466344"/>
                    <a:pt x="1616710" y="0"/>
                    <a:pt x="1041527" y="0"/>
                  </a:cubicBezTo>
                  <a:cubicBezTo>
                    <a:pt x="466344" y="0"/>
                    <a:pt x="0" y="466344"/>
                    <a:pt x="0" y="10415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 rot="0">
            <a:off x="13936171" y="3850187"/>
            <a:ext cx="1562289" cy="1562286"/>
            <a:chOff x="0" y="0"/>
            <a:chExt cx="2083052" cy="208304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83054" cy="2083054"/>
            </a:xfrm>
            <a:custGeom>
              <a:avLst/>
              <a:gdLst/>
              <a:ahLst/>
              <a:cxnLst/>
              <a:rect l="l" t="t" r="r" b="b"/>
              <a:pathLst>
                <a:path w="2083054" h="2083054">
                  <a:moveTo>
                    <a:pt x="0" y="1041527"/>
                  </a:moveTo>
                  <a:cubicBezTo>
                    <a:pt x="0" y="1616710"/>
                    <a:pt x="466344" y="2083054"/>
                    <a:pt x="1041527" y="2083054"/>
                  </a:cubicBezTo>
                  <a:cubicBezTo>
                    <a:pt x="1616710" y="2083054"/>
                    <a:pt x="2083054" y="1616710"/>
                    <a:pt x="2083054" y="1041527"/>
                  </a:cubicBezTo>
                  <a:cubicBezTo>
                    <a:pt x="2083054" y="466344"/>
                    <a:pt x="1616710" y="0"/>
                    <a:pt x="1041527" y="0"/>
                  </a:cubicBezTo>
                  <a:cubicBezTo>
                    <a:pt x="466344" y="0"/>
                    <a:pt x="0" y="466344"/>
                    <a:pt x="0" y="10415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 rot="0">
            <a:off x="8362856" y="3850187"/>
            <a:ext cx="1562289" cy="1562286"/>
            <a:chOff x="0" y="0"/>
            <a:chExt cx="2083052" cy="208304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83054" cy="2083054"/>
            </a:xfrm>
            <a:custGeom>
              <a:avLst/>
              <a:gdLst/>
              <a:ahLst/>
              <a:cxnLst/>
              <a:rect l="l" t="t" r="r" b="b"/>
              <a:pathLst>
                <a:path w="2083054" h="2083054">
                  <a:moveTo>
                    <a:pt x="0" y="1041527"/>
                  </a:moveTo>
                  <a:cubicBezTo>
                    <a:pt x="0" y="1616710"/>
                    <a:pt x="466344" y="2083054"/>
                    <a:pt x="1041527" y="2083054"/>
                  </a:cubicBezTo>
                  <a:cubicBezTo>
                    <a:pt x="1616710" y="2083054"/>
                    <a:pt x="2083054" y="1616710"/>
                    <a:pt x="2083054" y="1041527"/>
                  </a:cubicBezTo>
                  <a:cubicBezTo>
                    <a:pt x="2083054" y="466344"/>
                    <a:pt x="1616710" y="0"/>
                    <a:pt x="1041527" y="0"/>
                  </a:cubicBezTo>
                  <a:cubicBezTo>
                    <a:pt x="466344" y="0"/>
                    <a:pt x="0" y="466344"/>
                    <a:pt x="0" y="10415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8692483" y="4245489"/>
            <a:ext cx="903034" cy="771683"/>
          </a:xfrm>
          <a:custGeom>
            <a:avLst/>
            <a:gdLst/>
            <a:ahLst/>
            <a:cxnLst/>
            <a:rect l="l" t="t" r="r" b="b"/>
            <a:pathLst>
              <a:path w="903034" h="771683">
                <a:moveTo>
                  <a:pt x="0" y="0"/>
                </a:moveTo>
                <a:lnTo>
                  <a:pt x="903034" y="0"/>
                </a:lnTo>
                <a:lnTo>
                  <a:pt x="903034" y="771683"/>
                </a:lnTo>
                <a:lnTo>
                  <a:pt x="0" y="77168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261847" y="4166830"/>
            <a:ext cx="617676" cy="929002"/>
          </a:xfrm>
          <a:custGeom>
            <a:avLst/>
            <a:gdLst/>
            <a:ahLst/>
            <a:cxnLst/>
            <a:rect l="l" t="t" r="r" b="b"/>
            <a:pathLst>
              <a:path w="617676" h="929002">
                <a:moveTo>
                  <a:pt x="0" y="0"/>
                </a:moveTo>
                <a:lnTo>
                  <a:pt x="617676" y="0"/>
                </a:lnTo>
                <a:lnTo>
                  <a:pt x="617676" y="929001"/>
                </a:lnTo>
                <a:lnTo>
                  <a:pt x="0" y="9290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122277" y="4165489"/>
            <a:ext cx="1181728" cy="930342"/>
          </a:xfrm>
          <a:custGeom>
            <a:avLst/>
            <a:gdLst/>
            <a:ahLst/>
            <a:cxnLst/>
            <a:rect l="l" t="t" r="r" b="b"/>
            <a:pathLst>
              <a:path w="1181728" h="930342">
                <a:moveTo>
                  <a:pt x="0" y="0"/>
                </a:moveTo>
                <a:lnTo>
                  <a:pt x="1181728" y="0"/>
                </a:lnTo>
                <a:lnTo>
                  <a:pt x="1181728" y="930342"/>
                </a:lnTo>
                <a:lnTo>
                  <a:pt x="0" y="9303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028700" y="650651"/>
            <a:ext cx="6375082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FFFFFF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Wordwall</a:t>
            </a:r>
            <a:endParaRPr lang="en-US" sz="3600" b="1">
              <a:solidFill>
                <a:srgbClr val="FFFFFF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28700" y="6894570"/>
            <a:ext cx="482166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Викторины</a:t>
            </a:r>
            <a:endParaRPr lang="en-US" sz="3000" b="1">
              <a:solidFill>
                <a:srgbClr val="FFFFFF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714686" y="6894570"/>
            <a:ext cx="3996909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Взаимодействие шаблонов</a:t>
            </a:r>
            <a:endParaRPr lang="en-US" sz="3000" b="1">
              <a:solidFill>
                <a:srgbClr val="FFFFFF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237556" y="6894570"/>
            <a:ext cx="399691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Pdf- кроссворды</a:t>
            </a:r>
            <a:endParaRPr lang="en-US" sz="3000" b="1">
              <a:solidFill>
                <a:srgbClr val="FFFFFF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464133" y="622076"/>
            <a:ext cx="9823867" cy="1951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5"/>
              </a:lnSpc>
            </a:pPr>
            <a:r>
              <a:rPr lang="en-US" sz="5620" b="1">
                <a:solidFill>
                  <a:srgbClr val="004AAD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интерактивные </a:t>
            </a:r>
            <a:endParaRPr lang="en-US" sz="5620" b="1">
              <a:solidFill>
                <a:srgbClr val="004AAD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7865"/>
              </a:lnSpc>
            </a:pPr>
            <a:r>
              <a:rPr lang="en-US" sz="5620" b="1">
                <a:solidFill>
                  <a:srgbClr val="004AAD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шаблоны</a:t>
            </a:r>
            <a:endParaRPr lang="en-US" sz="5620" b="1">
              <a:solidFill>
                <a:srgbClr val="004AAD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375066"/>
            <a:ext cx="8514087" cy="1246496"/>
            <a:chOff x="0" y="0"/>
            <a:chExt cx="11352116" cy="1661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7897504" y="375066"/>
            <a:ext cx="1246496" cy="1246496"/>
            <a:chOff x="0" y="0"/>
            <a:chExt cx="1661994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1922" cy="1661922"/>
            </a:xfrm>
            <a:custGeom>
              <a:avLst/>
              <a:gdLst/>
              <a:ahLst/>
              <a:cxnLst/>
              <a:rect l="l" t="t" r="r" b="b"/>
              <a:pathLst>
                <a:path w="1661922" h="1661922">
                  <a:moveTo>
                    <a:pt x="0" y="830961"/>
                  </a:moveTo>
                  <a:cubicBezTo>
                    <a:pt x="0" y="1289939"/>
                    <a:pt x="372110" y="1661922"/>
                    <a:pt x="830961" y="1661922"/>
                  </a:cubicBezTo>
                  <a:cubicBezTo>
                    <a:pt x="1289812" y="1661922"/>
                    <a:pt x="1661922" y="1289812"/>
                    <a:pt x="1661922" y="830961"/>
                  </a:cubicBezTo>
                  <a:cubicBezTo>
                    <a:pt x="1661922" y="372110"/>
                    <a:pt x="1289939" y="0"/>
                    <a:pt x="830961" y="0"/>
                  </a:cubicBezTo>
                  <a:cubicBezTo>
                    <a:pt x="371983" y="0"/>
                    <a:pt x="0" y="372110"/>
                    <a:pt x="0" y="830961"/>
                  </a:cubicBez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7979826" y="457388"/>
            <a:ext cx="1081854" cy="1081851"/>
            <a:chOff x="0" y="0"/>
            <a:chExt cx="1442472" cy="14424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2466" cy="1442466"/>
            </a:xfrm>
            <a:custGeom>
              <a:avLst/>
              <a:gdLst/>
              <a:ahLst/>
              <a:cxnLst/>
              <a:rect l="l" t="t" r="r" b="b"/>
              <a:pathLst>
                <a:path w="1442466" h="1442466">
                  <a:moveTo>
                    <a:pt x="0" y="721233"/>
                  </a:moveTo>
                  <a:cubicBezTo>
                    <a:pt x="0" y="1119505"/>
                    <a:pt x="322961" y="1442466"/>
                    <a:pt x="721233" y="1442466"/>
                  </a:cubicBezTo>
                  <a:cubicBezTo>
                    <a:pt x="1119505" y="1442466"/>
                    <a:pt x="1442466" y="1119505"/>
                    <a:pt x="1442466" y="721233"/>
                  </a:cubicBezTo>
                  <a:cubicBezTo>
                    <a:pt x="1442466" y="322961"/>
                    <a:pt x="1119505" y="0"/>
                    <a:pt x="721233" y="0"/>
                  </a:cubicBezTo>
                  <a:cubicBezTo>
                    <a:pt x="322961" y="0"/>
                    <a:pt x="0" y="322961"/>
                    <a:pt x="0" y="7212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719995" y="1976010"/>
            <a:ext cx="14848009" cy="7535365"/>
          </a:xfrm>
          <a:custGeom>
            <a:avLst/>
            <a:gdLst/>
            <a:ahLst/>
            <a:cxnLst/>
            <a:rect l="l" t="t" r="r" b="b"/>
            <a:pathLst>
              <a:path w="14848009" h="7535365">
                <a:moveTo>
                  <a:pt x="0" y="0"/>
                </a:moveTo>
                <a:lnTo>
                  <a:pt x="14848010" y="0"/>
                </a:lnTo>
                <a:lnTo>
                  <a:pt x="14848010" y="7535365"/>
                </a:lnTo>
                <a:lnTo>
                  <a:pt x="0" y="753536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650651"/>
            <a:ext cx="669909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FFFFFF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Выбор шаблонов</a:t>
            </a:r>
            <a:endParaRPr lang="en-US" sz="3600" b="1">
              <a:solidFill>
                <a:srgbClr val="FFFFFF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6666" y="566206"/>
            <a:ext cx="8514087" cy="1246496"/>
            <a:chOff x="0" y="0"/>
            <a:chExt cx="11352116" cy="1661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7897504" y="375066"/>
            <a:ext cx="1246496" cy="1246496"/>
            <a:chOff x="0" y="0"/>
            <a:chExt cx="1661994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1922" cy="1661922"/>
            </a:xfrm>
            <a:custGeom>
              <a:avLst/>
              <a:gdLst/>
              <a:ahLst/>
              <a:cxnLst/>
              <a:rect l="l" t="t" r="r" b="b"/>
              <a:pathLst>
                <a:path w="1661922" h="1661922">
                  <a:moveTo>
                    <a:pt x="0" y="830961"/>
                  </a:moveTo>
                  <a:cubicBezTo>
                    <a:pt x="0" y="1289939"/>
                    <a:pt x="372110" y="1661922"/>
                    <a:pt x="830961" y="1661922"/>
                  </a:cubicBezTo>
                  <a:cubicBezTo>
                    <a:pt x="1289812" y="1661922"/>
                    <a:pt x="1661922" y="1289812"/>
                    <a:pt x="1661922" y="830961"/>
                  </a:cubicBezTo>
                  <a:cubicBezTo>
                    <a:pt x="1661922" y="372110"/>
                    <a:pt x="1289939" y="0"/>
                    <a:pt x="830961" y="0"/>
                  </a:cubicBezTo>
                  <a:cubicBezTo>
                    <a:pt x="371983" y="0"/>
                    <a:pt x="0" y="372110"/>
                    <a:pt x="0" y="830961"/>
                  </a:cubicBez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7979826" y="457388"/>
            <a:ext cx="1081854" cy="1081851"/>
            <a:chOff x="0" y="0"/>
            <a:chExt cx="1442472" cy="14424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2466" cy="1442466"/>
            </a:xfrm>
            <a:custGeom>
              <a:avLst/>
              <a:gdLst/>
              <a:ahLst/>
              <a:cxnLst/>
              <a:rect l="l" t="t" r="r" b="b"/>
              <a:pathLst>
                <a:path w="1442466" h="1442466">
                  <a:moveTo>
                    <a:pt x="0" y="721233"/>
                  </a:moveTo>
                  <a:cubicBezTo>
                    <a:pt x="0" y="1119505"/>
                    <a:pt x="322961" y="1442466"/>
                    <a:pt x="721233" y="1442466"/>
                  </a:cubicBezTo>
                  <a:cubicBezTo>
                    <a:pt x="1119505" y="1442466"/>
                    <a:pt x="1442466" y="1119505"/>
                    <a:pt x="1442466" y="721233"/>
                  </a:cubicBezTo>
                  <a:cubicBezTo>
                    <a:pt x="1442466" y="322961"/>
                    <a:pt x="1119505" y="0"/>
                    <a:pt x="721233" y="0"/>
                  </a:cubicBezTo>
                  <a:cubicBezTo>
                    <a:pt x="322961" y="0"/>
                    <a:pt x="0" y="322961"/>
                    <a:pt x="0" y="7212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454774" y="2797753"/>
            <a:ext cx="10357590" cy="6460547"/>
          </a:xfrm>
          <a:custGeom>
            <a:avLst/>
            <a:gdLst/>
            <a:ahLst/>
            <a:cxnLst/>
            <a:rect l="l" t="t" r="r" b="b"/>
            <a:pathLst>
              <a:path w="10357590" h="6460547">
                <a:moveTo>
                  <a:pt x="0" y="0"/>
                </a:moveTo>
                <a:lnTo>
                  <a:pt x="10357590" y="0"/>
                </a:lnTo>
                <a:lnTo>
                  <a:pt x="10357590" y="6460547"/>
                </a:lnTo>
                <a:lnTo>
                  <a:pt x="0" y="646054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67928" y="4334094"/>
            <a:ext cx="6780974" cy="3526106"/>
          </a:xfrm>
          <a:custGeom>
            <a:avLst/>
            <a:gdLst/>
            <a:ahLst/>
            <a:cxnLst/>
            <a:rect l="l" t="t" r="r" b="b"/>
            <a:pathLst>
              <a:path w="6780974" h="3526106">
                <a:moveTo>
                  <a:pt x="0" y="0"/>
                </a:moveTo>
                <a:lnTo>
                  <a:pt x="6780974" y="0"/>
                </a:lnTo>
                <a:lnTo>
                  <a:pt x="6780974" y="3526106"/>
                </a:lnTo>
                <a:lnTo>
                  <a:pt x="0" y="3526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650651"/>
            <a:ext cx="6375082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FFFFFF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Вариант игры в виде теста</a:t>
            </a:r>
            <a:endParaRPr lang="en-US" sz="3600" b="1">
              <a:solidFill>
                <a:srgbClr val="FFFFFF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375066"/>
            <a:ext cx="8514087" cy="1246496"/>
            <a:chOff x="0" y="0"/>
            <a:chExt cx="11352116" cy="1661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7897504" y="375066"/>
            <a:ext cx="1246496" cy="1246496"/>
            <a:chOff x="0" y="0"/>
            <a:chExt cx="1661994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1922" cy="1661922"/>
            </a:xfrm>
            <a:custGeom>
              <a:avLst/>
              <a:gdLst/>
              <a:ahLst/>
              <a:cxnLst/>
              <a:rect l="l" t="t" r="r" b="b"/>
              <a:pathLst>
                <a:path w="1661922" h="1661922">
                  <a:moveTo>
                    <a:pt x="0" y="830961"/>
                  </a:moveTo>
                  <a:cubicBezTo>
                    <a:pt x="0" y="1289939"/>
                    <a:pt x="372110" y="1661922"/>
                    <a:pt x="830961" y="1661922"/>
                  </a:cubicBezTo>
                  <a:cubicBezTo>
                    <a:pt x="1289812" y="1661922"/>
                    <a:pt x="1661922" y="1289812"/>
                    <a:pt x="1661922" y="830961"/>
                  </a:cubicBezTo>
                  <a:cubicBezTo>
                    <a:pt x="1661922" y="372110"/>
                    <a:pt x="1289939" y="0"/>
                    <a:pt x="830961" y="0"/>
                  </a:cubicBezTo>
                  <a:cubicBezTo>
                    <a:pt x="371983" y="0"/>
                    <a:pt x="0" y="372110"/>
                    <a:pt x="0" y="830961"/>
                  </a:cubicBezTo>
                  <a:close/>
                </a:path>
              </a:pathLst>
            </a:custGeom>
            <a:solidFill>
              <a:srgbClr val="5755FE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358923" y="2311470"/>
            <a:ext cx="9786713" cy="5664060"/>
          </a:xfrm>
          <a:custGeom>
            <a:avLst/>
            <a:gdLst/>
            <a:ahLst/>
            <a:cxnLst/>
            <a:rect l="l" t="t" r="r" b="b"/>
            <a:pathLst>
              <a:path w="9786713" h="5664060">
                <a:moveTo>
                  <a:pt x="0" y="0"/>
                </a:moveTo>
                <a:lnTo>
                  <a:pt x="9786713" y="0"/>
                </a:lnTo>
                <a:lnTo>
                  <a:pt x="9786713" y="5664060"/>
                </a:lnTo>
                <a:lnTo>
                  <a:pt x="0" y="566406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38218" y="344523"/>
            <a:ext cx="7136026" cy="4798977"/>
          </a:xfrm>
          <a:custGeom>
            <a:avLst/>
            <a:gdLst/>
            <a:ahLst/>
            <a:cxnLst/>
            <a:rect l="l" t="t" r="r" b="b"/>
            <a:pathLst>
              <a:path w="7136026" h="4798977">
                <a:moveTo>
                  <a:pt x="0" y="0"/>
                </a:moveTo>
                <a:lnTo>
                  <a:pt x="7136026" y="0"/>
                </a:lnTo>
                <a:lnTo>
                  <a:pt x="7136026" y="4798977"/>
                </a:lnTo>
                <a:lnTo>
                  <a:pt x="0" y="4798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743655" y="5143500"/>
            <a:ext cx="6930590" cy="4608842"/>
          </a:xfrm>
          <a:custGeom>
            <a:avLst/>
            <a:gdLst/>
            <a:ahLst/>
            <a:cxnLst/>
            <a:rect l="l" t="t" r="r" b="b"/>
            <a:pathLst>
              <a:path w="6930590" h="4608842">
                <a:moveTo>
                  <a:pt x="0" y="0"/>
                </a:moveTo>
                <a:lnTo>
                  <a:pt x="6930589" y="0"/>
                </a:lnTo>
                <a:lnTo>
                  <a:pt x="6930589" y="4608842"/>
                </a:lnTo>
                <a:lnTo>
                  <a:pt x="0" y="46088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377189"/>
            <a:ext cx="6375082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FFFFFF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Вариант игры: закончи предложение</a:t>
            </a:r>
            <a:endParaRPr lang="en-US" sz="3600" b="1">
              <a:solidFill>
                <a:srgbClr val="FFFFFF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260235" y="650651"/>
            <a:ext cx="521037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5755FE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6</a:t>
            </a:r>
            <a:endParaRPr lang="en-US" sz="3600" b="1">
              <a:solidFill>
                <a:srgbClr val="5755FE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375066"/>
            <a:ext cx="8514087" cy="653634"/>
            <a:chOff x="0" y="0"/>
            <a:chExt cx="11352116" cy="8715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2149" cy="871567"/>
            </a:xfrm>
            <a:custGeom>
              <a:avLst/>
              <a:gdLst/>
              <a:ahLst/>
              <a:cxnLst/>
              <a:rect l="l" t="t" r="r" b="b"/>
              <a:pathLst>
                <a:path w="11352149" h="871567">
                  <a:moveTo>
                    <a:pt x="0" y="0"/>
                  </a:moveTo>
                  <a:lnTo>
                    <a:pt x="11352149" y="0"/>
                  </a:lnTo>
                  <a:lnTo>
                    <a:pt x="11352149" y="871567"/>
                  </a:lnTo>
                  <a:lnTo>
                    <a:pt x="0" y="871567"/>
                  </a:ln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1834879" y="1621561"/>
            <a:ext cx="14737480" cy="2336457"/>
            <a:chOff x="0" y="0"/>
            <a:chExt cx="20565895" cy="32604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565942" cy="3260477"/>
            </a:xfrm>
            <a:custGeom>
              <a:avLst/>
              <a:gdLst/>
              <a:ahLst/>
              <a:cxnLst/>
              <a:rect l="l" t="t" r="r" b="b"/>
              <a:pathLst>
                <a:path w="20565942" h="3260477">
                  <a:moveTo>
                    <a:pt x="0" y="0"/>
                  </a:moveTo>
                  <a:lnTo>
                    <a:pt x="20565942" y="0"/>
                  </a:lnTo>
                  <a:lnTo>
                    <a:pt x="20565942" y="3260477"/>
                  </a:lnTo>
                  <a:lnTo>
                    <a:pt x="0" y="3260477"/>
                  </a:lnTo>
                  <a:close/>
                </a:path>
              </a:pathLst>
            </a:custGeom>
            <a:solidFill>
              <a:srgbClr val="5755FE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5013243" y="3958018"/>
            <a:ext cx="8261513" cy="6123847"/>
          </a:xfrm>
          <a:custGeom>
            <a:avLst/>
            <a:gdLst/>
            <a:ahLst/>
            <a:cxnLst/>
            <a:rect l="l" t="t" r="r" b="b"/>
            <a:pathLst>
              <a:path w="8261513" h="6123847">
                <a:moveTo>
                  <a:pt x="0" y="0"/>
                </a:moveTo>
                <a:lnTo>
                  <a:pt x="8261514" y="0"/>
                </a:lnTo>
                <a:lnTo>
                  <a:pt x="8261514" y="6123847"/>
                </a:lnTo>
                <a:lnTo>
                  <a:pt x="0" y="612384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409575"/>
            <a:ext cx="6375082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FFFFFF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Плюсы и минусы</a:t>
            </a:r>
            <a:endParaRPr lang="en-US" sz="3600" b="1">
              <a:solidFill>
                <a:srgbClr val="FFFFFF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34325" y="1871784"/>
            <a:ext cx="12619350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Бесплатный тариф: несколько активностей (3 вида деятельности)+ доступ к библиотеке готовых заданий       (12  стандартных шаблонов).</a:t>
            </a:r>
            <a:endParaRPr lang="en-US" sz="3000" b="1">
              <a:solidFill>
                <a:srgbClr val="FFFFFF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Русскоязычный интерфейс.</a:t>
            </a:r>
            <a:endParaRPr lang="en-US" sz="3000" b="1">
              <a:solidFill>
                <a:srgbClr val="FFFFFF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375066"/>
            <a:ext cx="8514087" cy="1246496"/>
            <a:chOff x="0" y="0"/>
            <a:chExt cx="11352116" cy="1661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7897504" y="375066"/>
            <a:ext cx="1246496" cy="1246496"/>
            <a:chOff x="0" y="0"/>
            <a:chExt cx="1661994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1922" cy="1661922"/>
            </a:xfrm>
            <a:custGeom>
              <a:avLst/>
              <a:gdLst/>
              <a:ahLst/>
              <a:cxnLst/>
              <a:rect l="l" t="t" r="r" b="b"/>
              <a:pathLst>
                <a:path w="1661922" h="1661922">
                  <a:moveTo>
                    <a:pt x="0" y="830961"/>
                  </a:moveTo>
                  <a:cubicBezTo>
                    <a:pt x="0" y="1289939"/>
                    <a:pt x="372110" y="1661922"/>
                    <a:pt x="830961" y="1661922"/>
                  </a:cubicBezTo>
                  <a:cubicBezTo>
                    <a:pt x="1289812" y="1661922"/>
                    <a:pt x="1661922" y="1289812"/>
                    <a:pt x="1661922" y="830961"/>
                  </a:cubicBezTo>
                  <a:cubicBezTo>
                    <a:pt x="1661922" y="372110"/>
                    <a:pt x="1289939" y="0"/>
                    <a:pt x="830961" y="0"/>
                  </a:cubicBezTo>
                  <a:cubicBezTo>
                    <a:pt x="371983" y="0"/>
                    <a:pt x="0" y="372110"/>
                    <a:pt x="0" y="830961"/>
                  </a:cubicBez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7256371" y="3944761"/>
            <a:ext cx="1314003" cy="1314003"/>
            <a:chOff x="0" y="0"/>
            <a:chExt cx="1752004" cy="1752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2092" cy="1752092"/>
            </a:xfrm>
            <a:custGeom>
              <a:avLst/>
              <a:gdLst/>
              <a:ahLst/>
              <a:cxnLst/>
              <a:rect l="l" t="t" r="r" b="b"/>
              <a:pathLst>
                <a:path w="1752092" h="1752092">
                  <a:moveTo>
                    <a:pt x="0" y="876046"/>
                  </a:moveTo>
                  <a:cubicBezTo>
                    <a:pt x="0" y="392176"/>
                    <a:pt x="392176" y="0"/>
                    <a:pt x="876046" y="0"/>
                  </a:cubicBezTo>
                  <a:cubicBezTo>
                    <a:pt x="1359916" y="0"/>
                    <a:pt x="1752092" y="392176"/>
                    <a:pt x="1752092" y="876046"/>
                  </a:cubicBezTo>
                  <a:cubicBezTo>
                    <a:pt x="1752092" y="1359916"/>
                    <a:pt x="1359916" y="1752092"/>
                    <a:pt x="876046" y="1752092"/>
                  </a:cubicBezTo>
                  <a:cubicBezTo>
                    <a:pt x="392176" y="1752092"/>
                    <a:pt x="0" y="1359789"/>
                    <a:pt x="0" y="876046"/>
                  </a:cubicBez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8" name="Group 8"/>
          <p:cNvGrpSpPr/>
          <p:nvPr/>
        </p:nvGrpSpPr>
        <p:grpSpPr>
          <a:xfrm rot="0">
            <a:off x="9717626" y="3944761"/>
            <a:ext cx="1314003" cy="1314003"/>
            <a:chOff x="0" y="0"/>
            <a:chExt cx="1752004" cy="175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2092" cy="1752092"/>
            </a:xfrm>
            <a:custGeom>
              <a:avLst/>
              <a:gdLst/>
              <a:ahLst/>
              <a:cxnLst/>
              <a:rect l="l" t="t" r="r" b="b"/>
              <a:pathLst>
                <a:path w="1752092" h="1752092">
                  <a:moveTo>
                    <a:pt x="0" y="876046"/>
                  </a:moveTo>
                  <a:cubicBezTo>
                    <a:pt x="0" y="392176"/>
                    <a:pt x="392176" y="0"/>
                    <a:pt x="876046" y="0"/>
                  </a:cubicBezTo>
                  <a:cubicBezTo>
                    <a:pt x="1359916" y="0"/>
                    <a:pt x="1752092" y="392176"/>
                    <a:pt x="1752092" y="876046"/>
                  </a:cubicBezTo>
                  <a:cubicBezTo>
                    <a:pt x="1752092" y="1359916"/>
                    <a:pt x="1359916" y="1752092"/>
                    <a:pt x="876046" y="1752092"/>
                  </a:cubicBezTo>
                  <a:cubicBezTo>
                    <a:pt x="392176" y="1752092"/>
                    <a:pt x="0" y="1359789"/>
                    <a:pt x="0" y="876046"/>
                  </a:cubicBez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10" name="Group 10"/>
          <p:cNvGrpSpPr/>
          <p:nvPr/>
        </p:nvGrpSpPr>
        <p:grpSpPr>
          <a:xfrm rot="0">
            <a:off x="7256371" y="6893702"/>
            <a:ext cx="1314003" cy="1314003"/>
            <a:chOff x="0" y="0"/>
            <a:chExt cx="1752004" cy="17520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52092" cy="1752092"/>
            </a:xfrm>
            <a:custGeom>
              <a:avLst/>
              <a:gdLst/>
              <a:ahLst/>
              <a:cxnLst/>
              <a:rect l="l" t="t" r="r" b="b"/>
              <a:pathLst>
                <a:path w="1752092" h="1752092">
                  <a:moveTo>
                    <a:pt x="0" y="876046"/>
                  </a:moveTo>
                  <a:cubicBezTo>
                    <a:pt x="0" y="392176"/>
                    <a:pt x="392176" y="0"/>
                    <a:pt x="876046" y="0"/>
                  </a:cubicBezTo>
                  <a:cubicBezTo>
                    <a:pt x="1359916" y="0"/>
                    <a:pt x="1752092" y="392176"/>
                    <a:pt x="1752092" y="876046"/>
                  </a:cubicBezTo>
                  <a:cubicBezTo>
                    <a:pt x="1752092" y="1359916"/>
                    <a:pt x="1359916" y="1752092"/>
                    <a:pt x="876046" y="1752092"/>
                  </a:cubicBezTo>
                  <a:cubicBezTo>
                    <a:pt x="392176" y="1752092"/>
                    <a:pt x="0" y="1359789"/>
                    <a:pt x="0" y="876046"/>
                  </a:cubicBezTo>
                  <a:close/>
                </a:path>
              </a:pathLst>
            </a:custGeom>
            <a:solidFill>
              <a:srgbClr val="5755FE"/>
            </a:solidFill>
          </p:spPr>
        </p:sp>
      </p:grpSp>
      <p:grpSp>
        <p:nvGrpSpPr>
          <p:cNvPr id="12" name="Group 12"/>
          <p:cNvGrpSpPr/>
          <p:nvPr/>
        </p:nvGrpSpPr>
        <p:grpSpPr>
          <a:xfrm rot="0">
            <a:off x="9717626" y="6893702"/>
            <a:ext cx="1314003" cy="1314003"/>
            <a:chOff x="0" y="0"/>
            <a:chExt cx="1752004" cy="17520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52092" cy="1752092"/>
            </a:xfrm>
            <a:custGeom>
              <a:avLst/>
              <a:gdLst/>
              <a:ahLst/>
              <a:cxnLst/>
              <a:rect l="l" t="t" r="r" b="b"/>
              <a:pathLst>
                <a:path w="1752092" h="1752092">
                  <a:moveTo>
                    <a:pt x="0" y="876046"/>
                  </a:moveTo>
                  <a:cubicBezTo>
                    <a:pt x="0" y="392176"/>
                    <a:pt x="392176" y="0"/>
                    <a:pt x="876046" y="0"/>
                  </a:cubicBezTo>
                  <a:cubicBezTo>
                    <a:pt x="1359916" y="0"/>
                    <a:pt x="1752092" y="392176"/>
                    <a:pt x="1752092" y="876046"/>
                  </a:cubicBezTo>
                  <a:cubicBezTo>
                    <a:pt x="1752092" y="1359916"/>
                    <a:pt x="1359916" y="1752092"/>
                    <a:pt x="876046" y="1752092"/>
                  </a:cubicBezTo>
                  <a:cubicBezTo>
                    <a:pt x="392176" y="1752092"/>
                    <a:pt x="0" y="1359789"/>
                    <a:pt x="0" y="876046"/>
                  </a:cubicBezTo>
                  <a:close/>
                </a:path>
              </a:pathLst>
            </a:custGeom>
            <a:solidFill>
              <a:srgbClr val="5755FE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9932991" y="7166078"/>
            <a:ext cx="883273" cy="769251"/>
          </a:xfrm>
          <a:custGeom>
            <a:avLst/>
            <a:gdLst/>
            <a:ahLst/>
            <a:cxnLst/>
            <a:rect l="l" t="t" r="r" b="b"/>
            <a:pathLst>
              <a:path w="883273" h="769251">
                <a:moveTo>
                  <a:pt x="0" y="0"/>
                </a:moveTo>
                <a:lnTo>
                  <a:pt x="883273" y="0"/>
                </a:lnTo>
                <a:lnTo>
                  <a:pt x="883273" y="769250"/>
                </a:lnTo>
                <a:lnTo>
                  <a:pt x="0" y="76925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461897" y="4226628"/>
            <a:ext cx="902950" cy="750269"/>
          </a:xfrm>
          <a:custGeom>
            <a:avLst/>
            <a:gdLst/>
            <a:ahLst/>
            <a:cxnLst/>
            <a:rect l="l" t="t" r="r" b="b"/>
            <a:pathLst>
              <a:path w="902950" h="750269">
                <a:moveTo>
                  <a:pt x="0" y="0"/>
                </a:moveTo>
                <a:lnTo>
                  <a:pt x="902950" y="0"/>
                </a:lnTo>
                <a:lnTo>
                  <a:pt x="902950" y="750270"/>
                </a:lnTo>
                <a:lnTo>
                  <a:pt x="0" y="750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6615111" y="6076233"/>
            <a:ext cx="5057778" cy="0"/>
          </a:xfrm>
          <a:prstGeom prst="line">
            <a:avLst/>
          </a:prstGeom>
          <a:ln w="114300" cap="rnd">
            <a:solidFill>
              <a:srgbClr val="5755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V="1">
            <a:off x="9144000" y="3547344"/>
            <a:ext cx="0" cy="5057778"/>
          </a:xfrm>
          <a:prstGeom prst="line">
            <a:avLst/>
          </a:prstGeom>
          <a:ln w="114300" cap="rnd">
            <a:solidFill>
              <a:srgbClr val="5755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1028700" y="650651"/>
            <a:ext cx="669909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FFFFFF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Домашнее задание</a:t>
            </a:r>
            <a:endParaRPr lang="en-US" sz="3600" b="1">
              <a:solidFill>
                <a:srgbClr val="FFFFFF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260235" y="650651"/>
            <a:ext cx="521037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5755FE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8</a:t>
            </a:r>
            <a:endParaRPr lang="en-US" sz="3600" b="1">
              <a:solidFill>
                <a:srgbClr val="5755FE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56324" y="3420886"/>
            <a:ext cx="650004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 b="1">
                <a:solidFill>
                  <a:srgbClr val="5755FE"/>
                </a:solidFill>
                <a:latin typeface="Futura Bold" panose="020B0702020204020203"/>
                <a:ea typeface="Futura Bold" panose="020B0702020204020203"/>
                <a:cs typeface="Futura Bold" panose="020B0702020204020203"/>
                <a:sym typeface="Futura Bold" panose="020B0702020204020203"/>
              </a:rPr>
              <a:t>1. Зарегистрируйтесь в Wordwall</a:t>
            </a:r>
            <a:endParaRPr lang="en-US" sz="3000" b="1">
              <a:solidFill>
                <a:srgbClr val="5755FE"/>
              </a:solidFill>
              <a:latin typeface="Futura Bold" panose="020B0702020204020203"/>
              <a:ea typeface="Futura Bold" panose="020B0702020204020203"/>
              <a:cs typeface="Futura Bold" panose="020B0702020204020203"/>
              <a:sym typeface="Futura Bold" panose="020B0702020204020203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672889" y="3480669"/>
            <a:ext cx="5586411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5755FE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2. Создайте действие </a:t>
            </a:r>
            <a:endParaRPr lang="en-US" sz="3000" b="1">
              <a:solidFill>
                <a:srgbClr val="5755FE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5755FE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(по любому шаблону)</a:t>
            </a:r>
            <a:endParaRPr lang="en-US" sz="3000" b="1">
              <a:solidFill>
                <a:srgbClr val="5755FE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8700" y="6638163"/>
            <a:ext cx="558641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 b="1">
                <a:solidFill>
                  <a:srgbClr val="5755FE"/>
                </a:solidFill>
                <a:latin typeface="Futura Ultra-Bold" panose="020B0802020204020204"/>
                <a:ea typeface="Futura Ultra-Bold" panose="020B0802020204020204"/>
                <a:cs typeface="Futura Ultra-Bold" panose="020B0802020204020204"/>
                <a:sym typeface="Futura Ultra-Bold" panose="020B0802020204020204"/>
              </a:rPr>
              <a:t>3. Поделитесь ссылкой</a:t>
            </a:r>
            <a:endParaRPr lang="en-US" sz="3000" b="1">
              <a:solidFill>
                <a:srgbClr val="5755FE"/>
              </a:solidFill>
              <a:latin typeface="Futura Ultra-Bold" panose="020B0802020204020204"/>
              <a:ea typeface="Futura Ultra-Bold" panose="020B0802020204020204"/>
              <a:cs typeface="Futura Ultra-Bold" panose="020B0802020204020204"/>
              <a:sym typeface="Futura Ultra-Bold" panose="020B0802020204020204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" y="7162128"/>
            <a:ext cx="5586411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1800">
                <a:solidFill>
                  <a:srgbClr val="000000"/>
                </a:solidFill>
                <a:latin typeface="Futura" panose="020B0502020204020303"/>
                <a:ea typeface="Futura" panose="020B0502020204020303"/>
                <a:cs typeface="Futura" panose="020B0502020204020303"/>
                <a:sym typeface="Futura" panose="020B0502020204020303"/>
              </a:rPr>
              <a:t>В чате "Цифров</a:t>
            </a:r>
            <a:r>
              <a:rPr lang="ru-RU" altLang="en-US" sz="1800">
                <a:solidFill>
                  <a:srgbClr val="000000"/>
                </a:solidFill>
                <a:latin typeface="Futura" panose="020B0502020204020303"/>
                <a:ea typeface="Futura" panose="020B0502020204020303"/>
                <a:cs typeface="Futura" panose="020B0502020204020303"/>
                <a:sym typeface="Futura" panose="020B0502020204020303"/>
              </a:rPr>
              <a:t>й десант</a:t>
            </a:r>
            <a:r>
              <a:rPr lang="en-US" sz="1800">
                <a:solidFill>
                  <a:srgbClr val="000000"/>
                </a:solidFill>
                <a:latin typeface="Futura" panose="020B0502020204020303"/>
                <a:ea typeface="Futura" panose="020B0502020204020303"/>
                <a:cs typeface="Futura" panose="020B0502020204020303"/>
                <a:sym typeface="Futura" panose="020B0502020204020303"/>
              </a:rPr>
              <a:t>" или социальных сетях учреждения.</a:t>
            </a:r>
            <a:endParaRPr lang="en-US" sz="1800">
              <a:solidFill>
                <a:srgbClr val="000000"/>
              </a:solidFill>
              <a:latin typeface="Futura" panose="020B0502020204020303"/>
              <a:ea typeface="Futura" panose="020B0502020204020303"/>
              <a:cs typeface="Futura" panose="020B0502020204020303"/>
              <a:sym typeface="Futura" panose="020B0502020204020303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672889" y="6638163"/>
            <a:ext cx="5586411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5755FE"/>
                </a:solidFill>
                <a:latin typeface="Futura Bold" panose="020B0702020204020203"/>
                <a:ea typeface="Futura Bold" panose="020B0702020204020203"/>
                <a:cs typeface="Futura Bold" panose="020B0702020204020203"/>
                <a:sym typeface="Futura Bold" panose="020B0702020204020203"/>
              </a:rPr>
              <a:t>Пользуйтесь на мероприятиях</a:t>
            </a:r>
            <a:endParaRPr lang="en-US" sz="3000" b="1">
              <a:solidFill>
                <a:srgbClr val="5755FE"/>
              </a:solidFill>
              <a:latin typeface="Futura Bold" panose="020B0702020204020203"/>
              <a:ea typeface="Futura Bold" panose="020B0702020204020203"/>
              <a:cs typeface="Futura Bold" panose="020B0702020204020203"/>
              <a:sym typeface="Futura Bold" panose="020B070202020402020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WPS Presentation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Futura</vt:lpstr>
      <vt:lpstr>Futura Ultra-Bold</vt:lpstr>
      <vt:lpstr>Arial</vt:lpstr>
      <vt:lpstr>Open Sans Bold</vt:lpstr>
      <vt:lpstr>Futura Bold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Business Marketing Presentation</dc:title>
  <dc:creator/>
  <cp:lastModifiedBy>mzhir</cp:lastModifiedBy>
  <cp:revision>2</cp:revision>
  <dcterms:created xsi:type="dcterms:W3CDTF">2006-08-16T00:00:00Z</dcterms:created>
  <dcterms:modified xsi:type="dcterms:W3CDTF">2026-03-04T11:25:54Z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7711D17596694E2B925C6D08D789B846_12</vt:lpwstr>
  </property>
  <property fmtid="{D5CDD505-2E9C-101B-9397-08002B2CF9AE}" pid="3" name="KSOProductBuildVer">
    <vt:lpwstr>1049-12.2.0.23196</vt:lpwstr>
  </property>
</Properties>
</file>