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39" d="100"/>
          <a:sy n="39" d="100"/>
        </p:scale>
        <p:origin x="-1014"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96DFF08F-DC6B-4601-B491-B0F83F6DD2DA}" type="datetimeFigureOut">
              <a:rPr lang="en-US" dirty="0"/>
              <a:t>6/6/2022</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FAB73BC-B049-4115-A692-8D63A059BFB8}" type="slidenum">
              <a:rPr lang="en-US" dirty="0"/>
              <a:t>‹#›</a:t>
            </a:fld>
            <a:endParaRPr lang="en-US"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6/6/2022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6/6/2022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6/6/2022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6DFF08F-DC6B-4601-B491-B0F83F6DD2DA}" type="datetimeFigureOut">
              <a:rPr lang="en-US" dirty="0"/>
              <a:t>6/6/2022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6/6/2022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6/6/2022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6/6/2022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6/6/2022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ru-RU" smtClean="0"/>
              <a:t>Образец заголовка</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6DFF08F-DC6B-4601-B491-B0F83F6DD2DA}" type="datetimeFigureOut">
              <a:rPr lang="en-US" dirty="0"/>
              <a:t>6/6/2022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6DFF08F-DC6B-4601-B491-B0F83F6DD2DA}" type="datetimeFigureOut">
              <a:rPr lang="en-US" dirty="0"/>
              <a:t>6/6/2022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96DFF08F-DC6B-4601-B491-B0F83F6DD2DA}" type="datetimeFigureOut">
              <a:rPr lang="en-US" dirty="0"/>
              <a:pPr/>
              <a:t>6/6/2022</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09980" y="836712"/>
            <a:ext cx="9966960" cy="2971744"/>
          </a:xfrm>
        </p:spPr>
        <p:txBody>
          <a:bodyPr>
            <a:normAutofit/>
          </a:bodyPr>
          <a:lstStyle/>
          <a:p>
            <a:r>
              <a:rPr lang="ru-RU" sz="4900" i="1" dirty="0"/>
              <a:t>ЧЕЛОВЕК </a:t>
            </a:r>
            <a:r>
              <a:rPr lang="ru-RU" sz="4900" i="1" dirty="0" smtClean="0"/>
              <a:t>ЧИТАЮЩИЙ- </a:t>
            </a:r>
            <a:r>
              <a:rPr lang="ru-RU" sz="4900" dirty="0"/>
              <a:t/>
            </a:r>
            <a:br>
              <a:rPr lang="ru-RU" sz="4900" dirty="0"/>
            </a:br>
            <a:r>
              <a:rPr lang="ru-RU" sz="4900" i="1" dirty="0"/>
              <a:t>                              ЧЕЛОВЕК </a:t>
            </a:r>
            <a:r>
              <a:rPr lang="ru-RU" sz="4900" i="1" dirty="0" smtClean="0"/>
              <a:t>МЫСЛЯЩИЙ</a:t>
            </a:r>
            <a:endParaRPr lang="ru-RU" sz="3600" dirty="0"/>
          </a:p>
        </p:txBody>
      </p:sp>
      <p:sp>
        <p:nvSpPr>
          <p:cNvPr id="3" name="Подзаголовок 2"/>
          <p:cNvSpPr>
            <a:spLocks noGrp="1"/>
          </p:cNvSpPr>
          <p:nvPr>
            <p:ph type="subTitle" idx="1"/>
          </p:nvPr>
        </p:nvSpPr>
        <p:spPr>
          <a:xfrm>
            <a:off x="2933023" y="4964338"/>
            <a:ext cx="8767860" cy="1388165"/>
          </a:xfrm>
        </p:spPr>
        <p:txBody>
          <a:bodyPr>
            <a:normAutofit/>
          </a:bodyPr>
          <a:lstStyle/>
          <a:p>
            <a:pPr algn="r"/>
            <a:r>
              <a:rPr lang="ru-RU" b="1" i="1" dirty="0" smtClean="0">
                <a:solidFill>
                  <a:srgbClr val="FF0000"/>
                </a:solidFill>
                <a:latin typeface="Georgia" panose="02040502050405020303" pitchFamily="18" charset="0"/>
              </a:rPr>
              <a:t>Волонтер,</a:t>
            </a:r>
            <a:r>
              <a:rPr lang="ru-RU" b="1" i="1" dirty="0" smtClean="0">
                <a:solidFill>
                  <a:srgbClr val="FF0000"/>
                </a:solidFill>
                <a:latin typeface="Georgia" panose="02040502050405020303" pitchFamily="18" charset="0"/>
              </a:rPr>
              <a:t> </a:t>
            </a:r>
            <a:r>
              <a:rPr lang="ru-RU" b="1" i="1" dirty="0" smtClean="0">
                <a:solidFill>
                  <a:srgbClr val="FF0000"/>
                </a:solidFill>
                <a:latin typeface="Georgia" panose="02040502050405020303" pitchFamily="18" charset="0"/>
              </a:rPr>
              <a:t>учитель </a:t>
            </a:r>
            <a:r>
              <a:rPr lang="ru-RU" b="1" i="1" dirty="0" err="1" smtClean="0">
                <a:solidFill>
                  <a:srgbClr val="FF0000"/>
                </a:solidFill>
                <a:latin typeface="Georgia" panose="02040502050405020303" pitchFamily="18" charset="0"/>
              </a:rPr>
              <a:t>руссского</a:t>
            </a:r>
            <a:r>
              <a:rPr lang="ru-RU" b="1" i="1" dirty="0" smtClean="0">
                <a:solidFill>
                  <a:srgbClr val="FF0000"/>
                </a:solidFill>
                <a:latin typeface="Georgia" panose="02040502050405020303" pitchFamily="18" charset="0"/>
              </a:rPr>
              <a:t> языка и литературы</a:t>
            </a:r>
          </a:p>
          <a:p>
            <a:pPr algn="r"/>
            <a:r>
              <a:rPr lang="ru-RU" b="1" i="1" dirty="0" smtClean="0">
                <a:solidFill>
                  <a:srgbClr val="FF0000"/>
                </a:solidFill>
                <a:latin typeface="Georgia" panose="02040502050405020303" pitchFamily="18" charset="0"/>
              </a:rPr>
              <a:t> х. Шевченко </a:t>
            </a:r>
          </a:p>
          <a:p>
            <a:pPr algn="r"/>
            <a:r>
              <a:rPr lang="ru-RU" b="1" i="1" dirty="0" err="1" smtClean="0">
                <a:solidFill>
                  <a:srgbClr val="FF0000"/>
                </a:solidFill>
                <a:latin typeface="Georgia" panose="02040502050405020303" pitchFamily="18" charset="0"/>
              </a:rPr>
              <a:t>Чич</a:t>
            </a:r>
            <a:r>
              <a:rPr lang="ru-RU" b="1" i="1" dirty="0" smtClean="0">
                <a:solidFill>
                  <a:srgbClr val="FF0000"/>
                </a:solidFill>
                <a:latin typeface="Georgia" panose="02040502050405020303" pitchFamily="18" charset="0"/>
              </a:rPr>
              <a:t> Эмма </a:t>
            </a:r>
            <a:r>
              <a:rPr lang="ru-RU" b="1" i="1" dirty="0" err="1" smtClean="0">
                <a:solidFill>
                  <a:srgbClr val="FF0000"/>
                </a:solidFill>
                <a:latin typeface="Georgia" panose="02040502050405020303" pitchFamily="18" charset="0"/>
              </a:rPr>
              <a:t>Шамсудиновна</a:t>
            </a:r>
            <a:endParaRPr lang="ru-RU" b="1" i="1" dirty="0">
              <a:solidFill>
                <a:srgbClr val="FF0000"/>
              </a:solidFill>
              <a:latin typeface="Georgia" panose="02040502050405020303" pitchFamily="18" charset="0"/>
            </a:endParaRPr>
          </a:p>
        </p:txBody>
      </p:sp>
    </p:spTree>
    <p:extLst>
      <p:ext uri="{BB962C8B-B14F-4D97-AF65-F5344CB8AC3E}">
        <p14:creationId xmlns:p14="http://schemas.microsoft.com/office/powerpoint/2010/main" val="1263993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err="1" smtClean="0">
                <a:solidFill>
                  <a:srgbClr val="FF0000"/>
                </a:solidFill>
                <a:latin typeface="Comic Sans MS" panose="030F0702030302020204" pitchFamily="66" charset="0"/>
              </a:rPr>
              <a:t>Бочарникова</a:t>
            </a:r>
            <a:r>
              <a:rPr lang="ru-RU" b="1" dirty="0" smtClean="0">
                <a:solidFill>
                  <a:srgbClr val="FF0000"/>
                </a:solidFill>
                <a:latin typeface="Comic Sans MS" panose="030F0702030302020204" pitchFamily="66" charset="0"/>
              </a:rPr>
              <a:t> Снежана </a:t>
            </a:r>
            <a:r>
              <a:rPr lang="ru-RU" b="1" dirty="0" smtClean="0">
                <a:solidFill>
                  <a:srgbClr val="FF0000"/>
                </a:solidFill>
                <a:latin typeface="Comic Sans MS" panose="030F0702030302020204" pitchFamily="66" charset="0"/>
              </a:rPr>
              <a:t>(</a:t>
            </a:r>
            <a:r>
              <a:rPr lang="ru-RU" b="1" dirty="0" smtClean="0">
                <a:solidFill>
                  <a:srgbClr val="FF0000"/>
                </a:solidFill>
                <a:latin typeface="Comic Sans MS" panose="030F0702030302020204" pitchFamily="66" charset="0"/>
              </a:rPr>
              <a:t>волонтер</a:t>
            </a:r>
            <a:r>
              <a:rPr lang="ru-RU" b="1" dirty="0" smtClean="0">
                <a:solidFill>
                  <a:srgbClr val="FF0000"/>
                </a:solidFill>
                <a:latin typeface="Comic Sans MS" panose="030F0702030302020204" pitchFamily="66" charset="0"/>
              </a:rPr>
              <a:t>)</a:t>
            </a:r>
            <a:endParaRPr lang="ru-RU" b="1" dirty="0">
              <a:solidFill>
                <a:srgbClr val="FF0000"/>
              </a:solidFill>
              <a:latin typeface="Comic Sans MS" panose="030F0702030302020204" pitchFamily="66" charset="0"/>
            </a:endParaRPr>
          </a:p>
        </p:txBody>
      </p:sp>
      <p:sp>
        <p:nvSpPr>
          <p:cNvPr id="3" name="Объект 2"/>
          <p:cNvSpPr>
            <a:spLocks noGrp="1"/>
          </p:cNvSpPr>
          <p:nvPr>
            <p:ph idx="1"/>
          </p:nvPr>
        </p:nvSpPr>
        <p:spPr/>
        <p:txBody>
          <a:bodyPr/>
          <a:lstStyle/>
          <a:p>
            <a:pPr marL="45720" indent="0">
              <a:buNone/>
            </a:pPr>
            <a:r>
              <a:rPr lang="ru-RU" dirty="0"/>
              <a:t>(</a:t>
            </a:r>
            <a:r>
              <a:rPr lang="ru-RU" sz="3600" b="1" i="1" dirty="0">
                <a:latin typeface="Book Antiqua" panose="02040602050305030304" pitchFamily="18" charset="0"/>
              </a:rPr>
              <a:t>из сочинения по развитию речи) «Молодая гвардия « А. Фадеева внушила мне следующую мысль: мы , молодежь, за мир в ответе, за каждый ее кустик , за каждого человека, за все живое на Земле.</a:t>
            </a:r>
          </a:p>
          <a:p>
            <a:pPr marL="45720" indent="0">
              <a:buNone/>
            </a:pPr>
            <a:r>
              <a:rPr lang="ru-RU" sz="3600" b="1" i="1" dirty="0">
                <a:latin typeface="Book Antiqua" panose="02040602050305030304" pitchFamily="18" charset="0"/>
              </a:rPr>
              <a:t> </a:t>
            </a:r>
          </a:p>
          <a:p>
            <a:endParaRPr lang="ru-RU" dirty="0"/>
          </a:p>
        </p:txBody>
      </p:sp>
    </p:spTree>
    <p:extLst>
      <p:ext uri="{BB962C8B-B14F-4D97-AF65-F5344CB8AC3E}">
        <p14:creationId xmlns:p14="http://schemas.microsoft.com/office/powerpoint/2010/main" val="28093508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30122" y="1210613"/>
            <a:ext cx="9875520" cy="4198513"/>
          </a:xfrm>
        </p:spPr>
        <p:txBody>
          <a:bodyPr>
            <a:normAutofit fontScale="90000"/>
          </a:bodyPr>
          <a:lstStyle/>
          <a:p>
            <a:pPr algn="ctr"/>
            <a:r>
              <a:rPr lang="ru-RU" b="1" i="1" dirty="0">
                <a:solidFill>
                  <a:srgbClr val="FF0000"/>
                </a:solidFill>
              </a:rPr>
              <a:t>Литературно-драматическая композиция</a:t>
            </a:r>
            <a:r>
              <a:rPr lang="ru-RU" i="1" dirty="0">
                <a:solidFill>
                  <a:srgbClr val="FF0000"/>
                </a:solidFill>
              </a:rPr>
              <a:t/>
            </a:r>
            <a:br>
              <a:rPr lang="ru-RU" i="1" dirty="0">
                <a:solidFill>
                  <a:srgbClr val="FF0000"/>
                </a:solidFill>
              </a:rPr>
            </a:br>
            <a:r>
              <a:rPr lang="ru-RU" b="1" i="1" dirty="0">
                <a:solidFill>
                  <a:srgbClr val="FF0000"/>
                </a:solidFill>
              </a:rPr>
              <a:t>      </a:t>
            </a:r>
            <a:r>
              <a:rPr lang="ru-RU" b="1" i="1" dirty="0" smtClean="0">
                <a:solidFill>
                  <a:srgbClr val="92D050"/>
                </a:solidFill>
                <a:latin typeface="Georgia" panose="02040502050405020303" pitchFamily="18" charset="0"/>
              </a:rPr>
              <a:t>«</a:t>
            </a:r>
            <a:r>
              <a:rPr lang="ru-RU" b="1" i="1" dirty="0" err="1" smtClean="0">
                <a:solidFill>
                  <a:srgbClr val="92D050"/>
                </a:solidFill>
                <a:latin typeface="Georgia" panose="02040502050405020303" pitchFamily="18" charset="0"/>
              </a:rPr>
              <a:t>Мысли,рожденные</a:t>
            </a:r>
            <a:r>
              <a:rPr lang="ru-RU" b="1" i="1" dirty="0" smtClean="0">
                <a:solidFill>
                  <a:srgbClr val="92D050"/>
                </a:solidFill>
                <a:latin typeface="Georgia" panose="02040502050405020303" pitchFamily="18" charset="0"/>
              </a:rPr>
              <a:t> в библиотеке»</a:t>
            </a:r>
            <a:br>
              <a:rPr lang="ru-RU" b="1" i="1" dirty="0" smtClean="0">
                <a:solidFill>
                  <a:srgbClr val="92D050"/>
                </a:solidFill>
                <a:latin typeface="Georgia" panose="02040502050405020303" pitchFamily="18" charset="0"/>
              </a:rPr>
            </a:br>
            <a:r>
              <a:rPr lang="ru-RU" b="1" i="1" dirty="0" smtClean="0">
                <a:solidFill>
                  <a:srgbClr val="FF0000"/>
                </a:solidFill>
              </a:rPr>
              <a:t> </a:t>
            </a:r>
            <a:r>
              <a:rPr lang="ru-RU" b="1" i="1" dirty="0">
                <a:solidFill>
                  <a:srgbClr val="FF0000"/>
                </a:solidFill>
              </a:rPr>
              <a:t>(Составлено на основе  ученических выводов по прочитанным  книгам, ученических сценариев и сочинений</a:t>
            </a:r>
            <a:r>
              <a:rPr lang="ru-RU" b="1" dirty="0">
                <a:solidFill>
                  <a:srgbClr val="FF0000"/>
                </a:solidFill>
              </a:rPr>
              <a:t>)</a:t>
            </a:r>
            <a:r>
              <a:rPr lang="ru-RU" dirty="0">
                <a:solidFill>
                  <a:srgbClr val="FF0000"/>
                </a:solidFill>
              </a:rPr>
              <a:t/>
            </a:r>
            <a:br>
              <a:rPr lang="ru-RU" dirty="0">
                <a:solidFill>
                  <a:srgbClr val="FF0000"/>
                </a:solidFill>
              </a:rPr>
            </a:br>
            <a:endParaRPr lang="ru-RU" dirty="0">
              <a:solidFill>
                <a:srgbClr val="FF0000"/>
              </a:solidFill>
            </a:endParaRPr>
          </a:p>
        </p:txBody>
      </p:sp>
    </p:spTree>
    <p:extLst>
      <p:ext uri="{BB962C8B-B14F-4D97-AF65-F5344CB8AC3E}">
        <p14:creationId xmlns:p14="http://schemas.microsoft.com/office/powerpoint/2010/main" val="19961719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3000" y="609600"/>
            <a:ext cx="9875520" cy="832834"/>
          </a:xfrm>
        </p:spPr>
        <p:txBody>
          <a:bodyPr>
            <a:normAutofit fontScale="90000"/>
          </a:bodyPr>
          <a:lstStyle/>
          <a:p>
            <a:pPr algn="ctr"/>
            <a:r>
              <a:rPr lang="ru-RU" sz="3200" b="1" i="1" dirty="0" smtClean="0">
                <a:solidFill>
                  <a:srgbClr val="00B0F0"/>
                </a:solidFill>
                <a:latin typeface="Georgia" panose="02040502050405020303" pitchFamily="18" charset="0"/>
              </a:rPr>
              <a:t>Стихи заведующей Шевченковской библиотеки- </a:t>
            </a:r>
            <a:r>
              <a:rPr lang="ru-RU" sz="3200" b="1" i="1" dirty="0" err="1" smtClean="0">
                <a:solidFill>
                  <a:srgbClr val="00B0F0"/>
                </a:solidFill>
                <a:latin typeface="Georgia" panose="02040502050405020303" pitchFamily="18" charset="0"/>
              </a:rPr>
              <a:t>Чич</a:t>
            </a:r>
            <a:r>
              <a:rPr lang="ru-RU" sz="3200" b="1" i="1" dirty="0" smtClean="0">
                <a:solidFill>
                  <a:srgbClr val="00B0F0"/>
                </a:solidFill>
                <a:latin typeface="Georgia" panose="02040502050405020303" pitchFamily="18" charset="0"/>
              </a:rPr>
              <a:t> Эммы </a:t>
            </a:r>
            <a:r>
              <a:rPr lang="ru-RU" sz="3200" b="1" i="1" dirty="0" err="1" smtClean="0">
                <a:solidFill>
                  <a:srgbClr val="00B0F0"/>
                </a:solidFill>
                <a:latin typeface="Georgia" panose="02040502050405020303" pitchFamily="18" charset="0"/>
              </a:rPr>
              <a:t>Шамсудиновны</a:t>
            </a:r>
            <a:endParaRPr lang="ru-RU" sz="3200" i="1" dirty="0">
              <a:solidFill>
                <a:srgbClr val="00B0F0"/>
              </a:solidFill>
              <a:latin typeface="Georgia" panose="02040502050405020303" pitchFamily="18" charset="0"/>
            </a:endParaRPr>
          </a:p>
        </p:txBody>
      </p:sp>
      <p:sp>
        <p:nvSpPr>
          <p:cNvPr id="3" name="Объект 2"/>
          <p:cNvSpPr>
            <a:spLocks noGrp="1"/>
          </p:cNvSpPr>
          <p:nvPr>
            <p:ph idx="1"/>
          </p:nvPr>
        </p:nvSpPr>
        <p:spPr>
          <a:xfrm>
            <a:off x="1143000" y="1584101"/>
            <a:ext cx="9872871" cy="4511899"/>
          </a:xfrm>
        </p:spPr>
        <p:txBody>
          <a:bodyPr>
            <a:normAutofit fontScale="92500" lnSpcReduction="20000"/>
          </a:bodyPr>
          <a:lstStyle/>
          <a:p>
            <a:pPr marL="45720" indent="0">
              <a:buNone/>
            </a:pPr>
            <a:r>
              <a:rPr lang="ru-RU" b="1" i="1" dirty="0">
                <a:latin typeface="Book Antiqua" panose="02040602050305030304" pitchFamily="18" charset="0"/>
              </a:rPr>
              <a:t>Когда твоя душа поет от счастья,</a:t>
            </a:r>
          </a:p>
          <a:p>
            <a:pPr marL="45720" indent="0">
              <a:buNone/>
            </a:pPr>
            <a:r>
              <a:rPr lang="ru-RU" b="1" i="1" dirty="0">
                <a:latin typeface="Book Antiqua" panose="02040602050305030304" pitchFamily="18" charset="0"/>
              </a:rPr>
              <a:t>Не забудь, что рядом может оказаться тот,</a:t>
            </a:r>
          </a:p>
          <a:p>
            <a:pPr marL="45720" indent="0">
              <a:buNone/>
            </a:pPr>
            <a:r>
              <a:rPr lang="ru-RU" b="1" i="1" dirty="0">
                <a:latin typeface="Book Antiqua" panose="02040602050305030304" pitchFamily="18" charset="0"/>
              </a:rPr>
              <a:t>Кто состраданием твоим согретым может быть.</a:t>
            </a:r>
          </a:p>
          <a:p>
            <a:pPr marL="45720" indent="0">
              <a:buNone/>
            </a:pPr>
            <a:r>
              <a:rPr lang="ru-RU" b="1" i="1" dirty="0">
                <a:latin typeface="Book Antiqua" panose="02040602050305030304" pitchFamily="18" charset="0"/>
              </a:rPr>
              <a:t>Когда твоя душа полна огнем войны,</a:t>
            </a:r>
          </a:p>
          <a:p>
            <a:pPr marL="45720" indent="0">
              <a:buNone/>
            </a:pPr>
            <a:r>
              <a:rPr lang="ru-RU" b="1" i="1" dirty="0">
                <a:latin typeface="Book Antiqua" panose="02040602050305030304" pitchFamily="18" charset="0"/>
              </a:rPr>
              <a:t>Умерь свой гнев и милосердней будь.</a:t>
            </a:r>
          </a:p>
          <a:p>
            <a:pPr marL="45720" indent="0">
              <a:buNone/>
            </a:pPr>
            <a:r>
              <a:rPr lang="ru-RU" b="1" i="1" dirty="0">
                <a:latin typeface="Book Antiqua" panose="02040602050305030304" pitchFamily="18" charset="0"/>
              </a:rPr>
              <a:t>Весной любви охвачены сердца</a:t>
            </a:r>
          </a:p>
          <a:p>
            <a:pPr marL="45720" indent="0">
              <a:buNone/>
            </a:pPr>
            <a:r>
              <a:rPr lang="ru-RU" b="1" i="1" dirty="0">
                <a:latin typeface="Book Antiqua" panose="02040602050305030304" pitchFamily="18" charset="0"/>
              </a:rPr>
              <a:t>Пой, веселись, танцуй!</a:t>
            </a:r>
          </a:p>
          <a:p>
            <a:pPr marL="45720" indent="0">
              <a:buNone/>
            </a:pPr>
            <a:r>
              <a:rPr lang="ru-RU" b="1" i="1" dirty="0">
                <a:latin typeface="Book Antiqua" panose="02040602050305030304" pitchFamily="18" charset="0"/>
              </a:rPr>
              <a:t> </a:t>
            </a:r>
            <a:r>
              <a:rPr lang="ru-RU" b="1" i="1" dirty="0" smtClean="0">
                <a:latin typeface="Book Antiqua" panose="02040602050305030304" pitchFamily="18" charset="0"/>
              </a:rPr>
              <a:t>Весна </a:t>
            </a:r>
            <a:r>
              <a:rPr lang="ru-RU" b="1" i="1" dirty="0">
                <a:latin typeface="Book Antiqua" panose="02040602050305030304" pitchFamily="18" charset="0"/>
              </a:rPr>
              <a:t>твоя, но милосердней будь.</a:t>
            </a:r>
          </a:p>
          <a:p>
            <a:pPr marL="45720" indent="0">
              <a:buNone/>
            </a:pPr>
            <a:r>
              <a:rPr lang="ru-RU" b="1" i="1" dirty="0">
                <a:latin typeface="Book Antiqua" panose="02040602050305030304" pitchFamily="18" charset="0"/>
              </a:rPr>
              <a:t>Ты глухотой счастливца не болей.</a:t>
            </a:r>
          </a:p>
          <a:p>
            <a:pPr marL="45720" indent="0">
              <a:buNone/>
            </a:pPr>
            <a:r>
              <a:rPr lang="ru-RU" b="1" i="1" dirty="0">
                <a:latin typeface="Book Antiqua" panose="02040602050305030304" pitchFamily="18" charset="0"/>
              </a:rPr>
              <a:t>Услышь тоску других,</a:t>
            </a:r>
          </a:p>
          <a:p>
            <a:pPr marL="45720" indent="0">
              <a:buNone/>
            </a:pPr>
            <a:r>
              <a:rPr lang="ru-RU" b="1" i="1" dirty="0">
                <a:latin typeface="Book Antiqua" panose="02040602050305030304" pitchFamily="18" charset="0"/>
              </a:rPr>
              <a:t>Звезду добра зажги</a:t>
            </a:r>
          </a:p>
        </p:txBody>
      </p:sp>
    </p:spTree>
    <p:extLst>
      <p:ext uri="{BB962C8B-B14F-4D97-AF65-F5344CB8AC3E}">
        <p14:creationId xmlns:p14="http://schemas.microsoft.com/office/powerpoint/2010/main" val="10722059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i="1" dirty="0">
                <a:solidFill>
                  <a:srgbClr val="00B0F0"/>
                </a:solidFill>
              </a:rPr>
              <a:t>Танец  («Детство»)</a:t>
            </a:r>
            <a:r>
              <a:rPr lang="ru-RU" dirty="0">
                <a:solidFill>
                  <a:srgbClr val="00B0F0"/>
                </a:solidFill>
              </a:rPr>
              <a:t/>
            </a:r>
            <a:br>
              <a:rPr lang="ru-RU" dirty="0">
                <a:solidFill>
                  <a:srgbClr val="00B0F0"/>
                </a:solidFill>
              </a:rPr>
            </a:br>
            <a:endParaRPr lang="ru-RU" dirty="0">
              <a:solidFill>
                <a:srgbClr val="00B0F0"/>
              </a:solidFill>
            </a:endParaRPr>
          </a:p>
        </p:txBody>
      </p:sp>
      <p:sp>
        <p:nvSpPr>
          <p:cNvPr id="3" name="Объект 2"/>
          <p:cNvSpPr>
            <a:spLocks noGrp="1"/>
          </p:cNvSpPr>
          <p:nvPr>
            <p:ph idx="1"/>
          </p:nvPr>
        </p:nvSpPr>
        <p:spPr>
          <a:xfrm>
            <a:off x="1789069" y="3433355"/>
            <a:ext cx="15259955" cy="5988165"/>
          </a:xfrm>
        </p:spPr>
        <p:txBody>
          <a:bodyPr/>
          <a:lstStyle/>
          <a:p>
            <a:endParaRPr lang="ru-RU" dirty="0"/>
          </a:p>
        </p:txBody>
      </p:sp>
      <p:sp>
        <p:nvSpPr>
          <p:cNvPr id="4" name="Rectangle 2"/>
          <p:cNvSpPr>
            <a:spLocks noChangeArrowheads="1"/>
          </p:cNvSpPr>
          <p:nvPr/>
        </p:nvSpPr>
        <p:spPr bwMode="auto">
          <a:xfrm>
            <a:off x="68126" y="1844550"/>
            <a:ext cx="18844506"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graphicFrame>
        <p:nvGraphicFramePr>
          <p:cNvPr id="5" name="Объект 4"/>
          <p:cNvGraphicFramePr>
            <a:graphicFrameLocks/>
          </p:cNvGraphicFramePr>
          <p:nvPr>
            <p:extLst>
              <p:ext uri="{D42A27DB-BD31-4B8C-83A1-F6EECF244321}">
                <p14:modId xmlns:p14="http://schemas.microsoft.com/office/powerpoint/2010/main" val="817261755"/>
              </p:ext>
            </p:extLst>
          </p:nvPr>
        </p:nvGraphicFramePr>
        <p:xfrm>
          <a:off x="1630018" y="1457739"/>
          <a:ext cx="9157252" cy="4943061"/>
        </p:xfrm>
        <a:graphic>
          <a:graphicData uri="http://schemas.openxmlformats.org/presentationml/2006/ole">
            <mc:AlternateContent xmlns:mc="http://schemas.openxmlformats.org/markup-compatibility/2006">
              <mc:Choice xmlns:v="urn:schemas-microsoft-com:vml" Requires="v">
                <p:oleObj spid="_x0000_s1038" name="Картинка" r:id="rId3" imgW="0" imgH="0" progId="StaticMetafile">
                  <p:embed/>
                </p:oleObj>
              </mc:Choice>
              <mc:Fallback>
                <p:oleObj name="Картинка" r:id="rId3" imgW="0" imgH="0" progId="StaticMetafile">
                  <p:embed/>
                  <p:pic>
                    <p:nvPicPr>
                      <p:cNvPr id="0" name="rectole0000000000"/>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0018" y="1457739"/>
                        <a:ext cx="9157252" cy="4943061"/>
                      </a:xfrm>
                      <a:prstGeom prst="rect">
                        <a:avLst/>
                      </a:prstGeom>
                      <a:solidFill>
                        <a:srgbClr val="FFFFFF"/>
                      </a:solidFill>
                      <a:ln>
                        <a:noFill/>
                      </a:ln>
                    </p:spPr>
                  </p:pic>
                </p:oleObj>
              </mc:Fallback>
            </mc:AlternateContent>
          </a:graphicData>
        </a:graphic>
      </p:graphicFrame>
    </p:spTree>
    <p:extLst>
      <p:ext uri="{BB962C8B-B14F-4D97-AF65-F5344CB8AC3E}">
        <p14:creationId xmlns:p14="http://schemas.microsoft.com/office/powerpoint/2010/main" val="6571276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normAutofit/>
          </a:bodyPr>
          <a:lstStyle/>
          <a:p>
            <a:r>
              <a:rPr lang="ru-RU" sz="4400" dirty="0" smtClean="0">
                <a:latin typeface="Times New Roman" pitchFamily="18" charset="0"/>
                <a:cs typeface="Times New Roman" pitchFamily="18" charset="0"/>
              </a:rPr>
              <a:t>Встреча девочки с цветком на пустыре</a:t>
            </a:r>
            <a:endParaRPr lang="ru-RU" sz="4400" dirty="0">
              <a:latin typeface="Times New Roman" pitchFamily="18" charset="0"/>
              <a:cs typeface="Times New Roman" pitchFamily="18" charset="0"/>
            </a:endParaRPr>
          </a:p>
        </p:txBody>
      </p:sp>
    </p:spTree>
    <p:extLst>
      <p:ext uri="{BB962C8B-B14F-4D97-AF65-F5344CB8AC3E}">
        <p14:creationId xmlns:p14="http://schemas.microsoft.com/office/powerpoint/2010/main" val="8851114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idx="1"/>
          </p:nvPr>
        </p:nvSpPr>
        <p:spPr>
          <a:xfrm>
            <a:off x="1143000" y="604838"/>
            <a:ext cx="9872663" cy="5491162"/>
          </a:xfrm>
        </p:spPr>
        <p:txBody>
          <a:bodyPr>
            <a:normAutofit/>
          </a:bodyPr>
          <a:lstStyle/>
          <a:p>
            <a:pPr marL="45720" indent="0">
              <a:buNone/>
            </a:pPr>
            <a:r>
              <a:rPr lang="ru-RU" dirty="0"/>
              <a:t>(девочка) - Отчего ты грустишь, цветочек? Ах да, мы, растущие в мире любви и тепла, забыли полить тебя, или камушки на этом пустыре совсем обессилили твою жизнь?</a:t>
            </a:r>
          </a:p>
          <a:p>
            <a:pPr marL="45720" indent="0">
              <a:buNone/>
            </a:pPr>
            <a:r>
              <a:rPr lang="ru-RU" dirty="0"/>
              <a:t>(цветочек) - Да нет, добрая девочка, меня всегда согревает и оживляет даже капелька милосердия в этом мире.</a:t>
            </a:r>
          </a:p>
          <a:p>
            <a:pPr marL="45720" indent="0">
              <a:buNone/>
            </a:pPr>
            <a:r>
              <a:rPr lang="ru-RU" dirty="0"/>
              <a:t>Просто в майские дни, когда гремят Парады Побед, я вспоминаю своих родных, которых уничтожила война.   </a:t>
            </a:r>
          </a:p>
          <a:p>
            <a:pPr marL="45720" indent="0">
              <a:buNone/>
            </a:pPr>
            <a:r>
              <a:rPr lang="ru-RU" dirty="0"/>
              <a:t>Разве тут был пустырь! Это был цветущий детский парк. Но после фашистских бомб и солдатских сапог уже кроме меня ни один цветочек не смог вылезти из–под обломков.</a:t>
            </a:r>
          </a:p>
          <a:p>
            <a:pPr marL="45720" indent="0">
              <a:buNone/>
            </a:pPr>
            <a:r>
              <a:rPr lang="ru-RU" dirty="0"/>
              <a:t>(девочка) - Значит не только люди, но и вся природа пострадала от этой войны!</a:t>
            </a:r>
          </a:p>
          <a:p>
            <a:pPr marL="45720" indent="0">
              <a:buNone/>
            </a:pPr>
            <a:r>
              <a:rPr lang="ru-RU" dirty="0"/>
              <a:t>(цветочек) - Да, мы беззвучно сносили все тяготы войны, как в музеях храним в наших сердцах миллионы судеб. А знаешь, сколько хороших людей повстречали мы и во время войны.</a:t>
            </a:r>
          </a:p>
          <a:p>
            <a:endParaRPr lang="ru-RU" dirty="0"/>
          </a:p>
        </p:txBody>
      </p:sp>
    </p:spTree>
    <p:extLst>
      <p:ext uri="{BB962C8B-B14F-4D97-AF65-F5344CB8AC3E}">
        <p14:creationId xmlns:p14="http://schemas.microsoft.com/office/powerpoint/2010/main" val="41227766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43000" y="553792"/>
            <a:ext cx="9872871" cy="5542208"/>
          </a:xfrm>
        </p:spPr>
        <p:txBody>
          <a:bodyPr/>
          <a:lstStyle/>
          <a:p>
            <a:pPr marL="45720" indent="0">
              <a:buNone/>
            </a:pPr>
            <a:r>
              <a:rPr lang="ru-RU" sz="2800" dirty="0"/>
              <a:t>(девочка) – Разве людям до цветков было в такое время?</a:t>
            </a:r>
          </a:p>
          <a:p>
            <a:pPr marL="45720" indent="0">
              <a:buNone/>
            </a:pPr>
            <a:r>
              <a:rPr lang="ru-RU" sz="2800" dirty="0"/>
              <a:t>(цветочек) – Для доброго, хорошего человека не сделать ближнему плохо, уже хорошо, и  неважно – человеку или </a:t>
            </a:r>
            <a:r>
              <a:rPr lang="ru-RU" sz="2800" dirty="0" smtClean="0"/>
              <a:t>растению .Я </a:t>
            </a:r>
            <a:r>
              <a:rPr lang="ru-RU" sz="2800" dirty="0"/>
              <a:t>помню, в День Победы вот на этих руинах танцевали </a:t>
            </a:r>
            <a:r>
              <a:rPr lang="ru-RU" sz="2800" dirty="0" smtClean="0"/>
              <a:t>кадриль. Знаешь</a:t>
            </a:r>
            <a:r>
              <a:rPr lang="ru-RU" sz="2800" dirty="0"/>
              <a:t>, даже в такой момент ни один из людей не наступил на меня. А одна женщина подскочила ко мне и словно человеку сказала мне: «Победа!». Она поднесла фляжку с водой к губам, а потом передумала и полила мои иссохшие </a:t>
            </a:r>
            <a:r>
              <a:rPr lang="ru-RU" sz="2800" dirty="0" smtClean="0"/>
              <a:t>корни. Я </a:t>
            </a:r>
            <a:r>
              <a:rPr lang="ru-RU" sz="2800" dirty="0"/>
              <a:t>часто в своих снах вижу этот танец счастья – Кадриль в честь Дня Победы!</a:t>
            </a:r>
          </a:p>
          <a:p>
            <a:pPr marL="45720" indent="0">
              <a:buNone/>
            </a:pPr>
            <a:endParaRPr lang="ru-RU" dirty="0"/>
          </a:p>
        </p:txBody>
      </p:sp>
    </p:spTree>
    <p:extLst>
      <p:ext uri="{BB962C8B-B14F-4D97-AF65-F5344CB8AC3E}">
        <p14:creationId xmlns:p14="http://schemas.microsoft.com/office/powerpoint/2010/main" val="42469531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normAutofit/>
          </a:bodyPr>
          <a:lstStyle/>
          <a:p>
            <a:r>
              <a:rPr lang="ru-RU" sz="4400" dirty="0" smtClean="0">
                <a:latin typeface="Times New Roman" pitchFamily="18" charset="0"/>
                <a:cs typeface="Times New Roman" pitchFamily="18" charset="0"/>
              </a:rPr>
              <a:t>Милосердие на поле брани</a:t>
            </a:r>
            <a:endParaRPr lang="ru-RU" sz="4400" dirty="0">
              <a:latin typeface="Times New Roman" pitchFamily="18" charset="0"/>
              <a:cs typeface="Times New Roman" pitchFamily="18" charset="0"/>
            </a:endParaRPr>
          </a:p>
        </p:txBody>
      </p:sp>
    </p:spTree>
    <p:extLst>
      <p:ext uri="{BB962C8B-B14F-4D97-AF65-F5344CB8AC3E}">
        <p14:creationId xmlns:p14="http://schemas.microsoft.com/office/powerpoint/2010/main" val="30296387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idx="1"/>
          </p:nvPr>
        </p:nvSpPr>
        <p:spPr>
          <a:xfrm>
            <a:off x="1143000" y="746975"/>
            <a:ext cx="9872871" cy="5349025"/>
          </a:xfrm>
        </p:spPr>
        <p:txBody>
          <a:bodyPr/>
          <a:lstStyle/>
          <a:p>
            <a:pPr marL="45720" indent="0">
              <a:buNone/>
            </a:pPr>
            <a:r>
              <a:rPr lang="ru-RU" sz="3200" dirty="0"/>
              <a:t>(девочка) - Да, война – это горе, разжигаемое людьми друг против друга. Оставаться там человеком не так просто. Вот скажи мне, цветочек, нас учат быть милосердными даже на поле брани. Как же пожалеть врага, который убил твоих родных? Разве милосердие здесь возможно? Послушай, как до сих пор стонут раны войны.</a:t>
            </a:r>
          </a:p>
          <a:p>
            <a:endParaRPr lang="ru-RU" dirty="0"/>
          </a:p>
        </p:txBody>
      </p:sp>
    </p:spTree>
    <p:extLst>
      <p:ext uri="{BB962C8B-B14F-4D97-AF65-F5344CB8AC3E}">
        <p14:creationId xmlns:p14="http://schemas.microsoft.com/office/powerpoint/2010/main" val="22655660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i="1" dirty="0" smtClean="0">
                <a:solidFill>
                  <a:srgbClr val="00B0F0"/>
                </a:solidFill>
              </a:rPr>
              <a:t>Танец </a:t>
            </a:r>
            <a:r>
              <a:rPr lang="ru-RU" b="1" i="1" dirty="0">
                <a:solidFill>
                  <a:srgbClr val="00B0F0"/>
                </a:solidFill>
              </a:rPr>
              <a:t>«Зажгите свечи</a:t>
            </a:r>
            <a:r>
              <a:rPr lang="ru-RU" b="1" i="1" dirty="0" smtClean="0">
                <a:solidFill>
                  <a:srgbClr val="00B0F0"/>
                </a:solidFill>
              </a:rPr>
              <a:t>»</a:t>
            </a:r>
            <a:r>
              <a:rPr lang="ru-RU" b="1" i="1" dirty="0">
                <a:solidFill>
                  <a:srgbClr val="00B0F0"/>
                </a:solidFill>
              </a:rPr>
              <a:t/>
            </a:r>
            <a:br>
              <a:rPr lang="ru-RU" b="1" i="1" dirty="0">
                <a:solidFill>
                  <a:srgbClr val="00B0F0"/>
                </a:solidFill>
              </a:rPr>
            </a:br>
            <a:endParaRPr lang="ru-RU" b="1" i="1" dirty="0">
              <a:solidFill>
                <a:srgbClr val="00B0F0"/>
              </a:solidFill>
            </a:endParaRPr>
          </a:p>
        </p:txBody>
      </p:sp>
      <p:sp>
        <p:nvSpPr>
          <p:cNvPr id="7" name="Rectangle 4"/>
          <p:cNvSpPr>
            <a:spLocks noChangeArrowheads="1"/>
          </p:cNvSpPr>
          <p:nvPr/>
        </p:nvSpPr>
        <p:spPr bwMode="auto">
          <a:xfrm>
            <a:off x="-1202702" y="3026535"/>
            <a:ext cx="2538165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graphicFrame>
        <p:nvGraphicFramePr>
          <p:cNvPr id="8" name="Объект 7"/>
          <p:cNvGraphicFramePr>
            <a:graphicFrameLocks/>
          </p:cNvGraphicFramePr>
          <p:nvPr>
            <p:extLst>
              <p:ext uri="{D42A27DB-BD31-4B8C-83A1-F6EECF244321}">
                <p14:modId xmlns:p14="http://schemas.microsoft.com/office/powerpoint/2010/main" val="745613204"/>
              </p:ext>
            </p:extLst>
          </p:nvPr>
        </p:nvGraphicFramePr>
        <p:xfrm>
          <a:off x="2226365" y="1630017"/>
          <a:ext cx="8070574" cy="4678018"/>
        </p:xfrm>
        <a:graphic>
          <a:graphicData uri="http://schemas.openxmlformats.org/presentationml/2006/ole">
            <mc:AlternateContent xmlns:mc="http://schemas.openxmlformats.org/markup-compatibility/2006">
              <mc:Choice xmlns:v="urn:schemas-microsoft-com:vml" Requires="v">
                <p:oleObj spid="_x0000_s5136" name="Картинка" r:id="rId3" imgW="0" imgH="0" progId="StaticMetafile">
                  <p:embed/>
                </p:oleObj>
              </mc:Choice>
              <mc:Fallback>
                <p:oleObj name="Картинка" r:id="rId3" imgW="0" imgH="0" progId="StaticMetafile">
                  <p:embed/>
                  <p:pic>
                    <p:nvPicPr>
                      <p:cNvPr id="0" name="rectole000000000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6365" y="1630017"/>
                        <a:ext cx="8070574" cy="4678018"/>
                      </a:xfrm>
                      <a:prstGeom prst="rect">
                        <a:avLst/>
                      </a:prstGeom>
                      <a:solidFill>
                        <a:srgbClr val="FFFFFF"/>
                      </a:solidFill>
                      <a:ln>
                        <a:noFill/>
                      </a:ln>
                    </p:spPr>
                  </p:pic>
                </p:oleObj>
              </mc:Fallback>
            </mc:AlternateContent>
          </a:graphicData>
        </a:graphic>
      </p:graphicFrame>
    </p:spTree>
    <p:extLst>
      <p:ext uri="{BB962C8B-B14F-4D97-AF65-F5344CB8AC3E}">
        <p14:creationId xmlns:p14="http://schemas.microsoft.com/office/powerpoint/2010/main" val="1179294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a:solidFill>
                  <a:srgbClr val="FF0000"/>
                </a:solidFill>
                <a:latin typeface="Book Antiqua" panose="02040602050305030304" pitchFamily="18" charset="0"/>
              </a:rPr>
              <a:t>Цель </a:t>
            </a:r>
            <a:r>
              <a:rPr lang="ru-RU" b="1" dirty="0" smtClean="0">
                <a:solidFill>
                  <a:srgbClr val="FF0000"/>
                </a:solidFill>
                <a:latin typeface="Book Antiqua" panose="02040602050305030304" pitchFamily="18" charset="0"/>
              </a:rPr>
              <a:t>работы</a:t>
            </a:r>
            <a:r>
              <a:rPr lang="ru-RU" b="1" dirty="0">
                <a:solidFill>
                  <a:srgbClr val="FF0000"/>
                </a:solidFill>
                <a:latin typeface="Book Antiqua" panose="02040602050305030304" pitchFamily="18" charset="0"/>
              </a:rPr>
              <a:t/>
            </a:r>
            <a:br>
              <a:rPr lang="ru-RU" b="1" dirty="0">
                <a:solidFill>
                  <a:srgbClr val="FF0000"/>
                </a:solidFill>
                <a:latin typeface="Book Antiqua" panose="02040602050305030304" pitchFamily="18" charset="0"/>
              </a:rPr>
            </a:br>
            <a:endParaRPr lang="ru-RU" b="1" dirty="0">
              <a:solidFill>
                <a:srgbClr val="FF0000"/>
              </a:solidFill>
              <a:latin typeface="Book Antiqua" panose="02040602050305030304" pitchFamily="18" charset="0"/>
            </a:endParaRPr>
          </a:p>
        </p:txBody>
      </p:sp>
      <p:sp>
        <p:nvSpPr>
          <p:cNvPr id="3" name="Объект 2"/>
          <p:cNvSpPr>
            <a:spLocks noGrp="1"/>
          </p:cNvSpPr>
          <p:nvPr>
            <p:ph idx="1"/>
          </p:nvPr>
        </p:nvSpPr>
        <p:spPr/>
        <p:txBody>
          <a:bodyPr/>
          <a:lstStyle/>
          <a:p>
            <a:pPr marL="45720" indent="0">
              <a:buNone/>
            </a:pPr>
            <a:r>
              <a:rPr lang="ru-RU" sz="3200" b="1" i="1" dirty="0" smtClean="0">
                <a:latin typeface="Georgia" panose="02040502050405020303" pitchFamily="18" charset="0"/>
              </a:rPr>
              <a:t>Обсудить прочитанные произведения, рассказать о книжных новинках, совместно со старшими участниками проекта создавать новые  мини- произведения нравственного направления, патриотического воспитания</a:t>
            </a:r>
            <a:r>
              <a:rPr lang="ru-RU" sz="3200" dirty="0" smtClean="0">
                <a:latin typeface="Georgia" panose="02040502050405020303" pitchFamily="18" charset="0"/>
              </a:rPr>
              <a:t>.</a:t>
            </a:r>
            <a:endParaRPr lang="ru-RU" sz="3200" dirty="0">
              <a:latin typeface="Georgia" panose="02040502050405020303" pitchFamily="18" charset="0"/>
            </a:endParaRPr>
          </a:p>
          <a:p>
            <a:endParaRPr lang="ru-RU" dirty="0"/>
          </a:p>
        </p:txBody>
      </p:sp>
    </p:spTree>
    <p:extLst>
      <p:ext uri="{BB962C8B-B14F-4D97-AF65-F5344CB8AC3E}">
        <p14:creationId xmlns:p14="http://schemas.microsoft.com/office/powerpoint/2010/main" val="12343043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idx="1"/>
          </p:nvPr>
        </p:nvSpPr>
        <p:spPr>
          <a:xfrm>
            <a:off x="1143000" y="617538"/>
            <a:ext cx="9872663" cy="5478462"/>
          </a:xfrm>
        </p:spPr>
        <p:txBody>
          <a:bodyPr/>
          <a:lstStyle/>
          <a:p>
            <a:pPr marL="45720" indent="0">
              <a:buNone/>
            </a:pPr>
            <a:r>
              <a:rPr lang="ru-RU" sz="2400" dirty="0"/>
              <a:t>(цветочек) – На войне, девочка, не так все просто. Очень мало людей хотят воевать, но любой солдат должен выполнять приказ. А война ожесточает сердца. А потом они враги, пока с орудием в руках. А ты считаешь возможным добивать раненного, больного или издеваться пленным врагом?</a:t>
            </a:r>
          </a:p>
          <a:p>
            <a:pPr marL="45720" indent="0">
              <a:buNone/>
            </a:pPr>
            <a:r>
              <a:rPr lang="ru-RU" sz="2400" dirty="0"/>
              <a:t>(девочка) – Конечно нет, пусть их судит закон. Очень трудно побороть в себе злобу и месть. Но иначе мир погрязнет в пучину зла и мрака.</a:t>
            </a:r>
          </a:p>
          <a:p>
            <a:pPr marL="45720" indent="0">
              <a:buNone/>
            </a:pPr>
            <a:r>
              <a:rPr lang="ru-RU" sz="2400" dirty="0"/>
              <a:t>(цветочек) – Девочка моя, надо бороться за мир. Чем больше состраданья, милосердия и добра, тем меньше разрушенных войной судеб будет в мире.</a:t>
            </a:r>
          </a:p>
          <a:p>
            <a:pPr marL="45720" indent="0">
              <a:buNone/>
            </a:pPr>
            <a:r>
              <a:rPr lang="ru-RU" sz="2400" dirty="0"/>
              <a:t>(девочка) – Правда, о разрушенных судьбах до сих пор поется в песнях, письма идут в разные концы планеты  ищут пропавших родных, близких, любимых.</a:t>
            </a:r>
          </a:p>
        </p:txBody>
      </p:sp>
    </p:spTree>
    <p:extLst>
      <p:ext uri="{BB962C8B-B14F-4D97-AF65-F5344CB8AC3E}">
        <p14:creationId xmlns:p14="http://schemas.microsoft.com/office/powerpoint/2010/main" val="17190723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3000" y="609600"/>
            <a:ext cx="9875520" cy="665408"/>
          </a:xfrm>
        </p:spPr>
        <p:txBody>
          <a:bodyPr>
            <a:normAutofit fontScale="90000"/>
          </a:bodyPr>
          <a:lstStyle/>
          <a:p>
            <a:pPr algn="ctr"/>
            <a:r>
              <a:rPr lang="ru-RU" dirty="0" smtClean="0">
                <a:solidFill>
                  <a:srgbClr val="00B0F0"/>
                </a:solidFill>
              </a:rPr>
              <a:t/>
            </a:r>
            <a:br>
              <a:rPr lang="ru-RU" dirty="0" smtClean="0">
                <a:solidFill>
                  <a:srgbClr val="00B0F0"/>
                </a:solidFill>
              </a:rPr>
            </a:br>
            <a:r>
              <a:rPr lang="ru-RU" b="1" i="1" dirty="0" smtClean="0">
                <a:solidFill>
                  <a:srgbClr val="00B0F0"/>
                </a:solidFill>
              </a:rPr>
              <a:t>Звучит песня </a:t>
            </a:r>
            <a:r>
              <a:rPr lang="ru-RU" b="1" i="1" dirty="0">
                <a:solidFill>
                  <a:srgbClr val="00B0F0"/>
                </a:solidFill>
              </a:rPr>
              <a:t>«Письмо</a:t>
            </a:r>
            <a:r>
              <a:rPr lang="ru-RU" b="1" i="1" dirty="0" smtClean="0">
                <a:solidFill>
                  <a:srgbClr val="00B0F0"/>
                </a:solidFill>
              </a:rPr>
              <a:t>»</a:t>
            </a:r>
            <a:r>
              <a:rPr lang="ru-RU" b="1" i="1" dirty="0">
                <a:solidFill>
                  <a:srgbClr val="00B0F0"/>
                </a:solidFill>
              </a:rPr>
              <a:t/>
            </a:r>
            <a:br>
              <a:rPr lang="ru-RU" b="1" i="1" dirty="0">
                <a:solidFill>
                  <a:srgbClr val="00B0F0"/>
                </a:solidFill>
              </a:rPr>
            </a:br>
            <a:endParaRPr lang="ru-RU" b="1" i="1" dirty="0">
              <a:solidFill>
                <a:srgbClr val="00B0F0"/>
              </a:solidFill>
            </a:endParaRPr>
          </a:p>
        </p:txBody>
      </p:sp>
      <p:sp>
        <p:nvSpPr>
          <p:cNvPr id="3" name="Объект 2"/>
          <p:cNvSpPr>
            <a:spLocks noGrp="1"/>
          </p:cNvSpPr>
          <p:nvPr>
            <p:ph idx="1"/>
          </p:nvPr>
        </p:nvSpPr>
        <p:spPr>
          <a:xfrm>
            <a:off x="1143000" y="1532586"/>
            <a:ext cx="9872871" cy="4563414"/>
          </a:xfrm>
        </p:spPr>
        <p:txBody>
          <a:bodyPr>
            <a:normAutofit/>
          </a:bodyPr>
          <a:lstStyle/>
          <a:p>
            <a:pPr marL="45720" indent="0">
              <a:buNone/>
            </a:pPr>
            <a:r>
              <a:rPr lang="ru-RU" sz="2800" dirty="0"/>
              <a:t>(девочка) – А сейчас, когда нет войны, как же тебя никто не заметил среди груды камней в пустыре, без воды и еды?</a:t>
            </a:r>
          </a:p>
          <a:p>
            <a:pPr marL="45720" indent="0">
              <a:buNone/>
            </a:pPr>
            <a:r>
              <a:rPr lang="ru-RU" sz="2800" dirty="0"/>
              <a:t>(цветочек) – Вот опять ты согрела меня своей добротой. Я пью росу, земля питает мои корни. Но скоро здесь планируют построить большой развлекательный центр. Вот тогда и сравняют меня с землей. В мире бизнеса вряд ли найдется место милосердию. Ну ничего, пусть здесь веселятся дети, а я полюбуюсь последними лучами солнца, песнями птиц и шелестом ветра. Послушай, в этом тоже есть своя прелесть.</a:t>
            </a:r>
          </a:p>
        </p:txBody>
      </p:sp>
    </p:spTree>
    <p:extLst>
      <p:ext uri="{BB962C8B-B14F-4D97-AF65-F5344CB8AC3E}">
        <p14:creationId xmlns:p14="http://schemas.microsoft.com/office/powerpoint/2010/main" val="37630749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200" b="1" dirty="0" smtClean="0">
                <a:solidFill>
                  <a:srgbClr val="00B0F0"/>
                </a:solidFill>
              </a:rPr>
              <a:t>Звучит песня </a:t>
            </a:r>
            <a:r>
              <a:rPr lang="ru-RU" sz="3200" b="1" dirty="0">
                <a:solidFill>
                  <a:srgbClr val="00B0F0"/>
                </a:solidFill>
              </a:rPr>
              <a:t>«Маленькая страна</a:t>
            </a:r>
            <a:r>
              <a:rPr lang="ru-RU" sz="3200" b="1" dirty="0" smtClean="0">
                <a:solidFill>
                  <a:srgbClr val="00B0F0"/>
                </a:solidFill>
              </a:rPr>
              <a:t>»</a:t>
            </a:r>
            <a:r>
              <a:rPr lang="ru-RU" sz="3200" b="1" dirty="0">
                <a:solidFill>
                  <a:srgbClr val="00B0F0"/>
                </a:solidFill>
              </a:rPr>
              <a:t/>
            </a:r>
            <a:br>
              <a:rPr lang="ru-RU" sz="3200" b="1" dirty="0">
                <a:solidFill>
                  <a:srgbClr val="00B0F0"/>
                </a:solidFill>
              </a:rPr>
            </a:br>
            <a:endParaRPr lang="ru-RU" sz="3200" b="1" dirty="0">
              <a:solidFill>
                <a:srgbClr val="00B0F0"/>
              </a:solidFill>
            </a:endParaRPr>
          </a:p>
        </p:txBody>
      </p:sp>
      <p:sp>
        <p:nvSpPr>
          <p:cNvPr id="3" name="Объект 2"/>
          <p:cNvSpPr>
            <a:spLocks noGrp="1"/>
          </p:cNvSpPr>
          <p:nvPr>
            <p:ph idx="1"/>
          </p:nvPr>
        </p:nvSpPr>
        <p:spPr>
          <a:xfrm>
            <a:off x="1143000" y="1416676"/>
            <a:ext cx="9872871" cy="4679324"/>
          </a:xfrm>
        </p:spPr>
        <p:txBody>
          <a:bodyPr>
            <a:normAutofit/>
          </a:bodyPr>
          <a:lstStyle/>
          <a:p>
            <a:pPr marL="45720" indent="0">
              <a:buNone/>
            </a:pPr>
            <a:r>
              <a:rPr lang="ru-RU" dirty="0"/>
              <a:t>(девочка) – разве современный бизнесмен не может быть одновременно деловым и добрым? Нет, бизнес не война, и мир жестоких бизнесменов не сделает нас счастливее. Подожди меня, цветок!</a:t>
            </a:r>
          </a:p>
          <a:p>
            <a:pPr marL="45720" indent="0">
              <a:buNone/>
            </a:pPr>
            <a:r>
              <a:rPr lang="ru-RU" dirty="0"/>
              <a:t>(Звучит мелодия. Идет  группа архитекторов и бизнесмен. Следом за ними бежит девочка).</a:t>
            </a:r>
          </a:p>
          <a:p>
            <a:pPr marL="45720" indent="0">
              <a:buNone/>
            </a:pPr>
            <a:r>
              <a:rPr lang="ru-RU" dirty="0" smtClean="0"/>
              <a:t>Архитектор</a:t>
            </a:r>
            <a:r>
              <a:rPr lang="ru-RU" dirty="0"/>
              <a:t>) -  По проекту здесь будет левый блок      развлекательного центра для детей. Мы планируем поместить 15 детских аттракционов, оформление сделаем по представленному проекту красочно, дети должны жить в красоте, чтобы были добрее душой.</a:t>
            </a:r>
          </a:p>
          <a:p>
            <a:pPr marL="45720" indent="0">
              <a:buNone/>
            </a:pPr>
            <a:r>
              <a:rPr lang="ru-RU" dirty="0"/>
              <a:t>(2-й Архитектор) – Правый фланг будет организован под магазины. Пока дети играются, родители получат возможность посетить магазины или посидеть в кафе.</a:t>
            </a:r>
          </a:p>
          <a:p>
            <a:endParaRPr lang="ru-RU" dirty="0"/>
          </a:p>
        </p:txBody>
      </p:sp>
    </p:spTree>
    <p:extLst>
      <p:ext uri="{BB962C8B-B14F-4D97-AF65-F5344CB8AC3E}">
        <p14:creationId xmlns:p14="http://schemas.microsoft.com/office/powerpoint/2010/main" val="9124638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43000" y="656823"/>
            <a:ext cx="9872871" cy="5439177"/>
          </a:xfrm>
        </p:spPr>
        <p:txBody>
          <a:bodyPr>
            <a:normAutofit fontScale="92500" lnSpcReduction="10000"/>
          </a:bodyPr>
          <a:lstStyle/>
          <a:p>
            <a:pPr marL="45720" indent="0">
              <a:buNone/>
            </a:pPr>
            <a:r>
              <a:rPr lang="ru-RU" sz="3200" dirty="0"/>
              <a:t>(Бизнесмен) - Есть. Подойдите сюда. Видите вот этот цветок? Я хочу, чтобы возле него поставили заграждения, пока идут строительные работы, а затем, ухоженный и хорошо оформленный  он должен находится в воплощенном проекте моего бизнес- плана.</a:t>
            </a:r>
          </a:p>
          <a:p>
            <a:pPr marL="45720" indent="0">
              <a:buNone/>
            </a:pPr>
            <a:r>
              <a:rPr lang="ru-RU" sz="3200" dirty="0"/>
              <a:t>(1-й Архитектор) – Зачем вам этот цветок? Вам вырастят сотни лучших цветов.</a:t>
            </a:r>
          </a:p>
          <a:p>
            <a:pPr marL="45720" indent="0">
              <a:buNone/>
            </a:pPr>
            <a:r>
              <a:rPr lang="ru-RU" sz="3200" dirty="0"/>
              <a:t>(Бизнесмен) – Нет, я не хочу, чтобы мое дело начинались с уничтожения живого на Земле. Этот цветок будет в развлекательном центре символом добра и милосердия. Нам нужно строить Мир на основе человеколюбия, добра и сострадания.</a:t>
            </a:r>
          </a:p>
          <a:p>
            <a:pPr marL="45720" indent="0" algn="ctr">
              <a:buNone/>
            </a:pPr>
            <a:r>
              <a:rPr lang="ru-RU" sz="3200" b="1" i="1" dirty="0">
                <a:solidFill>
                  <a:srgbClr val="00B0F0"/>
                </a:solidFill>
              </a:rPr>
              <a:t>Мы за Мир в ответе!</a:t>
            </a:r>
          </a:p>
          <a:p>
            <a:endParaRPr lang="ru-RU" dirty="0"/>
          </a:p>
        </p:txBody>
      </p:sp>
    </p:spTree>
    <p:extLst>
      <p:ext uri="{BB962C8B-B14F-4D97-AF65-F5344CB8AC3E}">
        <p14:creationId xmlns:p14="http://schemas.microsoft.com/office/powerpoint/2010/main" val="22375791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rgbClr val="00B0F0"/>
                </a:solidFill>
              </a:rPr>
              <a:t>Звучит песня </a:t>
            </a:r>
            <a:r>
              <a:rPr lang="ru-RU" dirty="0">
                <a:solidFill>
                  <a:srgbClr val="00B0F0"/>
                </a:solidFill>
              </a:rPr>
              <a:t>«Мы за мир в ответе</a:t>
            </a:r>
            <a:r>
              <a:rPr lang="ru-RU" dirty="0" smtClean="0">
                <a:solidFill>
                  <a:srgbClr val="00B0F0"/>
                </a:solidFill>
              </a:rPr>
              <a:t>!»</a:t>
            </a:r>
            <a:endParaRPr lang="ru-RU" dirty="0">
              <a:solidFill>
                <a:srgbClr val="00B0F0"/>
              </a:solidFill>
            </a:endParaRPr>
          </a:p>
        </p:txBody>
      </p:sp>
      <p:sp>
        <p:nvSpPr>
          <p:cNvPr id="3" name="Объект 2"/>
          <p:cNvSpPr>
            <a:spLocks noGrp="1"/>
          </p:cNvSpPr>
          <p:nvPr>
            <p:ph idx="1"/>
          </p:nvPr>
        </p:nvSpPr>
        <p:spPr>
          <a:xfrm>
            <a:off x="2604177" y="3967948"/>
            <a:ext cx="13206156" cy="5115626"/>
          </a:xfrm>
        </p:spPr>
        <p:txBody>
          <a:bodyPr/>
          <a:lstStyle/>
          <a:p>
            <a:endParaRPr lang="ru-RU" dirty="0"/>
          </a:p>
        </p:txBody>
      </p:sp>
      <p:sp>
        <p:nvSpPr>
          <p:cNvPr id="4" name="Rectangle 2"/>
          <p:cNvSpPr>
            <a:spLocks noChangeArrowheads="1"/>
          </p:cNvSpPr>
          <p:nvPr/>
        </p:nvSpPr>
        <p:spPr bwMode="auto">
          <a:xfrm>
            <a:off x="1120702" y="2228045"/>
            <a:ext cx="16308271"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graphicFrame>
        <p:nvGraphicFramePr>
          <p:cNvPr id="5" name="Объект 4"/>
          <p:cNvGraphicFramePr>
            <a:graphicFrameLocks/>
          </p:cNvGraphicFramePr>
          <p:nvPr>
            <p:extLst>
              <p:ext uri="{D42A27DB-BD31-4B8C-83A1-F6EECF244321}">
                <p14:modId xmlns:p14="http://schemas.microsoft.com/office/powerpoint/2010/main" val="827390090"/>
              </p:ext>
            </p:extLst>
          </p:nvPr>
        </p:nvGraphicFramePr>
        <p:xfrm>
          <a:off x="2040835" y="1965960"/>
          <a:ext cx="7924800" cy="4222805"/>
        </p:xfrm>
        <a:graphic>
          <a:graphicData uri="http://schemas.openxmlformats.org/presentationml/2006/ole">
            <mc:AlternateContent xmlns:mc="http://schemas.openxmlformats.org/markup-compatibility/2006">
              <mc:Choice xmlns:v="urn:schemas-microsoft-com:vml" Requires="v">
                <p:oleObj spid="_x0000_s6157" name="Картинка" r:id="rId3" imgW="0" imgH="0" progId="StaticMetafile">
                  <p:embed/>
                </p:oleObj>
              </mc:Choice>
              <mc:Fallback>
                <p:oleObj name="Картинка" r:id="rId3" imgW="0" imgH="0" progId="StaticMetafile">
                  <p:embed/>
                  <p:pic>
                    <p:nvPicPr>
                      <p:cNvPr id="0" name="rectole000000000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0835" y="1965960"/>
                        <a:ext cx="7924800" cy="4222805"/>
                      </a:xfrm>
                      <a:prstGeom prst="rect">
                        <a:avLst/>
                      </a:prstGeom>
                      <a:solidFill>
                        <a:srgbClr val="FFFFFF"/>
                      </a:solidFill>
                      <a:ln>
                        <a:noFill/>
                      </a:ln>
                    </p:spPr>
                  </p:pic>
                </p:oleObj>
              </mc:Fallback>
            </mc:AlternateContent>
          </a:graphicData>
        </a:graphic>
      </p:graphicFrame>
    </p:spTree>
    <p:extLst>
      <p:ext uri="{BB962C8B-B14F-4D97-AF65-F5344CB8AC3E}">
        <p14:creationId xmlns:p14="http://schemas.microsoft.com/office/powerpoint/2010/main" val="23509052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i="1" dirty="0">
                <a:solidFill>
                  <a:srgbClr val="FF0000"/>
                </a:solidFill>
                <a:latin typeface="Book Antiqua" panose="02040602050305030304" pitchFamily="18" charset="0"/>
              </a:rPr>
              <a:t>Время работы над проектом</a:t>
            </a:r>
            <a:endParaRPr lang="ru-RU" i="1" dirty="0">
              <a:solidFill>
                <a:srgbClr val="FF0000"/>
              </a:solidFill>
              <a:latin typeface="Book Antiqua" panose="02040602050305030304" pitchFamily="18" charset="0"/>
            </a:endParaRPr>
          </a:p>
        </p:txBody>
      </p:sp>
      <p:sp>
        <p:nvSpPr>
          <p:cNvPr id="3" name="Объект 2"/>
          <p:cNvSpPr>
            <a:spLocks noGrp="1"/>
          </p:cNvSpPr>
          <p:nvPr>
            <p:ph idx="1"/>
          </p:nvPr>
        </p:nvSpPr>
        <p:spPr>
          <a:xfrm>
            <a:off x="1143000" y="2057400"/>
            <a:ext cx="9872871" cy="2667000"/>
          </a:xfrm>
        </p:spPr>
        <p:txBody>
          <a:bodyPr>
            <a:normAutofit/>
          </a:bodyPr>
          <a:lstStyle/>
          <a:p>
            <a:pPr marL="45720" indent="0">
              <a:buNone/>
            </a:pPr>
            <a:r>
              <a:rPr lang="ru-RU" sz="2400" b="1" i="1" dirty="0" smtClean="0">
                <a:latin typeface="Georgia" panose="02040502050405020303" pitchFamily="18" charset="0"/>
              </a:rPr>
              <a:t>Беседы, библиотечные уроки, внеклассные мероприятия, работа кружка «Художественное слово». Работа над проектом велась в тесном сотрудничестве с МБОУ СОШ № 11 х. Шевченко и ДК х. </a:t>
            </a:r>
            <a:r>
              <a:rPr lang="ru-RU" sz="2400" b="1" i="1" dirty="0" smtClean="0">
                <a:latin typeface="Georgia" panose="02040502050405020303" pitchFamily="18" charset="0"/>
              </a:rPr>
              <a:t>Шевченко, Шевченковской сельской библиотекой</a:t>
            </a:r>
            <a:endParaRPr lang="ru-RU" sz="2400" dirty="0">
              <a:latin typeface="Georgia" panose="02040502050405020303" pitchFamily="18" charset="0"/>
            </a:endParaRPr>
          </a:p>
        </p:txBody>
      </p:sp>
    </p:spTree>
    <p:extLst>
      <p:ext uri="{BB962C8B-B14F-4D97-AF65-F5344CB8AC3E}">
        <p14:creationId xmlns:p14="http://schemas.microsoft.com/office/powerpoint/2010/main" val="15955253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600" b="1" dirty="0">
                <a:solidFill>
                  <a:srgbClr val="FF0000"/>
                </a:solidFill>
              </a:rPr>
              <a:t>Использованный литературный </a:t>
            </a:r>
            <a:r>
              <a:rPr lang="ru-RU" sz="3600" b="1" dirty="0" smtClean="0">
                <a:solidFill>
                  <a:srgbClr val="FF0000"/>
                </a:solidFill>
              </a:rPr>
              <a:t>материал:</a:t>
            </a:r>
            <a:endParaRPr lang="ru-RU" sz="3600" dirty="0">
              <a:solidFill>
                <a:srgbClr val="FF0000"/>
              </a:solidFill>
            </a:endParaRPr>
          </a:p>
        </p:txBody>
      </p:sp>
      <p:sp>
        <p:nvSpPr>
          <p:cNvPr id="3" name="Объект 2"/>
          <p:cNvSpPr>
            <a:spLocks noGrp="1"/>
          </p:cNvSpPr>
          <p:nvPr>
            <p:ph idx="1"/>
          </p:nvPr>
        </p:nvSpPr>
        <p:spPr/>
        <p:txBody>
          <a:bodyPr/>
          <a:lstStyle/>
          <a:p>
            <a:pPr lvl="0"/>
            <a:r>
              <a:rPr lang="ru-RU" b="1" i="1" dirty="0"/>
              <a:t>Произведения о Великой Отечественной войне. (В. </a:t>
            </a:r>
            <a:r>
              <a:rPr lang="ru-RU" b="1" i="1" dirty="0" err="1"/>
              <a:t>Закруткин</a:t>
            </a:r>
            <a:r>
              <a:rPr lang="ru-RU" b="1" i="1" dirty="0"/>
              <a:t> «Матерь человеческая», А. Фадеев «Молодая гвардия»,  И. </a:t>
            </a:r>
            <a:r>
              <a:rPr lang="ru-RU" b="1" i="1" dirty="0" err="1"/>
              <a:t>Машбаш</a:t>
            </a:r>
            <a:r>
              <a:rPr lang="ru-RU" b="1" i="1" dirty="0"/>
              <a:t> «Метельные годы»</a:t>
            </a:r>
            <a:endParaRPr lang="ru-RU" b="1" dirty="0"/>
          </a:p>
          <a:p>
            <a:pPr lvl="0"/>
            <a:r>
              <a:rPr lang="ru-RU" b="1" i="1" dirty="0"/>
              <a:t>«Неизвестный цветок»- А. Платонов</a:t>
            </a:r>
            <a:endParaRPr lang="ru-RU" b="1" dirty="0"/>
          </a:p>
          <a:p>
            <a:pPr lvl="0"/>
            <a:r>
              <a:rPr lang="ru-RU" b="1" i="1" dirty="0"/>
              <a:t>Песни русских композиторов.</a:t>
            </a:r>
            <a:endParaRPr lang="ru-RU" b="1" dirty="0"/>
          </a:p>
          <a:p>
            <a:pPr lvl="0"/>
            <a:r>
              <a:rPr lang="ru-RU" b="1" i="1" dirty="0"/>
              <a:t>Методическое пособие «Вокруг тебя Мир»</a:t>
            </a:r>
            <a:endParaRPr lang="ru-RU" b="1" dirty="0"/>
          </a:p>
          <a:p>
            <a:endParaRPr lang="ru-RU" dirty="0"/>
          </a:p>
        </p:txBody>
      </p:sp>
    </p:spTree>
    <p:extLst>
      <p:ext uri="{BB962C8B-B14F-4D97-AF65-F5344CB8AC3E}">
        <p14:creationId xmlns:p14="http://schemas.microsoft.com/office/powerpoint/2010/main" val="25780660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30121" y="746975"/>
            <a:ext cx="9875520" cy="5203064"/>
          </a:xfrm>
        </p:spPr>
        <p:txBody>
          <a:bodyPr>
            <a:normAutofit/>
          </a:bodyPr>
          <a:lstStyle/>
          <a:p>
            <a:pPr algn="ctr"/>
            <a:r>
              <a:rPr lang="ru-RU" sz="3600" b="1" i="1" dirty="0">
                <a:solidFill>
                  <a:srgbClr val="FF0000"/>
                </a:solidFill>
                <a:latin typeface="Georgia" panose="02040502050405020303" pitchFamily="18" charset="0"/>
              </a:rPr>
              <a:t>Материалы </a:t>
            </a:r>
            <a:br>
              <a:rPr lang="ru-RU" sz="3600" b="1" i="1" dirty="0">
                <a:solidFill>
                  <a:srgbClr val="FF0000"/>
                </a:solidFill>
                <a:latin typeface="Georgia" panose="02040502050405020303" pitchFamily="18" charset="0"/>
              </a:rPr>
            </a:br>
            <a:r>
              <a:rPr lang="ru-RU" sz="3600" b="1" i="1" dirty="0">
                <a:solidFill>
                  <a:srgbClr val="FF0000"/>
                </a:solidFill>
                <a:latin typeface="Georgia" panose="02040502050405020303" pitchFamily="18" charset="0"/>
              </a:rPr>
              <a:t> </a:t>
            </a:r>
            <a:r>
              <a:rPr lang="ru-RU" sz="3600" b="1" i="1" dirty="0" smtClean="0">
                <a:solidFill>
                  <a:srgbClr val="FF0000"/>
                </a:solidFill>
                <a:latin typeface="Georgia" panose="02040502050405020303" pitchFamily="18" charset="0"/>
              </a:rPr>
              <a:t> </a:t>
            </a:r>
            <a:r>
              <a:rPr lang="ru-RU" sz="3600" b="1" i="1" dirty="0">
                <a:solidFill>
                  <a:srgbClr val="FF0000"/>
                </a:solidFill>
                <a:latin typeface="Georgia" panose="02040502050405020303" pitchFamily="18" charset="0"/>
              </a:rPr>
              <a:t>отзывов , суждений и выводов, на основе которых составлена литературно-драматическая композиция</a:t>
            </a:r>
            <a:br>
              <a:rPr lang="ru-RU" sz="3600" b="1" i="1" dirty="0">
                <a:solidFill>
                  <a:srgbClr val="FF0000"/>
                </a:solidFill>
                <a:latin typeface="Georgia" panose="02040502050405020303" pitchFamily="18" charset="0"/>
              </a:rPr>
            </a:br>
            <a:r>
              <a:rPr lang="ru-RU" sz="3600" b="1" i="1" dirty="0">
                <a:solidFill>
                  <a:srgbClr val="FF0000"/>
                </a:solidFill>
                <a:latin typeface="Georgia" panose="02040502050405020303" pitchFamily="18" charset="0"/>
              </a:rPr>
              <a:t>              «Мы за мир в ответе !»</a:t>
            </a:r>
            <a:br>
              <a:rPr lang="ru-RU" sz="3600" b="1" i="1" dirty="0">
                <a:solidFill>
                  <a:srgbClr val="FF0000"/>
                </a:solidFill>
                <a:latin typeface="Georgia" panose="02040502050405020303" pitchFamily="18" charset="0"/>
              </a:rPr>
            </a:br>
            <a:endParaRPr lang="ru-RU" sz="3600" b="1" i="1" dirty="0">
              <a:solidFill>
                <a:srgbClr val="FF0000"/>
              </a:solidFill>
              <a:latin typeface="Georgia" panose="02040502050405020303" pitchFamily="18" charset="0"/>
            </a:endParaRPr>
          </a:p>
        </p:txBody>
      </p:sp>
    </p:spTree>
    <p:extLst>
      <p:ext uri="{BB962C8B-B14F-4D97-AF65-F5344CB8AC3E}">
        <p14:creationId xmlns:p14="http://schemas.microsoft.com/office/powerpoint/2010/main" val="14117940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err="1" smtClean="0">
                <a:solidFill>
                  <a:srgbClr val="FF0000"/>
                </a:solidFill>
                <a:latin typeface="Comic Sans MS" panose="030F0702030302020204" pitchFamily="66" charset="0"/>
              </a:rPr>
              <a:t>Гонзар</a:t>
            </a:r>
            <a:r>
              <a:rPr lang="ru-RU" dirty="0" smtClean="0">
                <a:solidFill>
                  <a:srgbClr val="FF0000"/>
                </a:solidFill>
                <a:latin typeface="Comic Sans MS" panose="030F0702030302020204" pitchFamily="66" charset="0"/>
              </a:rPr>
              <a:t> </a:t>
            </a:r>
            <a:r>
              <a:rPr lang="ru-RU" dirty="0" smtClean="0">
                <a:solidFill>
                  <a:srgbClr val="FF0000"/>
                </a:solidFill>
                <a:latin typeface="Comic Sans MS" panose="030F0702030302020204" pitchFamily="66" charset="0"/>
              </a:rPr>
              <a:t>Евгения  (пенсионерка)</a:t>
            </a:r>
            <a:endParaRPr lang="ru-RU" dirty="0">
              <a:solidFill>
                <a:srgbClr val="FF0000"/>
              </a:solidFill>
              <a:latin typeface="Comic Sans MS" panose="030F0702030302020204" pitchFamily="66" charset="0"/>
            </a:endParaRPr>
          </a:p>
        </p:txBody>
      </p:sp>
      <p:sp>
        <p:nvSpPr>
          <p:cNvPr id="3" name="Объект 2"/>
          <p:cNvSpPr>
            <a:spLocks noGrp="1"/>
          </p:cNvSpPr>
          <p:nvPr>
            <p:ph idx="1"/>
          </p:nvPr>
        </p:nvSpPr>
        <p:spPr>
          <a:xfrm>
            <a:off x="1145649" y="2057400"/>
            <a:ext cx="9872871" cy="4038600"/>
          </a:xfrm>
        </p:spPr>
        <p:txBody>
          <a:bodyPr/>
          <a:lstStyle/>
          <a:p>
            <a:pPr marL="45720" indent="0">
              <a:buNone/>
            </a:pPr>
            <a:r>
              <a:rPr lang="ru-RU" sz="3600" b="1" i="1" dirty="0">
                <a:latin typeface="Book Antiqua" panose="02040602050305030304" pitchFamily="18" charset="0"/>
              </a:rPr>
              <a:t>« Неизвестный  цветок» Платонова  заставил меня задуматься о том , что нравственная чистота начинается с раннего </a:t>
            </a:r>
            <a:r>
              <a:rPr lang="ru-RU" sz="3600" b="1" i="1" dirty="0" smtClean="0">
                <a:latin typeface="Book Antiqua" panose="02040602050305030304" pitchFamily="18" charset="0"/>
              </a:rPr>
              <a:t>возраста. Такие </a:t>
            </a:r>
            <a:r>
              <a:rPr lang="ru-RU" sz="3600" b="1" i="1" dirty="0">
                <a:latin typeface="Book Antiqua" panose="02040602050305030304" pitchFamily="18" charset="0"/>
              </a:rPr>
              <a:t>люди замечают  горести не только людей , но и животных, и  растений.</a:t>
            </a:r>
          </a:p>
          <a:p>
            <a:pPr marL="45720" indent="0">
              <a:buNone/>
            </a:pPr>
            <a:r>
              <a:rPr lang="ru-RU" dirty="0"/>
              <a:t> </a:t>
            </a:r>
          </a:p>
          <a:p>
            <a:endParaRPr lang="ru-RU" dirty="0"/>
          </a:p>
        </p:txBody>
      </p:sp>
    </p:spTree>
    <p:extLst>
      <p:ext uri="{BB962C8B-B14F-4D97-AF65-F5344CB8AC3E}">
        <p14:creationId xmlns:p14="http://schemas.microsoft.com/office/powerpoint/2010/main" val="34315539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err="1" smtClean="0">
                <a:solidFill>
                  <a:srgbClr val="FF0000"/>
                </a:solidFill>
                <a:latin typeface="Comic Sans MS" panose="030F0702030302020204" pitchFamily="66" charset="0"/>
              </a:rPr>
              <a:t>Камга</a:t>
            </a:r>
            <a:r>
              <a:rPr lang="ru-RU" dirty="0" smtClean="0">
                <a:solidFill>
                  <a:srgbClr val="FF0000"/>
                </a:solidFill>
                <a:latin typeface="Comic Sans MS" panose="030F0702030302020204" pitchFamily="66" charset="0"/>
              </a:rPr>
              <a:t> </a:t>
            </a:r>
            <a:r>
              <a:rPr lang="ru-RU" dirty="0" err="1" smtClean="0">
                <a:solidFill>
                  <a:srgbClr val="FF0000"/>
                </a:solidFill>
                <a:latin typeface="Comic Sans MS" panose="030F0702030302020204" pitchFamily="66" charset="0"/>
              </a:rPr>
              <a:t>Ландри</a:t>
            </a:r>
            <a:r>
              <a:rPr lang="ru-RU" dirty="0" smtClean="0">
                <a:solidFill>
                  <a:srgbClr val="FF0000"/>
                </a:solidFill>
                <a:latin typeface="Comic Sans MS" panose="030F0702030302020204" pitchFamily="66" charset="0"/>
              </a:rPr>
              <a:t>(студент) </a:t>
            </a:r>
            <a:endParaRPr lang="ru-RU" dirty="0">
              <a:solidFill>
                <a:srgbClr val="FF0000"/>
              </a:solidFill>
              <a:latin typeface="Comic Sans MS" panose="030F0702030302020204" pitchFamily="66" charset="0"/>
            </a:endParaRPr>
          </a:p>
        </p:txBody>
      </p:sp>
      <p:sp>
        <p:nvSpPr>
          <p:cNvPr id="3" name="Объект 2"/>
          <p:cNvSpPr>
            <a:spLocks noGrp="1"/>
          </p:cNvSpPr>
          <p:nvPr>
            <p:ph idx="1"/>
          </p:nvPr>
        </p:nvSpPr>
        <p:spPr/>
        <p:txBody>
          <a:bodyPr>
            <a:normAutofit/>
          </a:bodyPr>
          <a:lstStyle/>
          <a:p>
            <a:pPr marL="45720" indent="0">
              <a:buNone/>
            </a:pPr>
            <a:r>
              <a:rPr lang="ru-RU" sz="3600" b="1" i="1" dirty="0">
                <a:latin typeface="Book Antiqua" panose="02040602050305030304" pitchFamily="18" charset="0"/>
              </a:rPr>
              <a:t>(Отрывок из выступления на диспуте «Бизнес- не война, она не должна начаться с уничтожения живого на Земле».)</a:t>
            </a:r>
          </a:p>
          <a:p>
            <a:pPr marL="45720" indent="0">
              <a:buNone/>
            </a:pPr>
            <a:r>
              <a:rPr lang="ru-RU" sz="3600" b="1" i="1" dirty="0">
                <a:latin typeface="Book Antiqua" panose="02040602050305030304" pitchFamily="18" charset="0"/>
              </a:rPr>
              <a:t>Архитекторы, на мой взгляд,- высокообразованные люди, но я ввел бы в курс их обучения предмет : « Жизнь на моей будущей стройке».</a:t>
            </a:r>
          </a:p>
          <a:p>
            <a:endParaRPr lang="ru-RU" sz="3600" dirty="0">
              <a:latin typeface="Book Antiqua" panose="02040602050305030304" pitchFamily="18" charset="0"/>
            </a:endParaRPr>
          </a:p>
        </p:txBody>
      </p:sp>
    </p:spTree>
    <p:extLst>
      <p:ext uri="{BB962C8B-B14F-4D97-AF65-F5344CB8AC3E}">
        <p14:creationId xmlns:p14="http://schemas.microsoft.com/office/powerpoint/2010/main" val="37768640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rgbClr val="FF0000"/>
                </a:solidFill>
                <a:latin typeface="Comic Sans MS" panose="030F0702030302020204" pitchFamily="66" charset="0"/>
              </a:rPr>
              <a:t>Попова Карина(ОВЗ</a:t>
            </a:r>
            <a:r>
              <a:rPr lang="ru-RU" dirty="0" smtClean="0">
                <a:solidFill>
                  <a:srgbClr val="FF0000"/>
                </a:solidFill>
                <a:latin typeface="Comic Sans MS" panose="030F0702030302020204" pitchFamily="66" charset="0"/>
              </a:rPr>
              <a:t>) </a:t>
            </a:r>
            <a:endParaRPr lang="ru-RU" dirty="0">
              <a:solidFill>
                <a:srgbClr val="FF0000"/>
              </a:solidFill>
              <a:latin typeface="Comic Sans MS" panose="030F0702030302020204" pitchFamily="66" charset="0"/>
            </a:endParaRPr>
          </a:p>
        </p:txBody>
      </p:sp>
      <p:sp>
        <p:nvSpPr>
          <p:cNvPr id="3" name="Объект 2"/>
          <p:cNvSpPr>
            <a:spLocks noGrp="1"/>
          </p:cNvSpPr>
          <p:nvPr>
            <p:ph idx="1"/>
          </p:nvPr>
        </p:nvSpPr>
        <p:spPr/>
        <p:txBody>
          <a:bodyPr>
            <a:normAutofit lnSpcReduction="10000"/>
          </a:bodyPr>
          <a:lstStyle/>
          <a:p>
            <a:pPr marL="45720" indent="0">
              <a:buNone/>
            </a:pPr>
            <a:r>
              <a:rPr lang="ru-RU" sz="3600" b="1" i="1" dirty="0">
                <a:latin typeface="Book Antiqua" panose="02040602050305030304" pitchFamily="18" charset="0"/>
              </a:rPr>
              <a:t>(Из выступления на литературном кружке) Произведение В. </a:t>
            </a:r>
            <a:r>
              <a:rPr lang="ru-RU" sz="3600" b="1" i="1" dirty="0" err="1">
                <a:latin typeface="Book Antiqua" panose="02040602050305030304" pitchFamily="18" charset="0"/>
              </a:rPr>
              <a:t>Закруткина</a:t>
            </a:r>
            <a:r>
              <a:rPr lang="ru-RU" sz="3600" b="1" i="1" dirty="0">
                <a:latin typeface="Book Antiqua" panose="02040602050305030304" pitchFamily="18" charset="0"/>
              </a:rPr>
              <a:t> «Матерь человеческая»  сделала меня совсем другим человеком. Я  поняла, что только человек с большой чистой нравственной душой , духовно богатая личность способна пройти через ад войны и остаться человеком</a:t>
            </a:r>
            <a:r>
              <a:rPr lang="ru-RU" dirty="0"/>
              <a:t>.</a:t>
            </a:r>
          </a:p>
          <a:p>
            <a:endParaRPr lang="ru-RU" dirty="0"/>
          </a:p>
        </p:txBody>
      </p:sp>
    </p:spTree>
    <p:extLst>
      <p:ext uri="{BB962C8B-B14F-4D97-AF65-F5344CB8AC3E}">
        <p14:creationId xmlns:p14="http://schemas.microsoft.com/office/powerpoint/2010/main" val="3532105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err="1" smtClean="0">
                <a:solidFill>
                  <a:srgbClr val="FF0000"/>
                </a:solidFill>
                <a:latin typeface="Comic Sans MS" panose="030F0702030302020204" pitchFamily="66" charset="0"/>
              </a:rPr>
              <a:t>Сорокотяга</a:t>
            </a:r>
            <a:r>
              <a:rPr lang="ru-RU" dirty="0" smtClean="0">
                <a:solidFill>
                  <a:srgbClr val="FF0000"/>
                </a:solidFill>
                <a:latin typeface="Comic Sans MS" panose="030F0702030302020204" pitchFamily="66" charset="0"/>
              </a:rPr>
              <a:t> Екатерина  </a:t>
            </a:r>
            <a:r>
              <a:rPr lang="ru-RU" dirty="0" smtClean="0">
                <a:solidFill>
                  <a:srgbClr val="FF0000"/>
                </a:solidFill>
                <a:latin typeface="Comic Sans MS" panose="030F0702030302020204" pitchFamily="66" charset="0"/>
              </a:rPr>
              <a:t>(</a:t>
            </a:r>
            <a:r>
              <a:rPr lang="ru-RU" dirty="0" smtClean="0">
                <a:solidFill>
                  <a:srgbClr val="FF0000"/>
                </a:solidFill>
                <a:latin typeface="Comic Sans MS" panose="030F0702030302020204" pitchFamily="66" charset="0"/>
              </a:rPr>
              <a:t>волонтер</a:t>
            </a:r>
            <a:r>
              <a:rPr lang="ru-RU" dirty="0" smtClean="0">
                <a:solidFill>
                  <a:srgbClr val="FF0000"/>
                </a:solidFill>
                <a:latin typeface="Comic Sans MS" panose="030F0702030302020204" pitchFamily="66" charset="0"/>
              </a:rPr>
              <a:t>)</a:t>
            </a:r>
            <a:endParaRPr lang="ru-RU" dirty="0">
              <a:solidFill>
                <a:srgbClr val="FF0000"/>
              </a:solidFill>
              <a:latin typeface="Comic Sans MS" panose="030F0702030302020204" pitchFamily="66" charset="0"/>
            </a:endParaRPr>
          </a:p>
        </p:txBody>
      </p:sp>
      <p:sp>
        <p:nvSpPr>
          <p:cNvPr id="3" name="Объект 2"/>
          <p:cNvSpPr>
            <a:spLocks noGrp="1"/>
          </p:cNvSpPr>
          <p:nvPr>
            <p:ph idx="1"/>
          </p:nvPr>
        </p:nvSpPr>
        <p:spPr/>
        <p:txBody>
          <a:bodyPr/>
          <a:lstStyle/>
          <a:p>
            <a:pPr marL="45720" indent="0">
              <a:buNone/>
            </a:pPr>
            <a:r>
              <a:rPr lang="ru-RU" dirty="0"/>
              <a:t>«</a:t>
            </a:r>
            <a:r>
              <a:rPr lang="ru-RU" sz="2400" b="1" i="1" dirty="0">
                <a:latin typeface="Book Antiqua" panose="02040602050305030304" pitchFamily="18" charset="0"/>
              </a:rPr>
              <a:t>Сотвори добро»  (Из выступления на литературном кружке)  И. </a:t>
            </a:r>
            <a:r>
              <a:rPr lang="ru-RU" sz="2400" b="1" i="1" dirty="0" err="1">
                <a:latin typeface="Book Antiqua" panose="02040602050305030304" pitchFamily="18" charset="0"/>
              </a:rPr>
              <a:t>Машбаша</a:t>
            </a:r>
            <a:r>
              <a:rPr lang="ru-RU" sz="2400" b="1" i="1" dirty="0">
                <a:latin typeface="Book Antiqua" panose="02040602050305030304" pitchFamily="18" charset="0"/>
              </a:rPr>
              <a:t> заставила меня задуматься о том, что высшее образование — это не показатель человеческой нравственности. Дед </a:t>
            </a:r>
            <a:r>
              <a:rPr lang="ru-RU" sz="2400" b="1" i="1" dirty="0" err="1">
                <a:latin typeface="Book Antiqua" panose="02040602050305030304" pitchFamily="18" charset="0"/>
              </a:rPr>
              <a:t>Бирама</a:t>
            </a:r>
            <a:r>
              <a:rPr lang="ru-RU" sz="2400" b="1" i="1" dirty="0">
                <a:latin typeface="Book Antiqua" panose="02040602050305030304" pitchFamily="18" charset="0"/>
              </a:rPr>
              <a:t> -бывший председатель колхоза, без образования. Однако он не сказал, что дочь предателя не может стать  женой его внука, а сам </a:t>
            </a:r>
            <a:r>
              <a:rPr lang="ru-RU" sz="2400" b="1" i="1" dirty="0" err="1">
                <a:latin typeface="Book Antiqua" panose="02040602050305030304" pitchFamily="18" charset="0"/>
              </a:rPr>
              <a:t>Бирам</a:t>
            </a:r>
            <a:r>
              <a:rPr lang="ru-RU" sz="2400" b="1" i="1" dirty="0">
                <a:latin typeface="Book Antiqua" panose="02040602050305030304" pitchFamily="18" charset="0"/>
              </a:rPr>
              <a:t>, человек с высшим образованием покинул любимую девушку из-за того , что спустя много лет узнали , что ее отец предатель. </a:t>
            </a:r>
            <a:r>
              <a:rPr lang="ru-RU" sz="2400" b="1" i="1" dirty="0" err="1">
                <a:latin typeface="Book Antiqua" panose="02040602050305030304" pitchFamily="18" charset="0"/>
              </a:rPr>
              <a:t>Бирам</a:t>
            </a:r>
            <a:r>
              <a:rPr lang="ru-RU" sz="2400" b="1" i="1" dirty="0">
                <a:latin typeface="Book Antiqua" panose="02040602050305030304" pitchFamily="18" charset="0"/>
              </a:rPr>
              <a:t>  перепутал патриотизм и нравственность с чувством страха перед невежественными людьми. А это </a:t>
            </a:r>
            <a:r>
              <a:rPr lang="ru-RU" sz="2400" b="1" i="1" dirty="0" smtClean="0">
                <a:latin typeface="Book Antiqua" panose="02040602050305030304" pitchFamily="18" charset="0"/>
              </a:rPr>
              <a:t>война, </a:t>
            </a:r>
            <a:r>
              <a:rPr lang="ru-RU" sz="2400" b="1" i="1" dirty="0">
                <a:latin typeface="Book Antiqua" panose="02040602050305030304" pitchFamily="18" charset="0"/>
              </a:rPr>
              <a:t>как затерявшаяся </a:t>
            </a:r>
            <a:r>
              <a:rPr lang="ru-RU" sz="2400" b="1" i="1" dirty="0" smtClean="0">
                <a:latin typeface="Book Antiqua" panose="02040602050305030304" pitchFamily="18" charset="0"/>
              </a:rPr>
              <a:t>бомба,  </a:t>
            </a:r>
            <a:r>
              <a:rPr lang="ru-RU" sz="2400" b="1" i="1" dirty="0">
                <a:latin typeface="Book Antiqua" panose="02040602050305030304" pitchFamily="18" charset="0"/>
              </a:rPr>
              <a:t>для нашей страны. Горе тому , кто ее случайно найдет.</a:t>
            </a:r>
          </a:p>
          <a:p>
            <a:pPr marL="45720" indent="0">
              <a:buNone/>
            </a:pPr>
            <a:endParaRPr lang="ru-RU" dirty="0"/>
          </a:p>
        </p:txBody>
      </p:sp>
    </p:spTree>
    <p:extLst>
      <p:ext uri="{BB962C8B-B14F-4D97-AF65-F5344CB8AC3E}">
        <p14:creationId xmlns:p14="http://schemas.microsoft.com/office/powerpoint/2010/main" val="761851120"/>
      </p:ext>
    </p:extLst>
  </p:cSld>
  <p:clrMapOvr>
    <a:masterClrMapping/>
  </p:clrMapOvr>
  <p:timing>
    <p:tnLst>
      <p:par>
        <p:cTn id="1" dur="indefinite" restart="never" nodeType="tmRoot"/>
      </p:par>
    </p:tnLst>
  </p:timing>
</p:sld>
</file>

<file path=ppt/theme/theme1.xml><?xml version="1.0" encoding="utf-8"?>
<a:theme xmlns:a="http://schemas.openxmlformats.org/drawingml/2006/main" name="Базис">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 xmlns:thm15="http://schemas.microsoft.com/office/thememl/2012/main"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TotalTime>36</TotalTime>
  <Words>1342</Words>
  <Application>Microsoft Office PowerPoint</Application>
  <PresentationFormat>Произвольный</PresentationFormat>
  <Paragraphs>70</Paragraphs>
  <Slides>24</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24</vt:i4>
      </vt:variant>
    </vt:vector>
  </HeadingPairs>
  <TitlesOfParts>
    <vt:vector size="26" baseType="lpstr">
      <vt:lpstr>Базис</vt:lpstr>
      <vt:lpstr>Картинка</vt:lpstr>
      <vt:lpstr>ЧЕЛОВЕК ЧИТАЮЩИЙ-                                ЧЕЛОВЕК МЫСЛЯЩИЙ</vt:lpstr>
      <vt:lpstr>Цель работы </vt:lpstr>
      <vt:lpstr>Время работы над проектом</vt:lpstr>
      <vt:lpstr>Использованный литературный материал:</vt:lpstr>
      <vt:lpstr>Материалы    отзывов , суждений и выводов, на основе которых составлена литературно-драматическая композиция               «Мы за мир в ответе !» </vt:lpstr>
      <vt:lpstr>Гонзар Евгения  (пенсионерка)</vt:lpstr>
      <vt:lpstr>Камга Ландри(студент) </vt:lpstr>
      <vt:lpstr>Попова Карина(ОВЗ) </vt:lpstr>
      <vt:lpstr>Сорокотяга Екатерина  (волонтер)</vt:lpstr>
      <vt:lpstr>Бочарникова Снежана (волонтер)</vt:lpstr>
      <vt:lpstr>Литературно-драматическая композиция       «Мысли,рожденные в библиотеке»  (Составлено на основе  ученических выводов по прочитанным  книгам, ученических сценариев и сочинений) </vt:lpstr>
      <vt:lpstr>Стихи заведующей Шевченковской библиотеки- Чич Эммы Шамсудиновны</vt:lpstr>
      <vt:lpstr>Танец  («Детство») </vt:lpstr>
      <vt:lpstr>Презентация PowerPoint</vt:lpstr>
      <vt:lpstr>Презентация PowerPoint</vt:lpstr>
      <vt:lpstr>Презентация PowerPoint</vt:lpstr>
      <vt:lpstr>Презентация PowerPoint</vt:lpstr>
      <vt:lpstr>Презентация PowerPoint</vt:lpstr>
      <vt:lpstr>Танец «Зажгите свечи» </vt:lpstr>
      <vt:lpstr>Презентация PowerPoint</vt:lpstr>
      <vt:lpstr> Звучит песня «Письмо» </vt:lpstr>
      <vt:lpstr>Звучит песня «Маленькая страна» </vt:lpstr>
      <vt:lpstr>Презентация PowerPoint</vt:lpstr>
      <vt:lpstr>Звучит песня «Мы за мир в ответе!»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ЧЕЛОВЕК ЧИТАЮЩИЙ-                                ЧЕЛОВЕК МЫСЛЯЩИЙ</dc:title>
  <dc:creator>11</dc:creator>
  <cp:lastModifiedBy>админ</cp:lastModifiedBy>
  <cp:revision>7</cp:revision>
  <dcterms:modified xsi:type="dcterms:W3CDTF">2022-06-06T17:54:37Z</dcterms:modified>
</cp:coreProperties>
</file>