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87" r:id="rId7"/>
    <p:sldId id="263" r:id="rId8"/>
    <p:sldId id="270" r:id="rId9"/>
    <p:sldId id="262" r:id="rId10"/>
    <p:sldId id="265" r:id="rId11"/>
    <p:sldId id="269" r:id="rId12"/>
    <p:sldId id="264" r:id="rId13"/>
    <p:sldId id="268" r:id="rId14"/>
    <p:sldId id="288" r:id="rId15"/>
    <p:sldId id="266" r:id="rId16"/>
    <p:sldId id="261" r:id="rId17"/>
    <p:sldId id="272" r:id="rId18"/>
    <p:sldId id="271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9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B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ABD7CF-F4FE-4D1C-89DF-7055598846C5}" type="doc">
      <dgm:prSet loTypeId="urn:microsoft.com/office/officeart/2005/8/layout/vList2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A83C5ED7-EC65-4B28-98E7-FB220940736D}">
      <dgm:prSet custT="1"/>
      <dgm:spPr/>
      <dgm:t>
        <a:bodyPr/>
        <a:lstStyle/>
        <a:p>
          <a:pPr algn="ctr" rtl="0"/>
          <a:r>
            <a:rPr lang="ru-RU" sz="40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Историко-краеведческая экскурсия </a:t>
          </a:r>
          <a:br>
            <a:rPr lang="ru-RU" sz="40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40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«Белая Калитва – город юный и древний»</a:t>
          </a:r>
        </a:p>
      </dgm:t>
    </dgm:pt>
    <dgm:pt modelId="{5E6A8BE1-C6F8-4013-BBAB-39ED1F16861C}" type="parTrans" cxnId="{D8AD9E59-92B4-4A05-848D-744A15A4EBD5}">
      <dgm:prSet/>
      <dgm:spPr/>
      <dgm:t>
        <a:bodyPr/>
        <a:lstStyle/>
        <a:p>
          <a:endParaRPr lang="ru-RU" sz="4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F199D3-A240-4775-95E3-11873B64E134}" type="sibTrans" cxnId="{D8AD9E59-92B4-4A05-848D-744A15A4EBD5}">
      <dgm:prSet/>
      <dgm:spPr/>
      <dgm:t>
        <a:bodyPr/>
        <a:lstStyle/>
        <a:p>
          <a:endParaRPr lang="ru-RU" sz="4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59B81E-69BF-477A-A75B-EF956E8CB2B5}" type="pres">
      <dgm:prSet presAssocID="{42ABD7CF-F4FE-4D1C-89DF-7055598846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E0D71E-1823-44E0-9C1A-8565DA794E4F}" type="pres">
      <dgm:prSet presAssocID="{A83C5ED7-EC65-4B28-98E7-FB220940736D}" presName="parentText" presStyleLbl="node1" presStyleIdx="0" presStyleCnt="1" custScaleY="108259" custLinFactNeighborY="595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AD9E59-92B4-4A05-848D-744A15A4EBD5}" srcId="{42ABD7CF-F4FE-4D1C-89DF-7055598846C5}" destId="{A83C5ED7-EC65-4B28-98E7-FB220940736D}" srcOrd="0" destOrd="0" parTransId="{5E6A8BE1-C6F8-4013-BBAB-39ED1F16861C}" sibTransId="{E7F199D3-A240-4775-95E3-11873B64E134}"/>
    <dgm:cxn modelId="{A286B68C-4C39-44E4-95D7-56C5F1B1F1D5}" type="presOf" srcId="{A83C5ED7-EC65-4B28-98E7-FB220940736D}" destId="{1DE0D71E-1823-44E0-9C1A-8565DA794E4F}" srcOrd="0" destOrd="0" presId="urn:microsoft.com/office/officeart/2005/8/layout/vList2"/>
    <dgm:cxn modelId="{418F8017-47CD-42DF-952C-AE43A0553188}" type="presOf" srcId="{42ABD7CF-F4FE-4D1C-89DF-7055598846C5}" destId="{5A59B81E-69BF-477A-A75B-EF956E8CB2B5}" srcOrd="0" destOrd="0" presId="urn:microsoft.com/office/officeart/2005/8/layout/vList2"/>
    <dgm:cxn modelId="{ED73586F-F6B5-4D29-9394-38DEC4B55B86}" type="presParOf" srcId="{5A59B81E-69BF-477A-A75B-EF956E8CB2B5}" destId="{1DE0D71E-1823-44E0-9C1A-8565DA794E4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58E0D1-8742-4A6D-A493-44E6397AE7EA}" type="doc">
      <dgm:prSet loTypeId="urn:microsoft.com/office/officeart/2005/8/layout/vList2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2ECA477A-EFC6-46F6-AC5B-01F8187D4C97}">
      <dgm:prSet custT="1"/>
      <dgm:spPr/>
      <dgm:t>
        <a:bodyPr/>
        <a:lstStyle/>
        <a:p>
          <a:pPr algn="ctr" rtl="0">
            <a:lnSpc>
              <a:spcPct val="100000"/>
            </a:lnSpc>
          </a:pPr>
          <a:r>
            <a:rPr lang="ru-RU" sz="2400" b="1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Продолжительность – 6 часов </a:t>
          </a:r>
        </a:p>
        <a:p>
          <a:pPr algn="ctr" rtl="0">
            <a:lnSpc>
              <a:spcPct val="100000"/>
            </a:lnSpc>
          </a:pPr>
          <a:r>
            <a:rPr lang="ru-RU" sz="2400" b="1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Протяжённость – 16 км     </a:t>
          </a:r>
        </a:p>
        <a:p>
          <a:pPr algn="ctr" rtl="0">
            <a:lnSpc>
              <a:spcPct val="100000"/>
            </a:lnSpc>
          </a:pPr>
          <a:r>
            <a:rPr lang="ru-RU" sz="2400" b="1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Способ передвижения – </a:t>
          </a:r>
          <a:r>
            <a:rPr lang="ru-RU" sz="2400" b="1" dirty="0" err="1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автобусно</a:t>
          </a:r>
          <a:r>
            <a:rPr lang="ru-RU" sz="2400" b="1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-пешеходная </a:t>
          </a:r>
        </a:p>
        <a:p>
          <a:pPr algn="ctr" rtl="0">
            <a:lnSpc>
              <a:spcPct val="100000"/>
            </a:lnSpc>
          </a:pPr>
          <a:r>
            <a:rPr lang="ru-RU" sz="2400" b="1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Категория туристов – школьники, студенты, взрослые</a:t>
          </a:r>
        </a:p>
        <a:p>
          <a:pPr algn="ctr" rtl="0">
            <a:lnSpc>
              <a:spcPct val="100000"/>
            </a:lnSpc>
          </a:pPr>
          <a:r>
            <a:rPr lang="ru-RU" sz="2400" b="1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Сезонность – круглогодичная</a:t>
          </a:r>
          <a:endParaRPr lang="ru-RU" sz="2400" dirty="0">
            <a:solidFill>
              <a:srgbClr val="A6B727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A4313E-21F3-4EAA-9240-A636657E49DE}" type="parTrans" cxnId="{4965F2BD-5F92-40B1-8457-2E01586E53E4}">
      <dgm:prSet/>
      <dgm:spPr/>
      <dgm:t>
        <a:bodyPr/>
        <a:lstStyle/>
        <a:p>
          <a:pPr algn="ctr">
            <a:lnSpc>
              <a:spcPct val="100000"/>
            </a:lnSpc>
          </a:pPr>
          <a:endParaRPr lang="ru-RU" sz="2400">
            <a:solidFill>
              <a:srgbClr val="A6B727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463965-0616-4186-8E20-3047D7D6A9DB}" type="sibTrans" cxnId="{4965F2BD-5F92-40B1-8457-2E01586E53E4}">
      <dgm:prSet/>
      <dgm:spPr/>
      <dgm:t>
        <a:bodyPr/>
        <a:lstStyle/>
        <a:p>
          <a:pPr algn="ctr">
            <a:lnSpc>
              <a:spcPct val="100000"/>
            </a:lnSpc>
          </a:pPr>
          <a:endParaRPr lang="ru-RU" sz="2400">
            <a:solidFill>
              <a:srgbClr val="A6B727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368ED2-3ABC-4834-A635-1230EC602808}" type="pres">
      <dgm:prSet presAssocID="{C058E0D1-8742-4A6D-A493-44E6397AE7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C4F418-27CF-4327-B941-C9005F377A79}" type="pres">
      <dgm:prSet presAssocID="{2ECA477A-EFC6-46F6-AC5B-01F8187D4C97}" presName="parentText" presStyleLbl="node1" presStyleIdx="0" presStyleCnt="1" custLinFactNeighborX="-2274" custLinFactNeighborY="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E1276F-2EB3-4BF2-8B04-DF086060DA6C}" type="presOf" srcId="{2ECA477A-EFC6-46F6-AC5B-01F8187D4C97}" destId="{BDC4F418-27CF-4327-B941-C9005F377A79}" srcOrd="0" destOrd="0" presId="urn:microsoft.com/office/officeart/2005/8/layout/vList2"/>
    <dgm:cxn modelId="{4965F2BD-5F92-40B1-8457-2E01586E53E4}" srcId="{C058E0D1-8742-4A6D-A493-44E6397AE7EA}" destId="{2ECA477A-EFC6-46F6-AC5B-01F8187D4C97}" srcOrd="0" destOrd="0" parTransId="{FCA4313E-21F3-4EAA-9240-A636657E49DE}" sibTransId="{A4463965-0616-4186-8E20-3047D7D6A9DB}"/>
    <dgm:cxn modelId="{3AFB57C4-FB83-4190-B30D-7AEC782D78A4}" type="presOf" srcId="{C058E0D1-8742-4A6D-A493-44E6397AE7EA}" destId="{B3368ED2-3ABC-4834-A635-1230EC602808}" srcOrd="0" destOrd="0" presId="urn:microsoft.com/office/officeart/2005/8/layout/vList2"/>
    <dgm:cxn modelId="{81D333F5-29B4-47D8-A4FD-8BF79346E242}" type="presParOf" srcId="{B3368ED2-3ABC-4834-A635-1230EC602808}" destId="{BDC4F418-27CF-4327-B941-C9005F377A7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E0D71E-1823-44E0-9C1A-8565DA794E4F}">
      <dsp:nvSpPr>
        <dsp:cNvPr id="0" name=""/>
        <dsp:cNvSpPr/>
      </dsp:nvSpPr>
      <dsp:spPr>
        <a:xfrm>
          <a:off x="0" y="151353"/>
          <a:ext cx="9144000" cy="226410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Историко-краеведческая экскурсия </a:t>
          </a:r>
          <a:br>
            <a:rPr lang="ru-RU" sz="4000" kern="12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4000" kern="12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«Белая Калитва – город юный и древний»</a:t>
          </a:r>
        </a:p>
      </dsp:txBody>
      <dsp:txXfrm>
        <a:off x="110524" y="261877"/>
        <a:ext cx="8922952" cy="20430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C4F418-27CF-4327-B941-C9005F377A79}">
      <dsp:nvSpPr>
        <dsp:cNvPr id="0" name=""/>
        <dsp:cNvSpPr/>
      </dsp:nvSpPr>
      <dsp:spPr>
        <a:xfrm>
          <a:off x="0" y="230"/>
          <a:ext cx="10508673" cy="22442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Продолжительность – 6 часов </a:t>
          </a:r>
        </a:p>
        <a:p>
          <a:pPr lvl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Протяжённость – 16 км     </a:t>
          </a:r>
        </a:p>
        <a:p>
          <a:pPr lvl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Способ передвижения – </a:t>
          </a:r>
          <a:r>
            <a:rPr lang="ru-RU" sz="2400" b="1" kern="1200" dirty="0" err="1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автобусно</a:t>
          </a:r>
          <a:r>
            <a:rPr lang="ru-RU" sz="2400" b="1" kern="12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-пешеходная </a:t>
          </a:r>
        </a:p>
        <a:p>
          <a:pPr lvl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Категория туристов – школьники, студенты, взрослые</a:t>
          </a:r>
        </a:p>
        <a:p>
          <a:pPr lvl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Сезонность – круглогодичная</a:t>
          </a:r>
          <a:endParaRPr lang="ru-RU" sz="2400" kern="1200" dirty="0">
            <a:solidFill>
              <a:srgbClr val="A6B727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553" y="109783"/>
        <a:ext cx="10289567" cy="2025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503D5E-01F9-4C1A-AAD9-88E554624D3E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D4E4536-678E-4B86-989A-269B1446BFF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60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3D5E-01F9-4C1A-AAD9-88E554624D3E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E4536-678E-4B86-989A-269B1446B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5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3D5E-01F9-4C1A-AAD9-88E554624D3E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E4536-678E-4B86-989A-269B1446BFF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379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3D5E-01F9-4C1A-AAD9-88E554624D3E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E4536-678E-4B86-989A-269B1446B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27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3D5E-01F9-4C1A-AAD9-88E554624D3E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E4536-678E-4B86-989A-269B1446B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35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3D5E-01F9-4C1A-AAD9-88E554624D3E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E4536-678E-4B86-989A-269B1446B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91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3D5E-01F9-4C1A-AAD9-88E554624D3E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E4536-678E-4B86-989A-269B1446B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84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3D5E-01F9-4C1A-AAD9-88E554624D3E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E4536-678E-4B86-989A-269B1446B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7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3D5E-01F9-4C1A-AAD9-88E554624D3E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E4536-678E-4B86-989A-269B1446B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38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3D5E-01F9-4C1A-AAD9-88E554624D3E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E4536-678E-4B86-989A-269B1446B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40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3D5E-01F9-4C1A-AAD9-88E554624D3E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E4536-678E-4B86-989A-269B1446B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70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E6503D5E-01F9-4C1A-AAD9-88E554624D3E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0D4E4536-678E-4B86-989A-269B1446B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3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02836" cy="7381875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754592722"/>
              </p:ext>
            </p:extLst>
          </p:nvPr>
        </p:nvGraphicFramePr>
        <p:xfrm>
          <a:off x="1579418" y="2353106"/>
          <a:ext cx="9144000" cy="2415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AutoShape 2" descr="https://bksity.ru/images/gallery/023/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35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1143000" y="803565"/>
            <a:ext cx="3931920" cy="541712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 работе можно выделить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исторические объекты –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памятники, природные объекты, мемориальный комплекс, здания архитектуры, которые  в совокупности представят облик города и позволят познакомиться с ним поближе.</a:t>
            </a:r>
          </a:p>
        </p:txBody>
      </p:sp>
      <p:pic>
        <p:nvPicPr>
          <p:cNvPr id="1026" name="Picture 2" descr="https://stihi.ru/pics/2012/04/03/39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546" y="1208502"/>
            <a:ext cx="6165272" cy="4108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03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077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6454474"/>
              </p:ext>
            </p:extLst>
          </p:nvPr>
        </p:nvGraphicFramePr>
        <p:xfrm>
          <a:off x="1080653" y="4613563"/>
          <a:ext cx="10508673" cy="2244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106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14F14B3-B1FC-48E8-82DA-16EE8A368734}"/>
              </a:ext>
            </a:extLst>
          </p:cNvPr>
          <p:cNvSpPr/>
          <p:nvPr/>
        </p:nvSpPr>
        <p:spPr>
          <a:xfrm>
            <a:off x="1663675" y="1122219"/>
            <a:ext cx="88315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проектирования экскурсии включает в себя </a:t>
            </a:r>
          </a:p>
          <a:p>
            <a:pPr algn="ctr"/>
            <a:r>
              <a:rPr lang="ru-RU" sz="3600" b="1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ступени</a:t>
            </a:r>
          </a:p>
          <a:p>
            <a:pPr algn="ctr"/>
            <a:endParaRPr lang="ru-RU" sz="36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1)Предварительная</a:t>
            </a:r>
          </a:p>
          <a:p>
            <a:pPr algn="ctr"/>
            <a:endParaRPr lang="ru-RU" sz="36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2)Основная</a:t>
            </a:r>
          </a:p>
          <a:p>
            <a:pPr algn="ctr"/>
            <a:endParaRPr lang="ru-RU" sz="36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3)Заключительная</a:t>
            </a:r>
          </a:p>
        </p:txBody>
      </p:sp>
    </p:spTree>
    <p:extLst>
      <p:ext uri="{BB962C8B-B14F-4D97-AF65-F5344CB8AC3E}">
        <p14:creationId xmlns:p14="http://schemas.microsoft.com/office/powerpoint/2010/main" val="408180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7BE13FC9-EF3C-4512-95A7-DD8135C0E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145" y="734291"/>
            <a:ext cx="9940636" cy="5158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Основные нормируемые характеристики данной экскурсии:</a:t>
            </a:r>
          </a:p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Tx/>
              <a:buChar char="-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Эстетичность;</a:t>
            </a:r>
          </a:p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Tx/>
              <a:buChar char="-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Безопасность;</a:t>
            </a:r>
          </a:p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Комплексность;</a:t>
            </a:r>
          </a:p>
        </p:txBody>
      </p:sp>
    </p:spTree>
    <p:extLst>
      <p:ext uri="{BB962C8B-B14F-4D97-AF65-F5344CB8AC3E}">
        <p14:creationId xmlns:p14="http://schemas.microsoft.com/office/powerpoint/2010/main" val="110747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573720" y="1746845"/>
            <a:ext cx="2856190" cy="80100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4" name="Picture 6" descr="В донских степях. Часть 1: Белая Калит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3253" y="1014260"/>
            <a:ext cx="3211946" cy="42891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Террикон - искусственная насыпь из пустых пород, извлеченных из-под земли при добыче угл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199" y="3158837"/>
            <a:ext cx="4887188" cy="3331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В донских степях. Часть 1: Белая Калитв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891" y="277091"/>
            <a:ext cx="4670707" cy="2962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В донских степях. Часть 1: Белая Калитв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387" y="1014260"/>
            <a:ext cx="3590636" cy="4783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72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Портфель экскурсовода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3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37019" y="917982"/>
            <a:ext cx="6423602" cy="4613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2054" y="1648691"/>
            <a:ext cx="3931920" cy="4189615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Авиловы горы</a:t>
            </a:r>
          </a:p>
        </p:txBody>
      </p:sp>
    </p:spTree>
    <p:extLst>
      <p:ext uri="{BB962C8B-B14F-4D97-AF65-F5344CB8AC3E}">
        <p14:creationId xmlns:p14="http://schemas.microsoft.com/office/powerpoint/2010/main" val="250614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53200" y="449316"/>
            <a:ext cx="4405744" cy="6050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129146" y="1745243"/>
            <a:ext cx="3931920" cy="4754880"/>
          </a:xfrm>
        </p:spPr>
        <p:txBody>
          <a:bodyPr>
            <a:normAutofit/>
          </a:bodyPr>
          <a:lstStyle/>
          <a:p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Копаев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Григорий Иванович – Герой Советского Союза</a:t>
            </a:r>
          </a:p>
        </p:txBody>
      </p:sp>
    </p:spTree>
    <p:extLst>
      <p:ext uri="{BB962C8B-B14F-4D97-AF65-F5344CB8AC3E}">
        <p14:creationId xmlns:p14="http://schemas.microsoft.com/office/powerpoint/2010/main" val="273101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0183" y="429490"/>
            <a:ext cx="4324869" cy="6123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1565564"/>
            <a:ext cx="3931920" cy="4286596"/>
          </a:xfrm>
        </p:spPr>
        <p:txBody>
          <a:bodyPr>
            <a:no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Матюхина Валентина Алексеевна – Герой Советского Союза</a:t>
            </a:r>
          </a:p>
        </p:txBody>
      </p:sp>
    </p:spTree>
    <p:extLst>
      <p:ext uri="{BB962C8B-B14F-4D97-AF65-F5344CB8AC3E}">
        <p14:creationId xmlns:p14="http://schemas.microsoft.com/office/powerpoint/2010/main" val="172153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6625" y="1066801"/>
            <a:ext cx="6378577" cy="4252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1579418"/>
            <a:ext cx="3931920" cy="4272742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Горы 2 сестры </a:t>
            </a:r>
          </a:p>
        </p:txBody>
      </p:sp>
    </p:spTree>
    <p:extLst>
      <p:ext uri="{BB962C8B-B14F-4D97-AF65-F5344CB8AC3E}">
        <p14:creationId xmlns:p14="http://schemas.microsoft.com/office/powerpoint/2010/main" val="9689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6400" y="1080041"/>
            <a:ext cx="5966178" cy="4565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143000" y="1399309"/>
            <a:ext cx="3931920" cy="4452851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Бараки-птичники, в которых сделали  концлагерь ВОВ</a:t>
            </a:r>
          </a:p>
        </p:txBody>
      </p:sp>
    </p:spTree>
    <p:extLst>
      <p:ext uri="{BB962C8B-B14F-4D97-AF65-F5344CB8AC3E}">
        <p14:creationId xmlns:p14="http://schemas.microsoft.com/office/powerpoint/2010/main" val="76900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2762" y="1565565"/>
            <a:ext cx="5900594" cy="3933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1565565"/>
            <a:ext cx="3931920" cy="4286595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 «Погибшим за Родину»</a:t>
            </a:r>
          </a:p>
        </p:txBody>
      </p:sp>
    </p:spTree>
    <p:extLst>
      <p:ext uri="{BB962C8B-B14F-4D97-AF65-F5344CB8AC3E}">
        <p14:creationId xmlns:p14="http://schemas.microsoft.com/office/powerpoint/2010/main" val="326186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21328" y="1233055"/>
            <a:ext cx="3931920" cy="4759036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«Казак на лошади»</a:t>
            </a:r>
          </a:p>
        </p:txBody>
      </p:sp>
      <p:pic>
        <p:nvPicPr>
          <p:cNvPr id="3074" name="Picture 2" descr="http://photos.wikimapia.org/p/00/02/56/45/29_big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8" r="6168"/>
          <a:stretch>
            <a:fillRect/>
          </a:stretch>
        </p:blipFill>
        <p:spPr bwMode="auto"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77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40582" y="487629"/>
            <a:ext cx="5021999" cy="5683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817418"/>
            <a:ext cx="3931920" cy="5034742"/>
          </a:xfrm>
        </p:spPr>
        <p:txBody>
          <a:bodyPr>
            <a:normAutofit/>
          </a:bodyPr>
          <a:lstStyle/>
          <a:p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Анаклыч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Атаев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Герой Советского Союза</a:t>
            </a:r>
          </a:p>
        </p:txBody>
      </p:sp>
    </p:spTree>
    <p:extLst>
      <p:ext uri="{BB962C8B-B14F-4D97-AF65-F5344CB8AC3E}">
        <p14:creationId xmlns:p14="http://schemas.microsoft.com/office/powerpoint/2010/main" val="156362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3726" y="-126200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 экскурсии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9998" y="1006840"/>
            <a:ext cx="7202976" cy="5523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0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Объекты показа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17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-124691"/>
            <a:ext cx="9875520" cy="135636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Майдан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253" y="3813111"/>
            <a:ext cx="4104279" cy="27293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3069" y="3549875"/>
            <a:ext cx="3633129" cy="27556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000" y="3431528"/>
            <a:ext cx="3102601" cy="31789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9172" y="770762"/>
            <a:ext cx="3963897" cy="26607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3069" y="876593"/>
            <a:ext cx="3998185" cy="22489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В донских степях. Часть 1: Белая Калитв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54" y="876593"/>
            <a:ext cx="3919256" cy="26732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53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99" y="-110837"/>
            <a:ext cx="9875520" cy="135636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Гора Караул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8906" y="1399309"/>
            <a:ext cx="5940440" cy="4085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В донских степях. Часть 1: Белая Калит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068" y="942109"/>
            <a:ext cx="4080295" cy="5448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66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891" y="0"/>
            <a:ext cx="9875520" cy="135636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Завод «АМР»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7666" y="1066799"/>
            <a:ext cx="5182985" cy="4197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346" y="1911927"/>
            <a:ext cx="5043053" cy="4197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5017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0"/>
            <a:ext cx="9875520" cy="135636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Аллея металлургов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0213" y="997527"/>
            <a:ext cx="6230838" cy="5444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075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018" y="0"/>
            <a:ext cx="9875520" cy="135636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Мемориал Погибшим за Родину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5927" y="1004550"/>
            <a:ext cx="4961351" cy="5368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729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9191" y="268010"/>
            <a:ext cx="9875520" cy="135636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Театральная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5272" y="946190"/>
            <a:ext cx="7235867" cy="5426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065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3726" y="108999"/>
            <a:ext cx="9875520" cy="135636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Сквер Г.С. Сафарова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4668" y="1137443"/>
            <a:ext cx="7543874" cy="5027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020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38546"/>
            <a:ext cx="9875520" cy="1149927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Сквер 70-летия Победы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4226" y="1288473"/>
            <a:ext cx="7693067" cy="4748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791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351" y="235527"/>
            <a:ext cx="9875520" cy="135636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Мемориальный комплекс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Бессмертия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7368" y="1591887"/>
            <a:ext cx="7461485" cy="4971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847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1136F43-F77B-4062-B1F7-ADC13C9CF446}"/>
              </a:ext>
            </a:extLst>
          </p:cNvPr>
          <p:cNvSpPr/>
          <p:nvPr/>
        </p:nvSpPr>
        <p:spPr>
          <a:xfrm>
            <a:off x="2299854" y="609599"/>
            <a:ext cx="753687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методические приемы показа:</a:t>
            </a:r>
          </a:p>
          <a:p>
            <a:pPr algn="ctr"/>
            <a:endParaRPr lang="ru-RU" sz="36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-предварительный показ;</a:t>
            </a:r>
          </a:p>
          <a:p>
            <a:pPr algn="ctr"/>
            <a:endParaRPr lang="ru-RU" sz="36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-панорамный показ;</a:t>
            </a:r>
          </a:p>
          <a:p>
            <a:pPr algn="ctr"/>
            <a:endParaRPr lang="ru-RU" sz="36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-метод мемориальной таблички;</a:t>
            </a:r>
          </a:p>
          <a:p>
            <a:pPr algn="ctr"/>
            <a:endParaRPr lang="ru-RU" sz="36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аналогия.</a:t>
            </a:r>
          </a:p>
        </p:txBody>
      </p:sp>
    </p:spTree>
    <p:extLst>
      <p:ext uri="{BB962C8B-B14F-4D97-AF65-F5344CB8AC3E}">
        <p14:creationId xmlns:p14="http://schemas.microsoft.com/office/powerpoint/2010/main" val="40460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01B4519-0D13-47F7-A7D1-0CEE964E2B41}"/>
              </a:ext>
            </a:extLst>
          </p:cNvPr>
          <p:cNvSpPr/>
          <p:nvPr/>
        </p:nvSpPr>
        <p:spPr>
          <a:xfrm>
            <a:off x="3048000" y="366623"/>
            <a:ext cx="6096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методические приемы рассказа:</a:t>
            </a:r>
          </a:p>
          <a:p>
            <a:pPr algn="ctr"/>
            <a:endParaRPr lang="ru-RU" sz="36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-экскурсионная справка</a:t>
            </a:r>
          </a:p>
          <a:p>
            <a:pPr algn="ctr"/>
            <a:endParaRPr lang="ru-RU" sz="36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-описание</a:t>
            </a:r>
          </a:p>
          <a:p>
            <a:pPr algn="ctr"/>
            <a:endParaRPr lang="ru-RU" sz="36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-объяснение</a:t>
            </a:r>
          </a:p>
          <a:p>
            <a:pPr algn="ctr"/>
            <a:endParaRPr lang="ru-RU" sz="3600" dirty="0">
              <a:solidFill>
                <a:srgbClr val="A6B7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A6B7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-прием цитирования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309957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0946" y="1790964"/>
            <a:ext cx="7839628" cy="4532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EC62D4A-DFA6-4CDB-93A8-BF1368654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90635"/>
            <a:ext cx="987552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приемы ведения – ритуал (возложение цветов, минута молчания)</a:t>
            </a:r>
          </a:p>
        </p:txBody>
      </p:sp>
    </p:spTree>
    <p:extLst>
      <p:ext uri="{BB962C8B-B14F-4D97-AF65-F5344CB8AC3E}">
        <p14:creationId xmlns:p14="http://schemas.microsoft.com/office/powerpoint/2010/main" val="226826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4792A368-8A46-49AA-A627-6EB9F6F56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27" y="595745"/>
            <a:ext cx="10198454" cy="557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указания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даются рекомендации по передвижению во время экскурсии, проводится инструктаж по технике безопасности и правилам поведения, расстановки группы у объектов, происходит показ материалов из «портфеля экскурсовода», формулируются рекомендации об использовании пауз в экскурсии, о соблюдении времени, отведенного на освещение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подтем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происходит организация ответов на вопросы экскурсантов, организация фотосессий, посадка группы в автобус.</a:t>
            </a:r>
          </a:p>
        </p:txBody>
      </p:sp>
    </p:spTree>
    <p:extLst>
      <p:ext uri="{BB962C8B-B14F-4D97-AF65-F5344CB8AC3E}">
        <p14:creationId xmlns:p14="http://schemas.microsoft.com/office/powerpoint/2010/main" val="416986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3728" y="0"/>
            <a:ext cx="9875520" cy="135636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обеда в кафе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Дэлис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3709" y="1003087"/>
            <a:ext cx="7141535" cy="5356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962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3413"/>
            <a:ext cx="12192000" cy="81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9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973</TotalTime>
  <Words>279</Words>
  <Application>Microsoft Office PowerPoint</Application>
  <PresentationFormat>Широкоэкранный</PresentationFormat>
  <Paragraphs>63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Corbel</vt:lpstr>
      <vt:lpstr>Times New Roman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Портфель экскурсовода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Маршрут экскурсии</vt:lpstr>
      <vt:lpstr>Объекты показа</vt:lpstr>
      <vt:lpstr>Площадь Майдан</vt:lpstr>
      <vt:lpstr>Гора Караул</vt:lpstr>
      <vt:lpstr>Завод «АМР»</vt:lpstr>
      <vt:lpstr>Аллея металлургов</vt:lpstr>
      <vt:lpstr> Мемориал Погибшим за Родину </vt:lpstr>
      <vt:lpstr>Площадь Театральная </vt:lpstr>
      <vt:lpstr>Сквер Г.С. Сафарова</vt:lpstr>
      <vt:lpstr>Сквер 70-летия Победы</vt:lpstr>
      <vt:lpstr>Мемориальный комплекс  Высота Бессмертия</vt:lpstr>
      <vt:lpstr>Презентация PowerPoint</vt:lpstr>
      <vt:lpstr>Презентация PowerPoint</vt:lpstr>
      <vt:lpstr>Особые приемы ведения – ритуал (возложение цветов, минута молчания)</vt:lpstr>
      <vt:lpstr>Презентация PowerPoint</vt:lpstr>
      <vt:lpstr>Организация обеда в кафе «Дэлис»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Sonya</dc:creator>
  <cp:lastModifiedBy>Кристина Зарубина</cp:lastModifiedBy>
  <cp:revision>33</cp:revision>
  <dcterms:created xsi:type="dcterms:W3CDTF">2022-02-13T15:32:30Z</dcterms:created>
  <dcterms:modified xsi:type="dcterms:W3CDTF">2024-05-23T08:19:57Z</dcterms:modified>
</cp:coreProperties>
</file>