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D83DC4-B699-4093-8AC4-FF6D8847712A}" type="datetimeFigureOut">
              <a:rPr lang="ru-RU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EE2059A-448D-48BC-87DA-3BE883E506B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AutoShape 8" descr="data:image/png;base64,iVBORw0KGgoAAAANSUhEUgAABegAAAOGCAYAAACX6HCNAAAgAElEQVR4Xuzdf6weVnkf8PPe619JbAfj4Gww0mQZ48eWsI38MbFWtOpQibpA+aNMrDSsxXQlhkYCNd1Qk9KkatdUIKXg0JXQDpcWlUqjEKFQsYpKHd0/YRvJxo9BliwBtoQEY8f5Ycf3vtN7c9/McU3IOZg8732ejyVE1Z7jc57P90iv+831m0nziwABAgQIECBAgAABAgQIECBAgAABAgQIEHjGBSbP+IkOJECAAAECBAgQIECAAAECBAgQIECAAAECBJqC3iM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oEtg/ueV2X+f/GeXaWtt9p/Zr/l/d/3mFhMgQIDAhhXw+bBho3NxAgQIECBAYC6goPcWCBAgQIAAgUUWmP1ZZWn9P8vr/z3/88uskF9tra2s//fsf1bUL3Ka7kaAAIHTIzD/HOj5fPAPcU+Pvd+FAAECBAgQOM0CCvrTDOq3I0CAAAECBE6LwPyn5Wfly+bZf2644YbzLrvsslfv3r375UtLS5u+/e1v/+fPfOYzn7z88su/0lp7bP0/s7L+xJ+qPy2X8ZsQIECAwMIIzD8fZv/Qdu3z4cCBAy94xSte8c927979j1dXVx974IEH/uoTn/jEzVdeeeXdJ3w+zP4hrs+HhYnRRQgQIECAAIG5gILeWyBAgAABAgQWTWBevmxqrW297rrrnnvVVVd9csuWLRee6qIrKytfv+WWW95w2WWXfa61dmy9jFHCLFqq7kOAAIHvXWD++TAr5rfccsstL3vlK1/54eXl5eed6rc+duzYHddff/2PX3311d9orR1trR1X0n/vIfgdCBAgQIAAgdMroKA/vZ5+NwIECBAgQOB7F5j91PzsJyO33Xfffdeec845b51MJrOy/jv+mk6n04MHDx7YvXv3L7TWHl0vYeZfefO938jvQIAAAQKLIDD7fJh9Hmx74IEHfnvXrl2XTyaTp/z/aafT6fH777//fXv27Llm/fNh/rVoizCPOxAgQIAAAQIE/tq/aA0JAQIECBAgQCBSYFa0zMr5rbfddttPXHTRRR8+8TJfvOuR9sW7Hm7HV6btxeef2S668Mwn3fWuu+565wUXXPDeE0oY3zkcmaazCRAgcPoE5p8P2+688863nX/++b9+4m99+x0Pr30+bFqerH0+vPj8M5508u233/6Giy+++E/Xf5J+/nVop+92ficCBAgQIECAwKCAn6AfhLONAAECBAgQ+L4IzL9z/qzjx49/dXl5edfslG8dPt6u+/172sf/8ltPOvRHLzm7Xf0zz2/nnbt17X8/nU4fWVpaen5r7aH1r7vxU/Tfl5j8pgQIEHjGBWafD1taa2etrq7eM5lM1hr4u+89uvb58Oe3HnrShV7zQ89e+3x49s7H/wLWysrKwU2bNv2d9c+H2b+3xOfDMx6hAwkQIECAAIFTCSjovQsCBAgQIEBgUQRmfy6ZFTDbDh069IGdO3e+fn6x1/3yl9utXzpyynte+Lxt7VPveUlbXn78jzUPPfTQZ7Zv3/6a1tojs05m/fuGF2VG9yDQJbDvQ4d3t8faa6fT6d/q2ri+eDKZfK1tbh/b/8adD4zst4fAggjMf3r+jCNHjnz8rLPO+pHHS/dpe9Xbv9Du+Prsm83++q9LXrS9ffTXXvjE/+Hw4cMfOfvss9+8/res5v/S2AUZ0TUIECBAgACBqgIK+qrJm5sAAQIECCyewLyAOfPRRx/93NatW2c/6dhu+Og32g0f/T9PedvLL93T3vWm2Q/Or/2U5Dc3bdr0d9d/SnL+LwRcvGndiMB3Edh30+G9rbUPnCaof7l/784Pnabfy29D4JkWmH0+zH4Ufh1qaKcAACAASURBVPa3q/7n8vLyc2YXeNdNd7cDn/rmU97lytf9zXbl6567tubYsWNf3bp168taaw/7B7jPdITOI0CAAAECBL6TgILe2yBAgAABAgQWRWBewGxfWVn52tLS0toXzF9+7Vfaf7rt8FPe8YXnndFuec9L1tZMp231p3/jv737zLPPPbppy9bVyWST76FflITd4+kJLC1N2+rqpE0m/2LS2gv+3vM3tR84Z/aXS/p//e/7V9v/uOd4m7b2lTad/lH/72AHgXiB6fT45Pixo0sPH7p36x/8m3/wjslk7W9btUvf/oX25btnf1nqO//6JxfvbH9wzQvWFqyurj68vLw8+9sos7+S5R/gxkfrBgQIECBAgEBr/iWxXgEBAgQIECCwMAKzgn5za237dDq9f/7nlEt+9vNr30H/3X596SP/qG3Z/PjPHux7/z1tdemMtrS8pU0mfh7hu9n5vy+2wL/9qe1t+7axd3zk0Wn713946q+HWuyp3Y7A/xeYTlfb6spjbdPqI+29b3n8b0sde2zaXvT6//JdmWbfQX/r7710vm46mUzOWS/oZ99D7x/gfldBCwgQIECAAIHvt8DYn/S/37fy+xMgQIAAAQIVBU75E/Q/fe1X2mdP90/Qz39Cef7fT6Xds6ZnbcWEN/LMTyfb+XxPZ+3TeYN+gn4jvxh3P40C38tP0P/gxTvbAT9BfxrT8FsRIECAAAECp1tAQX+6Rf1+BAgQIECAwKjAE99Bf/To0c9t2bLl6X8H/aue096197y1c48fP/7NzZs3+w760RTsWxiBfTcdfmNr7d+fpgu9ef/enTedpt/Lb0PgmRY49XfQf/CeduCW+57yLid+B/3Ro0e/um3bNt9B/0yn5zwCBAgQIEDgKQUU9B4IAQIECBAgsCgCsz+XzL5XeNuhQ4c+sHPnztfPL/a6X/5yu/VLp/6ajguft6196j0vacvLj/+x5qGHHvrM9u3bX9Nam30x8YqvMFiUeN1jRGDfhw7vbo+1106n09n3Znf/mkwmX2ub28f2v3HnA92bbSCwOALzf4B7xpEjRz5+1lln/cjsaisr0/aqt3+h3fH1R09500tetL199Nde+MT/7fDhwx85++yz39xam21Y9fmwOAG7CQECBAgQqCygoK+cvtkJECBAgMDiCcwK+tn30J91/Pjxry4vL++aXXH2HfTX/f497eN/+a0n3fhHLzm7Xf0zz2/nnbt17X8/nU4fWVpamn1B8UOzryheL2AWb0o3IkCAAIFegdnnw5bZ58Pq6uo9k8nkjNlvcPe9R9c+H/781kNP+v1e80PPXvt8mH0H/ezXysrKwU2bNs3+Ztbs82H2/fOzgt4vAgQIECBAgEC4gII+PAIXIECAAAECBE4QmP+U5NbbbrvtJy666KIPn6jzxbseaV+86+F2fGXaXnz+me2iC898Et5dd931zgsuuOC96z8d6afnPS0CBAjkEZh/Pmy7884733b++ef/+omj3X7Hw2ufD5uWJ2ufDy8+f62/f+LX7bff/oaLL774T1trR/3tqjyPwiQECBAgQCCDgII+Q4pmIECAAAECuQRmPyW5PPuqm/vuu+/ac845562TyeTxH4H8Dr+m0+n04MGDB3bv3v0L6+X8cT8dmetRmIYAAQLrX4M2+zzY9sADD/z2rl27Lp9MJk/5/9NOp9Pj999///v27NlzzQn/8NZPz3tOBAgQIECAwMIIKOgXJgoXIUCAAAECBNYFZn8+mf8LAbded911z73qqqs+uWXLlgtPJbSysvL1T3/602+49NJLP7f+tTazry6Y+m5h74kAAQLpBOafD7OvQtty8803v+zSSy/98PLy8vNONemxY8fuuP7663/86quv/sb6T87P/uGtz4d0z8JABAgQIEBgYwso6Dd2fm5PgAABAgSyCsxLmPl30m++4YYbznv1q1992f2P7b5uaTJZftbSwd/47Gf/4j9cfvnlX1n/PuFZMT//WptZAeMXAQIECOQTmH8+zP6m1ayo33zgwIEXvPwHf/i1h1Z2vXN1Ol3Zven+a26++eZPXHnllXef8Pkw/5fC+nzI9yZMRIAAAQIENrSAgn5Dx+fyBAgQIEAgvcDszyqzkn7+tTdLP7f//97b2nT7f/+P/+7cv/rYuw6vl/Kz4mX+lQXKl/TPwoAECBQXmP//sU98Prz8te/a+ff/6b+6t7XJkd/d9zfOXf9MmP1D2/nng8+G4o/G+AQIECBAYFEFFPSLmox7ESBAgAABAnOB+Z9X1n5q8orfPfjt1tr2b95x67P+5Ddf+eAJX2WjfPFmCBAgUEvgic+Hn/ylT+94zoWXzD4fjtz4c7ueddJX2fh8qPUuTEuAAAECBDaUgIJ+Q8XlsgQIECBAgMC+mw7PSvnt06OP7rhx354jRAgQIECAwBX779s+2bpt9vlwZP/enTuIECBAgAABAgQ2ioCCfqMk5Z4ECBAgQIDAmoCC3kMgQIAAgZMFFPTeBAECBAgQILBRBRT0GzU59yZAgAABAkUFFPRFgzc2AQIEnkJAQe95ECBAgAABAhtVQEG/UZNzbwIECBAgUFRAQV80eGMTIEBAQe8NECBAgAABAgkFFPQJQzUSAQIECBDILKCgz5yu2QgQIDAm4Cf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B4GgJv+cNv71p6ZOmXWmu/2FpbmrTpjW269Cfve/OOv3ga2y0hQIAAgaQCb/m9R//28urRd0zb5IrW2mpr7beW2sofv3fvrv+adGRjESBAgAABAokEFPSJwjQKAQIECBDILLDvpkO/2trkmhNnnEwmv/O+N+14S+a5zUaAAAECTy3w1g8++P7pdPrzT141vXb/3rN/hR0BAgQIECBAYNEFFPSLnpD7ESBAgAABAmsC+2568POtTS++4sfOaGdsmbR33/xwa5N23/437TwXEQECBAjUFdj3wcP3tmnb847LzmyPHJu2G//skdba5Lb9e3e8tK6KyQkQIECAAIGNIqCg3yhJuScBAgQIECguMP/u+Xdfvr1t3Txp7zhwpB19bNqmRx/dceO+PUeK8xifAAECJQXm3z0/+1yYfT7MPhdmnw+ttSP79+7cURLF0AQIECBAgMCGElDQb6i4XJYAAQIECNQVUNDXzd7kBAgQ+E4CCnpvgwABAgQIENjoAgr6jZ6g+xMgQIAAgSICCvoiQRuTAAECHQIK+g4sSwkQIECAAIGFFFDQL2QsLkWAAAECBAicLKCg9yYIECBA4GQBBb03U3qQfgAAIABJREFUQYAAAQIECGx0AQX9Rk/Q/QkQIECAQBEBBX2RoI1JgACBDgEFfQeWpQQIECBAgMBCCijoFzIWlyJAgAABAgROFlDQexMECBAgcLKAgt6bIECAAAECBDa6gIJ+oyfo/gQIECBAoIiAgr5I0MYkQIBAh4CCvgPLUgIECBAgQGAhBRT0CxmLSxEgQIAAAQInCyjovQkCBAgQOFlAQe9NECBAgAABAhtdQEG/0RN0fwIECBAgUERAQV8kaGMSIECgQ0BB34FlKQECBAgQILCQAgr6hYzFpQgQIECAAIGTBRT03gQBAgQInCygoPcmCBAgQIAAgY0uoKDf6Am6PwECBAgQKCKgoC8StDEJECDQIaCg78CylAABAgQIEFhIAQX9QsbiUgQIECBAgMDJAgp6b4IAAQIEThZQ0HsTBAgQIECAwEYXUNBv9ATdnwABAgQIFBFQ0BcJ2pgECBDoEFDQd2BZSoAAAQIECCykgIJ+IWNxKQIECBAgQOBkAQW9N0GAAAECJwso6L0JAgQIECBAYKMLKOg3eoLuT4AAAQIEigjsu+nBz7c2vfiKHzujnbFl0t5988OtTdp9+9+089wiBMYkQIAAgVMI7Pvg4XvbtO15x2VntkeOTduNf/ZIa21y2/69O14KjAABAgQIECCw6AIK+kVPyP0IECBAgACBNYF9Nx361dYm15zIMZlMfud9b9rxFkQECBAgUFfgrR988P3T6fTnnywwvXb/3rN/pa6KyQkQIECAAIGNIqCg3yhJuScBAgQIECgu8LabDv7D1bb8z1trv9haW5q06Y0rS1vf/f6f3fa/itMYnwABAqUF3vqBB3+4TVZ/ctomV7TWVltrv7V6xupvvv+nnnWwNIzhCRAgQIAAgQ0hoKDfEDG5JAECBAgQIDAXmH8X/fTooztu3LfnCBkCBAgQIDD/LvrW2pH9e3fuIEKAAAECBAgQ2CgCCvqNkpR7EiBAgAABAmsCCnoPgQABAgROFlDQexMECBAgQIDARhVQ0G/U5NybAAECBAgUFVDQFw3e2AQIEHgKAQW950GAAAECBAhsVAEF/UZNzr0JECBAgEBRAQV90eCNTYAAAQW9N0CAAAECBAgkFFDQJwzVSAQIECBAILOAgj5zumYjQIDAmICf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L/r727j7GrTusA/rtz5610nLa0lBWktqnIi7Ya6T8ubiJZSWhIYTGRhCxbXIWN2t1tgkl1N1tC6AbXRkm6LGoWdKWLkuAfLNRNSXCzkl2JfxTjtsqL0LS2gFI6dDv2nZl7zJnOrVMd2s4sts8893MTMkl778zzfL6HnNvvnDlDYAoCCvopYHkqAQIEOkRAQd8hQVuTAAECBAgkFFDQJwzVSgQIECBAILOAgj5zunYjQIDA9AQU9NNz8yoCBAgQIEDgwgso6C98BiYgQIAAAQIEpiCgoJ8ClqcSIECgQwQU9B0StDUJECBAgEBCAQV9wlCtRIAAAQIEMgso6DOnazcCBAhMT0BBPz03ryJAgAABAgQuvICC/sJnYAICBAgQIEBgCgIK+ilgeSoBAgQ6REBB3yFBW5MAAQIECCQUUNAnDNVKBAgQIEAgs4CCPnO6diNAgMD0BBT003PzKgIECBAgQODCCyjoL3wGJiBAgAABAgSmIKCgnwKWpxIgQKBDBBT0HRK0NQkQIECAQEIBBX3CUK1EgAABAgQyCyjoM6drNwIECExPQEE/PTevIkCAAAECBC68gIL+wmdgAgIECBAgQODMAu33K/XHxu98/cAPSykD7+7cNvdv/vDG/yqlVOMvb3/kSYAAAQKdIXDq/PBrv/f8j12ydEV9fjj0J5+ZN3f83OD80BnHgS0JECBAgMCMFlDQz+j4DE+AAAECBNIL1O9Vusb/a9YfP/PIf75TF/T/8nd/dumLT98/XEoZLaW0xv+rQRT16Q8LCxIg0OEC7X/Hnjo/fPS2+wd/9ld+qz4/HPr6mo9cOn5OmHh+cG7o8IPG+gQIECBAIKqAgj5qMuYiQIAAAQKdLTB2tfx4Md9TSunZtGnTolWrVt0yNLLgga5GozmneeDBF7//90+vXr369VLK++P/1WVMXcIoYjr7+LE9AQJ5Bdrnh/qbtmPnh82bN195/fW//Ks/bM37QquqRhf0DK1/9tlnt6xdu3bPhPND/Y1c54e8x4XNCBAgQIDAjBVQ0M/Y6AxOgAABAgTSCrTLl+5SSt+GDRsuW7du3bd7e3uXTrbx6OjoW1u3br1z1apVL5VSToyXMUqYtIeHxQgQ6GCB9vmhLuZ7t27det2NN974RLPZvHwykxMnTuzcuHHjzevXr3+7lHK8lDKipO/go8fqBAgQIEAgqICCPmgwxiJAgAABAh0sUN+yoL4ysn/fvn0PLFiw4LONRqMu6z/wUVVVdeDAgc3z58//fCnl2HgJU18t6UGAAAECeQTq80N9PugfGhr66rx581Y3Go0z/pu2qqqR/fv3f23hwoX3jZ8f2re9yaNiEwIECBAgQGBGCyjoZ3R8hidAgAABAukE6vcmdTnft3379k8sW7bsiYkbvrL7aHll95EyMlqVaxZfVJYtveg0gN27d39xyZIlD08oYdzqJt0hYiECBDpUoH1+6N+1a9fnFi9e/OBEhx07j4ydH7qbjbHzwzWLZ53GtGPHjjuXL1/+rfEr6du3Q+tQSmsTIECAAAECkQQU9JHSMAsBAgQIECBQXx1Z37pg9sjIyBvNZnNeTfLe8EjZ8I295ZnvvXea0MdXzCnrP31FWXRp39ifV1V1tKur64pSyuHx2924it4xRYAAgRwC9fmhtz4/tFqtvY1GY6yB3/PO8bHzw3e2HTxty1s/dvHY+eHiwZM/gDU6Onqgu7v7p8bPD/XvLXF+yHFc2IIAAQIECMx4AQX9jI/QAgQIECBAII1A+5fC9h88ePDRwcHBO9qb3f6l18q2Vw9NuujSy/vLcw9dW5rNk29rDh8+/N2BgYFbSylH607GL4xNc3x05CJrHh+eX94vt1VV9RPTAWg0Gm+WnvL0I3cNDk3n9V5DIIhA++r5WYcOHXpm9uzZN5ws3aty070vl51v1Xc2+7+PFVcPlKe+fNWpvxgeHn5yzpw594z/lFX7l8YGWdEYBAgQIECAQKcKKOg7NXl7EyBAgACBeALtAuaiY8eOvdTX11df6Vg2PfV22fTUf5xx2tUrF5b7f7O+cH7sKsl3u7u7f3r8Ksn2LwSMt62JCJxFYM1jw3eXUh79kKB+/ZG7Bx//kD6XT0PgfAvU54f6Uvj6p6v+rdlsXlIPcP9je8rm59494yxrb//xsvb2y8aec+LEiTf6+vquK6Uc8Q3c8x2hr0eAAAECBAh8kICC3rFBgAABAgQIRBFoFzADo6Ojb3Z1dY3dYH71A6+X728fPuOMVy2aVbY+dO3Yc6qqtD71lR/80ew5lx7v7u1vla7u6d2HvtU6P++TurrOfb7zNdNk2pPN+UHzzJSd6j2jzDrZHFX1yUYpV/7MFd3lJxfUd/eY+uPf97fKv+4dKVUpr5eq+uupfwavIHDhBapqpDFy4njXkYPv9H3zCz//u41GGfsfYuW9L5fX9tQ/LPXBj+uXD5Zv3nfl2BNardaRZrNZ/zRK/SNZvoF74aM1AQECBAgQIFBKOT/FOjOfAAAgAElEQVT/8ERNgAABAgQIEDi7QP2+pL7//EBVVfvb71NW/MYPxu5Bf7bHq0/+QuntOfnWZs2f7i2trlmlq9lbGg1vd85m5+9jC3zlkwNloH96x/GhY1X5/b+a/PZQsbc2HYH/EaiqVmmNvl+6W0fLw7998qelTrxflavv+KezMtX3oN/2Fz/Xfl7VaDQWjBf09X3oz/0bpGf9Sp5AgAABAgQIEJiewPTe6U/va3kVAQIECBAgQOBMApNeQf+pB14v/zDVK+j/4J//ePbcjxxr9vRWjcaEK+jrq5T/91Xfk/3ZxCnP9TXn+ryzfe7pHCPT+drn+nXO5HM2ux/la/x/fu6zZXCunmebcTqfp/2a+qMr6M/1CPK85AI/yhX0v7R8sGx2BX3yI8R6BAgQIEBgZgso6Gd2fqYnQIAAAQKZBE7dg/748eMv9fb2nvs96G+6pNx/96Ixi5GRkXd7enrcgz7TkdGhu6x5bPiuUspffkjr3/PI3YOPfUify6chcL4FJr8H/Z/vLZu37jvjLBPvQX/8+PE3+vv73YP+fKfn6xEgQIAAAQJnFFDQO0AIECBAgACBKAL1+5L6vsL9Bw8efHRwcPCO9mC3f+m1su3VyW/TsfTy/vLcQ9eWZvPk25rDhw9/d2Bg4NZSSn1j4lG3MIgSrzmmI7Dm8eH55f1yW1VV9X2zp/xoNBpvlp7y9CN3DQ5N+cVeQCCOQPsbuLMOHTr0zOzZs2+oRxsdrcpN975cdr51bNJJV1w9UJ768lWn/m54ePjJOXPm3FNKqV/Qcn6IE7BJCBAgQIBAJwso6Ds5fbsTIECAAIF4AnVBX9+HfvbIyMgbzWZzXj1ifQ/6Dd/YW5753nunTfzxFXPK+k9fURZd2jf251VVHe3q6qpvUHy4vkXxeAETb0sTESBAgMBUBerzQ299fmi1Wnsbjcas+hPseef42PnhO9sOnvb5bv3YxWPnh/oe9PVjdHT0QHd3d/2TWfX5ob7/fF3QexAgQIAAAQIELriAgv6CR2AAAgQIECBAYIJA+yrJvu3bt39i2bJlT0zUeWX30fLK7iNlZLQq1yy+qCxbetFpeLt37/7ikiVLHh6/OtLV8w4tAgQI5BFonx/6d+3a9bnFixc/OHG1HTuPjJ0fupuNsfPDNYvH+vtTjx07dty5fPnyb5VSjvvpqjwHhU0IECBAgEAGAQV9hhTtQIAAAQIEcgnUV0k261vd7Nu374EFCxZ8ttFonLwE8gMeVVVVBw4c2Dx//vzPj5fzI66OzHVQ2IYAAQLjt0Grzwf9Q0NDX503b97qRqNxxn/TVlU1sn///q8tXLjwvgnfvHX1vMOJAAECBAgQCCOgoA8ThUEIECBAgACBcYH6/Un7FwL2bdiw4bJ169Z9u7e3d+lkQqOjo289//zzd65cufKl8dva1LcuqNxb2PFEgACBdALt80N9K7TeLVu2XLdy5conms3m5ZNteuLEiZ0bN268ef369W+PXzlff/PW+SHdYWEhAgQIECAwswUU9DM7P9MTIECAAIGsAu0Spn1P+p5NmzYtuuWWW1bNnz//o11dXT1DQ0P/+MILL/zt6tWrXx+/n3BdzLdva1MXMB4ECBAgkE+gfX6of9KqLup7Nm/efOUNN9xw89y5c3+x1WqNDA0Nvbhly5Zn165du2fC+aH9S2GdH/IdEzYiQIAAAQIzWkBBP6PjMzwBAgQIEEgvUL9XqUv69m1v6o/t9y91yVIXLnUpX39s37JA+ZL+sLAgAQIdLtA+D0zl/ODc0OEHjfUJECBAgEBUAQV91GTMRYAAAQIECLQF2u9X2ldNTpSZeKsC5YtjhgABAp0l4PzQWXnblg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I4WgiAAAAgTSURBV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4L8Bn7e24KDI1PcAAAAASUVORK5CYII="/>
          <p:cNvSpPr>
            <a:spLocks noChangeAspect="1" noChangeArrowheads="1"/>
          </p:cNvSpPr>
          <p:nvPr/>
        </p:nvSpPr>
        <p:spPr bwMode="auto">
          <a:xfrm>
            <a:off x="319171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AutoShape 10" descr="data:image/png;base64,iVBORw0KGgoAAAANSUhEUgAABegAAAOGCAYAAACX6HCNAAAgAElEQVR4Xuzdf6weVnkf8PPe619JbAfj4Gww0mQZ48eWsI38MbFWtOpQibpA+aNMrDSsxXQlhkYCNd1Qk9KkatdUIKXg0JXQDpcWlUqjEKFQsYpKHd0/YRvJxo9BliwBtoQEY8f5Ycf3vtN7c9/McU3IOZg8732ejyVE1Z7jc57P90iv+831m0nziwABAgQIECBAgAABAgQIECBAgAABAgQIEHjGBSbP+IkOJECAAAECBAgQIECAAAECBAgQIECAAAECBJqC3iM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gAABAgQIECBAgAABAgQIECCgoPcGCBAgQIAAAQIECBAgQIAAAQIECBAgQIBAgICCPgDdkQQIECBAgAABAgQIECBAgAABAgQIECBAQEHvDRAgQIAAAQIECBAgQIAAAQIECBAgQIAAgQABBX0AuiMJECBAgAABAgQIECBAgAABAgQIECBAgICC3hsgQIAAAQIECBAgQIAAAQIECBAgQIAAAQIBAgr6AHRHEiBAgAABAgQIECBAgAABAgQIECBAgAABBb03QIAAAQIECBAgQIAAAQIECBAgQIAAAQIEAgQU9AHojiRAgAABAgQIECBAgAABAgQIECBAgAABAgp6b4AAAQIECBAgQIAAAQIECBAgQIAAAQIECAQIKOgD0B1JgAABAgQIECBAgAABAgQIECBAgAABAgQU9N4AAQIECBAgQIAAAQIECBAgQIAAAQIECBAIEFDQB6A7kgABAgQIECBAgAABAgQIECBAgAABAgQIKOi9AQIECBAgQIAAAQIECBAgQIAAAQIECBAgECCgoA9AdyQBAgQIECBAgAABAgQIECBAgAABAgQIEFDQewMECBAgQIAAAQIECBAgQIAAAQIECBAgQCBAQEEfgO5IAgQIECBAoEtg/ueV2X+f/GeXaWtt9p/Zr/l/d/3mFhMgQIDAhhXw+bBho3NxAgQIECBAYC6goPcWCBAgQIAAgUUWmP1ZZWn9P8vr/z3/88uskF9tra2s//fsf1bUL3Ka7kaAAIHTIzD/HOj5fPAPcU+Pvd+FAAECBAgQOM0CCvrTDOq3I0CAAAECBE6LwPyn5Wfly+bZf2644YbzLrvsslfv3r375UtLS5u+/e1v/+fPfOYzn7z88su/0lp7bP0/s7L+xJ+qPy2X8ZsQIECAwMIIzD8fZv/Qdu3z4cCBAy94xSte8c927979j1dXVx974IEH/uoTn/jEzVdeeeXdJ3w+zP4hrs+HhYnRRQgQIECAAIG5gILeWyBAgAABAgQWTWBevmxqrW297rrrnnvVVVd9csuWLRee6qIrKytfv+WWW95w2WWXfa61dmy9jFHCLFqq7kOAAIHvXWD++TAr5rfccsstL3vlK1/54eXl5eed6rc+duzYHddff/2PX3311d9orR1trR1X0n/vIfgdCBAgQIAAgdMroKA/vZ5+NwIECBAgQOB7F5j91PzsJyO33Xfffdeec845b51MJrOy/jv+mk6n04MHDx7YvXv3L7TWHl0vYeZfefO938jvQIAAAQKLIDD7fJh9Hmx74IEHfnvXrl2XTyaTp/z/aafT6fH777//fXv27Llm/fNh/rVoizCPOxAgQIAAAQIE/tq/aA0JAQIECBAgQCBSYFa0zMr5rbfddttPXHTRRR8+8TJfvOuR9sW7Hm7HV6btxeef2S668Mwn3fWuu+565wUXXPDeE0oY3zkcmaazCRAgcPoE5p8P2+688863nX/++b9+4m99+x0Pr30+bFqerH0+vPj8M5508u233/6Giy+++E/Xf5J+/nVop+92ficCBAgQIECAwKCAn6AfhLONAAECBAgQ+L4IzL9z/qzjx49/dXl5edfslG8dPt6u+/172sf/8ltPOvRHLzm7Xf0zz2/nnbt17X8/nU4fWVpaen5r7aH1r7vxU/Tfl5j8pgQIEHjGBWafD1taa2etrq7eM5lM1hr4u+89uvb58Oe3HnrShV7zQ89e+3x49s7H/wLWysrKwU2bNv2d9c+H2b+3xOfDMx6hAwkQIECAAIFTCSjovQsCBAgQIEBgUQRmfy6ZFTDbDh069IGdO3e+fn6x1/3yl9utXzpyynte+Lxt7VPveUlbXn78jzUPPfTQZ7Zv3/6a1tojs05m/fuGF2VG9yDQJbDvQ4d3t8faa6fT6d/q2ri+eDKZfK1tbh/b/8adD4zst4fAggjMf3r+jCNHjnz8rLPO+pHHS/dpe9Xbv9Du+Prsm83++q9LXrS9ffTXXvjE/+Hw4cMfOfvss9+8/res5v/S2AUZ0TUIECBAgACBqgIK+qrJm5sAAQIECCyewLyAOfPRRx/93NatW2c/6dhu+Og32g0f/T9PedvLL93T3vWm2Q/Or/2U5Dc3bdr0d9d/SnL+LwRcvGndiMB3Edh30+G9rbUPnCaof7l/784Pnabfy29D4JkWmH0+zH4Ufh1qaKcAACAASURBVPa3q/7n8vLyc2YXeNdNd7cDn/rmU97lytf9zXbl6567tubYsWNf3bp168taaw/7B7jPdITOI0CAAAECBL6TgILe2yBAgAABAgQWRWBewGxfWVn52tLS0toXzF9+7Vfaf7rt8FPe8YXnndFuec9L1tZMp231p3/jv737zLPPPbppy9bVyWST76FflITd4+kJLC1N2+rqpE0m/2LS2gv+3vM3tR84Z/aXS/p//e/7V9v/uOd4m7b2lTad/lH/72AHgXiB6fT45Pixo0sPH7p36x/8m3/wjslk7W9btUvf/oX25btnf1nqO//6JxfvbH9wzQvWFqyurj68vLw8+9sos7+S5R/gxkfrBgQIECBAgEBr/iWxXgEBAgQIECCwMAKzgn5za237dDq9f/7nlEt+9vNr30H/3X596SP/qG3Z/PjPHux7/z1tdemMtrS8pU0mfh7hu9n5vy+2wL/9qe1t+7axd3zk0Wn713946q+HWuyp3Y7A/xeYTlfb6spjbdPqI+29b3n8b0sde2zaXvT6//JdmWbfQX/r7710vm46mUzOWS/oZ99D7x/gfldBCwgQIECAAIHvt8DYn/S/37fy+xMgQIAAAQIVBU75E/Q/fe1X2mdP90/Qz39Cef7fT6Xds6ZnbcWEN/LMTyfb+XxPZ+3TeYN+gn4jvxh3P40C38tP0P/gxTvbAT9BfxrT8FsRIECAAAECp1tAQX+6Rf1+BAgQIECAwKjAE99Bf/To0c9t2bLl6X8H/aue096197y1c48fP/7NzZs3+w760RTsWxiBfTcdfmNr7d+fpgu9ef/enTedpt/Lb0PgmRY49XfQf/CeduCW+57yLid+B/3Ro0e/um3bNt9B/0yn5zwCBAgQIEDgKQUU9B4IAQIECBAgsCgCsz+XzL5XeNuhQ4c+sHPnztfPL/a6X/5yu/VLp/6ajguft6196j0vacvLj/+x5qGHHvrM9u3bX9Nam30x8YqvMFiUeN1jRGDfhw7vbo+1106n09n3Znf/mkwmX2ub28f2v3HnA92bbSCwOALzf4B7xpEjRz5+1lln/cjsaisr0/aqt3+h3fH1R09500tetL199Nde+MT/7fDhwx85++yz39xam21Y9fmwOAG7CQECBAgQqCygoK+cvtkJECBAgMDiCcwK+tn30J91/Pjxry4vL++aXXH2HfTX/f497eN/+a0n3fhHLzm7Xf0zz2/nnbt17X8/nU4fWVpamn1B8UOzryheL2AWb0o3IkCAAIFegdnnw5bZ58Pq6uo9k8nkjNlvcPe9R9c+H/781kNP+v1e80PPXvt8mH0H/ezXysrKwU2bNs3+Ztbs82H2/fOzgt4vAgQIECBAgEC4gII+PAIXIECAAAECBE4QmP+U5NbbbrvtJy666KIPn6jzxbseaV+86+F2fGXaXnz+me2iC898Et5dd931zgsuuOC96z8d6afnPS0CBAjkEZh/Pmy7884733b++ef/+omj3X7Hw2ufD5uWJ2ufDy8+f62/f+LX7bff/oaLL774T1trR/3tqjyPwiQECBAgQCCDgII+Q4pmIECAAAECuQRmPyW5PPuqm/vuu+/ac845562TyeTxH4H8Dr+m0+n04MGDB3bv3v0L6+X8cT8dmetRmIYAAQLrX4M2+zzY9sADD/z2rl27Lp9MJk/5/9NOp9Pj999///v27NlzzQn/8NZPz3tOBAgQIECAwMIIKOgXJgoXIUCAAAECBNYFZn8+mf8LAbded911z73qqqs+uWXLlgtPJbSysvL1T3/602+49NJLP7f+tTazry6Y+m5h74kAAQLpBOafD7OvQtty8803v+zSSy/98PLy8vNONemxY8fuuP7663/86quv/sb6T87P/uGtz4d0z8JABAgQIEBgYwso6Dd2fm5PgAABAgSyCsxLmPl30m++4YYbznv1q1992f2P7b5uaTJZftbSwd/47Gf/4j9cfvnlX1n/PuFZMT//WptZAeMXAQIECOQTmH8+zP6m1ayo33zgwIEXvPwHf/i1h1Z2vXN1Ol3Zven+a26++eZPXHnllXef8Pkw/5fC+nzI9yZMRIAAAQIENrSAgn5Dx+fyBAgQIEAgvcDszyqzkn7+tTdLP7f//97b2nT7f/+P/+7cv/rYuw6vl/Kz4mX+lQXKl/TPwoAECBQXmP//sU98Prz8te/a+ff/6b+6t7XJkd/d9zfOXf9MmP1D2/nng8+G4o/G+AQIECBAYFEFFPSLmox7ESBAgAABAnOB+Z9X1n5q8orfPfjt1tr2b95x67P+5Ddf+eAJX2WjfPFmCBAgUEvgic+Hn/ylT+94zoWXzD4fjtz4c7ueddJX2fh8qPUuTEuAAAECBDaUgIJ+Q8XlsgQIECBAgMC+mw7PSvnt06OP7rhx354jRAgQIECAwBX779s+2bpt9vlwZP/enTuIECBAgAABAgQ2ioCCfqMk5Z4ECBAgQIDAmoCC3kMgQIAAgZMFFPTeBAECBAgQILBRBRT0GzU59yZAgAABAkUFFPRFgzc2AQIEnkJAQe95ECBAgAABAhtVQEG/UZNzbwIECBAgUFRAQV80eGMTIEBAQe8NECBAgAABAgkFFPQJQzUSAQIECBDILKCgz5yu2QgQIDAm4Cf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B4GgJv+cNv71p6ZOmXWmu/2FpbmrTpjW269Cfve/OOv3ga2y0hQIAAgaQCb/m9R//28urRd0zb5IrW2mpr7beW2sofv3fvrv+adGRjESBAgAABAokEFPSJwjQKAQIECBDILLDvpkO/2trkmhNnnEwmv/O+N+14S+a5zUaAAAECTy3w1g8++P7pdPrzT141vXb/3rN/hR0BAgQIECBAYNEFFPSLnpD7ESBAgAABAmsC+2568POtTS++4sfOaGdsmbR33/xwa5N23/437TwXEQECBAjUFdj3wcP3tmnb847LzmyPHJu2G//skdba5Lb9e3e8tK6KyQkQIECAAIGNIqCg3yhJuScBAgQIECguMP/u+Xdfvr1t3Txp7zhwpB19bNqmRx/dceO+PUeK8xifAAECJQXm3z0/+1yYfT7MPhdmnw+ttSP79+7cURLF0AQIECBAgMCGElDQb6i4XJYAAQIECNQVUNDXzd7kBAgQ+E4CCnpvgwABAgQIENjoAgr6jZ6g+xMgQIAAgSICCvoiQRuTAAECHQIK+g4sSwkQIECAAIGFFFDQL2QsLkWAAAECBAicLKCg9yYIECBA4GQBBb03U3qQfgAAIABJREFUQYAAAQIECGx0AQX9Rk/Q/QkQIECAQBEBBX2RoI1JgACBDgEFfQeWpQQIECBAgMBCCijoFzIWlyJAgAABAgROFlDQexMECBAgcLKAgt6bIECAAAECBDa6gIJ+oyfo/gQIECBAoIiAgr5I0MYkQIBAh4CCvgPLUgIECBAgQGAhBRT0CxmLSxEgQIAAAQInCyjovQkCBAgQOFlAQe9NECBAgAABAhtdQEG/0RN0fwIECBAgUERAQV8kaGMSIECgQ0BB34FlKQECBAgQILCQAgr6hYzFpQgQIECAAIGTBRT03gQBAgQInCygoPcmCBAgQIAAgY0uoKDf6Am6PwECBAgQKCKgoC8StDEJECDQIaCg78CylAABAgQIEFhIAQX9QsbiUgQIECBAgMDJAgp6b4IAAQIEThZQ0HsTBAgQIECAwEYXUNBv9ATdnwABAgQIFBFQ0BcJ2pgECBDoEFDQd2BZSoAAAQIECCykgIJ+IWNxKQIECBAgQOBkAQW9N0GAAAECJwso6L0JAgQIECBAYKMLKOg3eoLuT4AAAQIEigjsu+nBz7c2vfiKHzujnbFl0t5988OtTdp9+9+089wiBMYkQIAAgVMI7Pvg4XvbtO15x2VntkeOTduNf/ZIa21y2/69O14KjAABAgQIECCw6AIK+kVPyP0IECBAgACBNYF9Nx361dYm15zIMZlMfud9b9rxFkQECBAgUFfgrR988P3T6fTnnywwvXb/3rN/pa6KyQkQIECAAIGNIqCg3yhJuScBAgQIECgu8LabDv7D1bb8z1trv9haW5q06Y0rS1vf/f6f3fa/itMYnwABAqUF3vqBB3+4TVZ/ctomV7TWVltrv7V6xupvvv+nnnWwNIzhCRAgQIAAgQ0hoKDfEDG5JAECBAgQIDAXmH8X/fTooztu3LfnCBkCBAgQIDD/LvrW2pH9e3fuIEKAAAECBAgQ2CgCCvqNkpR7EiBAgAABAmsCCnoPgQABAgROFlDQexMECBAgQIDARhVQ0G/U5NybAAECBAgUFVDQFw3e2AQIEHgKAQW950GAAAECBAhsVAEF/UZNzr0JECBAgEBRAQV90eCNTYAAAQW9N0CAAAECBAgkFFDQJwzVSAQIECBAILOAgj5zumYjQIDAmICf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IEOgQU9B1YlhIgQKCIgIK+SNDGJECAAAECCQUU9AlDNRIBAgQIEMgsoKDPnK7ZCBAgMCagoB9zs4sAAQIECBCIF1DQx2fgBgQIECBAgECHgIK+A8tSAgQIFBFQ0BcJ2pgECBAgQCChgII+YahGIkCAAAECmQUU9JnTNRsBAgTGBBT0Y252ESBAgAABAvECCvr4DNyAAAECBAgQ6BBQ0HdgWUqAAIEiAgr6IkEbkwABAgQIJBRQ0CcM1UgECBAgQCCzgII+c7pmI0CAwJiAgn7MzS4CBAgQIEAgXkBBH5+BGxAgQIAAAQIdAgr6DixLCRAgUERAQV8kaGMSIECAAIGEAgr6hKEaiQABAgQIZBZQ0GdO12wECBAYE1DQj7nZRYAAAQIECMQLKOjjM3ADAgQIECBAoENAQd+BZSkBAgSKCCjoiwRtTAIECBAgkFBAQZ8wVCMRIECAAIHMAgr6zOmajQABAmMCCvoxN7sIECBAgACBeAEFfXwGbkCAAAECBAh0CCjoO7AsJUCAQBEBBX2RoI1JgAABAgQSCijoE4ZqJAIECBAgkFlAQZ85XbMRIEBgTEBBP+ZmFwECBAgQIBAvoKCPz8ANCBAgQIAAgQ4BBX0HlqUECBAoIqCgLxK0MQkQIECAQEIBBX3CUI1EgAABAgQyCyjoM6drNgIECIwJKOjH3OwiQIAAAQIE4gUU9PEZuAEBAgQIECDQIaCg78CylAABAkUEFPRFgjYmAQIECBBIKKCgTxiqkQgQIECAQGYBBX3mdM1GgACBMQEF/ZibXQQIECBAgEC8gII+PgM3IECAAAECBDoEFPQdWJYSIECgiICCvkjQxiRAgAABAgkFFPQJQzUSAQIECBDILKCgz5yu2QgQIDAmoKAfc7OLAAECBAgQiBdQ0Mdn4AYECBAgQIBAh4CCvgPLUgIECBQRUNAXCdqYBAgQIEAgoYCCPmGoRiJAgAABApkFFPSZ0zUbAQIExgQU9GNudhEgQIAAAQLxAgr6+AzcgAABAgQIEOgQUNB3YFlKgACBIgIK+iJBG5MAAQIECCQUUNAnDNVIBAgQIEAgs4CCPnO6ZiNAgMCYgIJ+zM0uAgQIECBAIF5AQR+fgRsQIECAAAECHQIK+g4sSwkQIFBEQEFfJGhjEiBAgACBhAIK+oShGokAAQIECGQWUNBnTtdsBAgQGBNQ0I+52UWAAAECBAjECyjo4zNwAwIECBAgQKBDQEHfgWUpAQIEiggo6IsEbUwCBAgQIJBQQEGfMFQjESBAgACBzAIK+szpmo0AAQJjAgr6MTe7CBAgQIAAgXgBBX18Bm5AgAABAgQIdAgo6DuwLCVAgEARAQV9kaCNSYAAAQIEEgoo6BOGaiQCBAgQIJBZQEGfOV2zESBAYExAQT/mZhcBAgQIECAQL6Cgj8/ADQgQIECAAIEOAQV9B5alBAgQKCKgoC8StDEJECBAgEBCAQV9wlCNRIAAAQIEMgso6DOnazYCBAiMCSjox9zsIkCAAAECBOIFFPTxGbgBAQIECBAg0CGgoO/AspQAAQJFBBT0RYI2JgECBAgQSCigoE8YqpEIECBAgEBmAQV95nTNRoAAgTEBBf2Ym10ECBAgQIBAvICCPj4DNyBAgAABAgQ6BBT0HViWEiBAoIiAgr5I0MYkQIAAAQIJBRT0CUM1EgECBAgQyCygoM+crtkIECAwJqCgH3OziwABAgQIEIgXUNDHZ+AGBAgQIECAQIeAgr4Dy1ICBAgUEVDQFwnamAQIECBAIKGAgj5hqEYiQIAAAQKZBRT0mdM1GwECBMYEFPRjbnYRIECAAAEC8QIK+vgM3IAAAQIECBDoEFDQd2BZSoAAgSICCvoiQRuTAAECBAgkFFDQJwzVSAQIECBAILOAgj5zumYjQIDAmICCfszNLgIECBAgQCBeQEEfn4EbECBAgAABAh0CCvoOLEsJECBQREBBXyRoYxIgQIAAgYQCCvqEoRqJAAECBAhkFlDQZ07XbAQIEBgTUNCPudlFgAABAgQIxAso6OMzcAMCBAgQIECgQ0BB34FlKQECBIoIKOiLBG1MAgQIECCQUEBBnzBUIxEgQIAAgcwCCvrM6ZqNAAECYwIK+jE3uwgQIECAAIF4AQV9fAZuQIAAAQIECHQIKOg7sCwlQIBAEQEFfZGgjUmAAAECBBIKKOgThmokAgQIECCQWUBBnzldsxEgQGBMQEE/5mYXAQIECBAgEC+goI/PwA0IECBAgACBDgEFfQeWpQQIECgioKAvErQxCRAgQIBAQgEFfcJQjUSAAAECBDILKOgzp2s2AgQIjAko6Mfc7CJAgAABAgTiBRT08Rm4AQECBAgQINAhoKDvwLKUAAECRQQU9EWCNiYBAgQIEEgooKBPGKqRCBAgQIBAZgEFfeZ0zUaAAIExAQX9mJtdBAgQIECAQLyAgj4+AzcgQIAAAQL/r727j7GrTusA/rtz5610nLa0lBWktqnIi7Ya6T8ubiJZSWhIYTGRhCxbXIWN2t1tgkl1N1tC6AbXRkm6LGoWdKWLkuAfLNRNSXCzkl2JfxTjtsqL0LS2gFI6dDv2nZl7zJnOrVMd2s4sts8893MTMkl778zzfL6HnNvvnDlDYAoCCvopYHkqAQIEOkRAQd8hQVuTAAECBAgkFFDQJwzVSgQIECBAILOAgj5zunYjQIDA9AQU9NNz8yoCBAgQIEDgwgso6C98BiYgQIAAAQIEpiCgoJ8ClqcSIECgQwQU9B0StDUJECBAgEBCAQV9wlCtRIAAAQIEMgso6DOnazcCBAhMT0BBPz03ryJAgAABAgQuvICC/sJnYAICBAgQIEBgCgIK+ilgeSoBAgQ6REBB3yFBW5MAAQIECCQUUNAnDNVKBAgQIEAgs4CCPnO6diNAgMD0BBT003PzKgIECBAgQODCCyjoL3wGJiBAgAABAgSmIKCgnwKWpxIgQKBDBBT0HRK0NQkQIECAQEIBBX3CUK1EgAABAgQyCyjoM6drNwIECExPQEE/PTevIkCAAAECBC68gIL+wmdgAgIECBAgQODMAu33K/XHxu98/cAPSykD7+7cNvdv/vDG/yqlVOMvb3/kSYAAAQKdIXDq/PBrv/f8j12ydEV9fjj0J5+ZN3f83OD80BnHgS0JECBAgMCMFlDQz+j4DE+AAAECBNIL1O9Vusb/a9YfP/PIf75TF/T/8nd/dumLT98/XEoZLaW0xv+rQRT16Q8LCxIg0OEC7X/Hnjo/fPS2+wd/9ld+qz4/HPr6mo9cOn5OmHh+cG7o8IPG+gQIECBAIKqAgj5qMuYiQIAAAQKdLTB2tfx4Md9TSunZtGnTolWrVt0yNLLgga5GozmneeDBF7//90+vXr369VLK++P/1WVMXcIoYjr7+LE9AQJ5Bdrnh/qbtmPnh82bN195/fW//Ks/bM37QquqRhf0DK1/9tlnt6xdu3bPhPND/Y1c54e8x4XNCBAgQIDAjBVQ0M/Y6AxOgAABAgTSCrTLl+5SSt+GDRsuW7du3bd7e3uXTrbx6OjoW1u3br1z1apVL5VSToyXMUqYtIeHxQgQ6GCB9vmhLuZ7t27det2NN974RLPZvHwykxMnTuzcuHHjzevXr3+7lHK8lDKipO/go8fqBAgQIEAgqICCPmgwxiJAgAABAh0sUN+yoL4ysn/fvn0PLFiw4LONRqMu6z/wUVVVdeDAgc3z58//fCnl2HgJU18t6UGAAAECeQTq80N9PugfGhr66rx581Y3Go0z/pu2qqqR/fv3f23hwoX3jZ8f2re9yaNiEwIECBAgQGBGCyjoZ3R8hidAgAABAukE6vcmdTnft3379k8sW7bsiYkbvrL7aHll95EyMlqVaxZfVJYtveg0gN27d39xyZIlD08oYdzqJt0hYiECBDpUoH1+6N+1a9fnFi9e/OBEhx07j4ydH7qbjbHzwzWLZ53GtGPHjjuXL1/+rfEr6du3Q+tQSmsTIECAAAECkQQU9JHSMAsBAgQIECBQXx1Z37pg9sjIyBvNZnNeTfLe8EjZ8I295ZnvvXea0MdXzCnrP31FWXRp39ifV1V1tKur64pSyuHx2924it4xRYAAgRwC9fmhtz4/tFqtvY1GY6yB3/PO8bHzw3e2HTxty1s/dvHY+eHiwZM/gDU6Onqgu7v7p8bPD/XvLXF+yHFc2IIAAQIECMx4AQX9jI/QAgQIECBAII1A+5fC9h88ePDRwcHBO9qb3f6l18q2Vw9NuujSy/vLcw9dW5rNk29rDh8+/N2BgYFbSylH607GL4xNc3x05CJrHh+eX94vt1VV9RPTAWg0Gm+WnvL0I3cNDk3n9V5DIIhA++r5WYcOHXpm9uzZN5ws3aty070vl51v1Xc2+7+PFVcPlKe+fNWpvxgeHn5yzpw594z/lFX7l8YGWdEYBAgQIECAQKcKKOg7NXl7EyBAgACBeALtAuaiY8eOvdTX11df6Vg2PfV22fTUf5xx2tUrF5b7f7O+cH7sKsl3u7u7f3r8Ksn2LwSMt62JCJxFYM1jw3eXUh79kKB+/ZG7Bx//kD6XT0PgfAvU54f6Uvj6p6v+rdlsXlIPcP9je8rm59494yxrb//xsvb2y8aec+LEiTf6+vquK6Uc8Q3c8x2hr0eAAAECBAh8kICC3rFBgAABAgQIRBFoFzADo6Ojb3Z1dY3dYH71A6+X728fPuOMVy2aVbY+dO3Yc6qqtD71lR/80ew5lx7v7u1vla7u6d2HvtU6P++TurrOfb7zNdNk2pPN+UHzzJSd6j2jzDrZHFX1yUYpV/7MFd3lJxfUd/eY+uPf97fKv+4dKVUpr5eq+uupfwavIHDhBapqpDFy4njXkYPv9H3zCz//u41GGfsfYuW9L5fX9tQ/LPXBj+uXD5Zv3nfl2BNardaRZrNZ/zRK/SNZvoF74aM1AQECBAgQIFBKOT/FOjOfAAAgAElEQVT/8ERNgAABAgQIEDi7QP2+pL7//EBVVfvb71NW/MYPxu5Bf7bHq0/+QuntOfnWZs2f7i2trlmlq9lbGg1vd85m5+9jC3zlkwNloH96x/GhY1X5/b+a/PZQsbc2HYH/EaiqVmmNvl+6W0fLw7998qelTrxflavv+KezMtX3oN/2Fz/Xfl7VaDQWjBf09X3oz/0bpGf9Sp5AgAABAgQIEJiewPTe6U/va3kVAQIECBAgQOBMApNeQf+pB14v/zDVK+j/4J//ePbcjxxr9vRWjcaEK+jrq5T/91Xfk/3ZxCnP9TXn+ryzfe7pHCPT+drn+nXO5HM2ux/la/x/fu6zZXCunmebcTqfp/2a+qMr6M/1CPK85AI/yhX0v7R8sGx2BX3yI8R6BAgQIEBgZgso6Gd2fqYnQIAAAQKZBE7dg/748eMv9fb2nvs96G+6pNx/96Ixi5GRkXd7enrcgz7TkdGhu6x5bPiuUspffkjr3/PI3YOPfUify6chcL4FJr8H/Z/vLZu37jvjLBPvQX/8+PE3+vv73YP+fKfn6xEgQIAAAQJnFFDQO0AIECBAgACBKAL1+5L6vsL9Bw8efHRwcPCO9mC3f+m1su3VyW/TsfTy/vLcQ9eWZvPk25rDhw9/d2Bg4NZSSn1j4lG3MIgSrzmmI7Dm8eH55f1yW1VV9X2zp/xoNBpvlp7y9CN3DQ5N+cVeQCCOQPsbuLMOHTr0zOzZs2+oRxsdrcpN975cdr51bNJJV1w9UJ768lWn/m54ePjJOXPm3FNKqV/Qcn6IE7BJCBAgQIBAJwso6Ds5fbsTIECAAIF4AnVBX9+HfvbIyMgbzWZzXj1ifQ/6Dd/YW5753nunTfzxFXPK+k9fURZd2jf251VVHe3q6qpvUHy4vkXxeAETb0sTESBAgMBUBerzQ299fmi1Wnsbjcas+hPseef42PnhO9sOnvb5bv3YxWPnh/oe9PVjdHT0QHd3d/2TWfX5ob7/fF3QexAgQIAAAQIELriAgv6CR2AAAgQIECBAYIJA+yrJvu3bt39i2bJlT0zUeWX30fLK7iNlZLQq1yy+qCxbetFpeLt37/7ikiVLHh6/OtLV8w4tAgQI5BFonx/6d+3a9bnFixc/OHG1HTuPjJ0fupuNsfPDNYvH+vtTjx07dty5fPnyb5VSjvvpqjwHhU0IECBAgEAGAQV9hhTtQIAAAQIEcgnUV0k261vd7Nu374EFCxZ8ttFonLwE8gMeVVVVBw4c2Dx//vzPj5fzI66OzHVQ2IYAAQLjt0Grzwf9Q0NDX503b97qRqNxxn/TVlU1sn///q8tXLjwvgnfvHX1vMOJAAECBAgQCCOgoA8ThUEIECBAgACBcYH6/Un7FwL2bdiw4bJ169Z9u7e3d+lkQqOjo289//zzd65cufKl8dva1LcuqNxb2PFEgACBdALt80N9K7TeLVu2XLdy5conms3m5ZNteuLEiZ0bN268ef369W+PXzlff/PW+SHdYWEhAgQIECAwswUU9DM7P9MTIECAAIGsAu0Spn1P+p5NmzYtuuWWW1bNnz//o11dXT1DQ0P/+MILL/zt6tWrXx+/n3BdzLdva1MXMB4ECBAgkE+gfX6of9KqLup7Nm/efOUNN9xw89y5c3+x1WqNDA0Nvbhly5Zn165du2fC+aH9S2GdH/IdEzYiQIAAAQIzWkBBP6PjMzwBAgQIEEgvUL9XqUv69m1v6o/t9y91yVIXLnUpX39s37JA+ZL+sLAgAQIdLtA+D0zl/ODc0OEHjfUJECBAgEBUAQV91GTMRYAAAQIECLQF2u9X2ldNTpSZeKsC5YtjhgABAp0l4PzQWXnblg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I4WgiAAAAgTSURBV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QEEfPSHzESBAgAABAgQIECBAgAABAgQIECBAgEBKAQV9ylgtRYAAAQIECBAgQIAAAQIECBAgQIAAAQLRBRT00RMyHwECBAgQIECAAAECBAgQIECAAAECBAikFFDQp4zVUgQIECBAgAABAgQIECBAgAABAgQIECAQXUBBHz0h8xEgQIAAAQIECBAgQIAAAQIECBAgQIBASgEFfcpYLUWAAAECBAgQIECAAAECBAgQIECAAAEC0QUU9NETMh8BAgQIECBAgAABAgQIECBAgAABAgQIpBRQ0KeM1VIECBAgQIAAAQIECBAgQIAAAQIECBAgEF1AQR89IfMRIECAAAECBAgQIECAAAECBAgQIECAQEoBBX3KWC1FgAABAgQIECBAgAABAgQIECBAgAABAtEFFPTREzIfAQIECBAgQIAAAQIECBAgQIAAAQIECKQUUNCnjNVSBAgQIECAAAECBAgQIECAAAECBAgQIBBd4L8Bn7e24KDI1Pc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65445" y="0"/>
            <a:ext cx="8867601" cy="21731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ln w="0"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Центр развития волонтёрского движения</a:t>
            </a:r>
            <a:endParaRPr dirty="0">
              <a:ln w="0"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4" descr="ОБЪЕДИНЕНИЕ МОЛОДЕЖНЫХ ЦЕНТРОВ. Молодежь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AutoShape 6" descr="ОБЪЕДИНЕНИЕ МОЛОДЕЖНЫХ ЦЕНТРОВ. Молодежь51"/>
          <p:cNvSpPr>
            <a:spLocks noChangeAspect="1" noChangeArrowheads="1"/>
          </p:cNvSpPr>
          <p:nvPr/>
        </p:nvSpPr>
        <p:spPr bwMode="auto">
          <a:xfrm>
            <a:off x="307975" y="-914399"/>
            <a:ext cx="1227134" cy="12271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353640" y="3284984"/>
            <a:ext cx="1800200" cy="1964133"/>
            <a:chOff x="4923233" y="655345"/>
            <a:chExt cx="2374549" cy="2387028"/>
          </a:xfrm>
        </p:grpSpPr>
        <p:pic>
          <p:nvPicPr>
            <p:cNvPr id="12" name="Picture 8" descr="C:\Users\AgostoGato\Desktop\лены\_Логотип_прозрачный.png"/>
            <p:cNvPicPr>
              <a:picLocks noChangeAspect="1"/>
            </p:cNvPicPr>
            <p:nvPr/>
          </p:nvPicPr>
          <p:blipFill>
            <a:blip r:embed="rId2"/>
            <a:srcRect r="-885" b="61244"/>
            <a:stretch/>
          </p:blipFill>
          <p:spPr bwMode="auto">
            <a:xfrm>
              <a:off x="4937319" y="655345"/>
              <a:ext cx="2360463" cy="98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8" descr="C:\Users\AgostoGato\Desktop\лены\_Логотип_прозрачный.png"/>
            <p:cNvPicPr>
              <a:picLocks noChangeAspect="1"/>
            </p:cNvPicPr>
            <p:nvPr/>
          </p:nvPicPr>
          <p:blipFill>
            <a:blip r:embed="rId2"/>
            <a:srcRect l="-247" t="61257"/>
            <a:stretch/>
          </p:blipFill>
          <p:spPr bwMode="auto">
            <a:xfrm>
              <a:off x="4923233" y="2060846"/>
              <a:ext cx="2345533" cy="981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 bwMode="auto">
            <a:xfrm>
              <a:off x="5176412" y="1586059"/>
              <a:ext cx="1882273" cy="4862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0"/>
                  <a:latin typeface="Times New Roman"/>
                  <a:cs typeface="Times New Roman"/>
                </a:rPr>
                <a:t>Объединение </a:t>
              </a:r>
              <a:endParaRPr sz="1000" b="1" dirty="0">
                <a:latin typeface="AcmeFont" pitchFamily="2" charset="0"/>
              </a:endParaRPr>
            </a:p>
            <a:p>
              <a:pPr algn="ctr">
                <a:defRPr/>
              </a:pPr>
              <a:r>
                <a:rPr lang="ru-RU" sz="1000" b="1" dirty="0">
                  <a:ln w="0"/>
                  <a:latin typeface="Times New Roman"/>
                  <a:cs typeface="Times New Roman"/>
                </a:rPr>
                <a:t>молодежных центров</a:t>
              </a:r>
              <a:endParaRPr lang="ru-RU" sz="1000" b="1" cap="none" spc="0" dirty="0">
                <a:ln w="0"/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89444" y="2319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МАУ МП «Объединение молодежных центров»</a:t>
            </a:r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43472" y="293239"/>
            <a:ext cx="8944733" cy="6906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Деятельность центра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20965" y="1019296"/>
            <a:ext cx="4994064" cy="379447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i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Благотворительные акции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«Инфо-Лайк» 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«Открой своё сердце»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«Хочу домой!»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«Сердце подскажет»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«Подари детям счастье»</a:t>
            </a:r>
            <a:endParaRPr/>
          </a:p>
        </p:txBody>
      </p:sp>
      <p:pic>
        <p:nvPicPr>
          <p:cNvPr id="2056" name="Picture 8" descr="https://sun9-22.userapi.com/impg/oiyYty5g7gCgWku1GThkmwwABgCGtaLpiEzsPQ/N6AEw976SYE.jpg?size=810x1080&amp;quality=96&amp;sign=94e3186beee8a04c829c59fe044257ef&amp;type=album"/>
          <p:cNvPicPr>
            <a:picLocks noChangeAspect="1" noChangeArrowheads="1"/>
          </p:cNvPicPr>
          <p:nvPr/>
        </p:nvPicPr>
        <p:blipFill>
          <a:blip r:embed="rId2"/>
          <a:srcRect l="-2205" t="15240" r="531" b="16780"/>
          <a:stretch/>
        </p:blipFill>
        <p:spPr bwMode="auto">
          <a:xfrm rot="264143">
            <a:off x="7876983" y="1157984"/>
            <a:ext cx="2893214" cy="285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s://sun9-36.userapi.com/impf/c849224/v849224094/14e42e/4CW4eIyxvHI.jpg?size=1280x852&amp;quality=96&amp;sign=fa9471c309aa070db7e84dbfed6fee96&amp;type=album"/>
          <p:cNvPicPr>
            <a:picLocks noChangeAspect="1" noChangeArrowheads="1"/>
          </p:cNvPicPr>
          <p:nvPr/>
        </p:nvPicPr>
        <p:blipFill>
          <a:blip r:embed="rId3"/>
          <a:srcRect l="16419" t="17000" r="11897" b="10013"/>
          <a:stretch/>
        </p:blipFill>
        <p:spPr bwMode="auto">
          <a:xfrm>
            <a:off x="7666592" y="4120541"/>
            <a:ext cx="3549939" cy="240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s://sun9-12.userapi.com/impf/c824201/v824201555/feb39/glaxurfc1U8.jpg?size=960x720&amp;quality=96&amp;sign=65b56a6c73cea79d0e4e2f2c6787204b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21029779">
            <a:off x="649955" y="3885981"/>
            <a:ext cx="3219627" cy="241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east.userapi.com/sun9-34/s/v1/ig2/WgBpSocRiiXBAxecgSXQcZhQezmdR0d3_EqjGQbaXjcbSMUs14x8IPgr-HYuFo6iCijoifDwMae2Xv7CUD9H3WQk.jpg?size=810x1080&amp;quality=96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112053" y="1364258"/>
            <a:ext cx="3238193" cy="431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6069" y="271733"/>
            <a:ext cx="8911687" cy="931974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Событийное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волонтёрство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724738" y="1178817"/>
            <a:ext cx="4742521" cy="196277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Городские праздники «День города»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«День молодёжи»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«Последнее воскресенье лета»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Форум «Территория свободного развития»</a:t>
            </a:r>
            <a:endParaRPr/>
          </a:p>
        </p:txBody>
      </p:sp>
      <p:pic>
        <p:nvPicPr>
          <p:cNvPr id="3076" name="Picture 4" descr="https://sun9-60.userapi.com/impf/c851416/v851416248/5527e/nOt3H1ZJmKM.jpg?size=607x1080&amp;quality=96&amp;sign=b545bc54fd8dedfb9ab6ae30e7f92db7&amp;type=album"/>
          <p:cNvPicPr>
            <a:picLocks noChangeAspect="1" noChangeArrowheads="1"/>
          </p:cNvPicPr>
          <p:nvPr/>
        </p:nvPicPr>
        <p:blipFill>
          <a:blip r:embed="rId2"/>
          <a:srcRect t="19756" b="16382"/>
          <a:stretch/>
        </p:blipFill>
        <p:spPr bwMode="auto">
          <a:xfrm rot="442912">
            <a:off x="8826355" y="1112028"/>
            <a:ext cx="3129173" cy="355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sun9-70.userapi.com/impf/c844618/v844618386/e0dff/2o3UpCmrshs.jpg?size=1280x853&amp;quality=96&amp;sign=6599173382d5c3db86fed58fb81521e5&amp;type=albu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217186" y="3141593"/>
            <a:ext cx="6551771" cy="373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s://sun9-20.userapi.com/impf/c840422/v840422466/74632/s-Lmgp_gsmU.jpg?size=1280x960&amp;quality=96&amp;sign=cef7605f9074477c4037fbd544b3bd33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21002966">
            <a:off x="101476" y="1008990"/>
            <a:ext cx="3359037" cy="251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s://sun9-86.userapi.com/impg/0Jb-Lcv6pEWdbS5SWx9rGR0YhrW6QYHKz2eFMw/8xrqJUL6tZs.jpg?size=1280x960&amp;quality=96&amp;sign=2f4e0a84c2a0c02349a9499c9e83429e&amp;type=album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543906">
            <a:off x="742611" y="3918691"/>
            <a:ext cx="3545871" cy="2659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1555" y="52499"/>
            <a:ext cx="8596668" cy="13208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Экологическое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волонтёрство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013743" y="1508705"/>
            <a:ext cx="4164514" cy="1491916"/>
          </a:xfrm>
        </p:spPr>
        <p:txBody>
          <a:bodyPr/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«Чистые Игры»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Экологические десанты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Эко лагеря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148" name="Picture 4" descr="https://sun9-12.userapi.com/impf/c854020/v854020487/7a471/u_mS7IDNY0I.jpg?size=1280x960&amp;quality=96&amp;sign=b0deea233b86f2b0c12dffeabf7e6e0e&amp;type=album"/>
          <p:cNvPicPr>
            <a:picLocks noChangeAspect="1" noChangeArrowheads="1"/>
          </p:cNvPicPr>
          <p:nvPr/>
        </p:nvPicPr>
        <p:blipFill>
          <a:blip r:embed="rId3"/>
          <a:srcRect r="-197" b="31415"/>
          <a:stretch/>
        </p:blipFill>
        <p:spPr bwMode="auto">
          <a:xfrm>
            <a:off x="4749889" y="3664761"/>
            <a:ext cx="6018406" cy="286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s://sun9-37.userapi.com/impf/c855428/v855428239/63754/m5loM-X8bXE.jpg?size=1280x960&amp;quality=96&amp;sign=2b2114336f177413aa7fa45f4b02ebd0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34555" y="844566"/>
            <a:ext cx="3760260" cy="282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sun9-36.userapi.com/impf/c851128/v851128487/15a215/szvg9Z5L1c8.jpg?size=825x640&amp;quality=96&amp;sign=329d93d187b28e2e856d48023bb93a64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 rot="607676">
            <a:off x="7837581" y="589847"/>
            <a:ext cx="3881415" cy="301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214582" y="176193"/>
            <a:ext cx="10814755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Мероприятия в рамках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«Дней единых действий»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3822" y="1457083"/>
            <a:ext cx="8596668" cy="38807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Всероссийская акция «Георгиевская ленточка»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Акция «Подарок ветерану»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Сопровождение ветеранов на торжественные мероприятия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Патриотические слёты</a:t>
            </a:r>
            <a:endParaRPr/>
          </a:p>
        </p:txBody>
      </p:sp>
      <p:pic>
        <p:nvPicPr>
          <p:cNvPr id="8194" name="Picture 2" descr="https://sun9-39.userapi.com/impf/c845121/v845121917/201891/j97rBuC_GuA.jpg?size=960x960&amp;quality=96&amp;sign=fb8402320e2c36a073da07b14c74f381&amp;type=album"/>
          <p:cNvPicPr>
            <a:picLocks noChangeAspect="1" noChangeArrowheads="1"/>
          </p:cNvPicPr>
          <p:nvPr/>
        </p:nvPicPr>
        <p:blipFill>
          <a:blip r:embed="rId2"/>
          <a:srcRect l="12525" t="23591" r="14335" b="16524"/>
          <a:stretch/>
        </p:blipFill>
        <p:spPr bwMode="auto">
          <a:xfrm>
            <a:off x="360078" y="3286993"/>
            <a:ext cx="4428168" cy="362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sun9-54.userapi.com/impf/c851328/v851328720/109124/xivBxeI5-HI.jpg?size=640x854&amp;quality=96&amp;sign=cddc02c2ca7dab2400f6bd29a8179e08&amp;type=albu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81005" y="2993083"/>
            <a:ext cx="2717124" cy="362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s://sun9-76.userapi.com/impg/JuRVt-4632JEpH74vwo81k_gLPyNEBCvfsmhoQ/VZZ6ERsIQks.jpg?size=1600x1200&amp;quality=96&amp;sign=aee44733c16c055c01ff20aef52883e6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690890" y="1253815"/>
            <a:ext cx="4638050" cy="347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0305" y="194509"/>
            <a:ext cx="7936088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Деятельность в рамках всероссийской программы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#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МыВместе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032403" y="1612232"/>
            <a:ext cx="3907841" cy="145983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Доставка продуктов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Помощь в медицинских учреждениях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Помощь на пунктах вакцинации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06207" y="1049000"/>
            <a:ext cx="3703569" cy="493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32403" y="3518046"/>
            <a:ext cx="3907841" cy="293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6979" y="1515309"/>
            <a:ext cx="2741056" cy="491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361262" name="Заголовок 1"/>
          <p:cNvSpPr>
            <a:spLocks noGrp="1"/>
          </p:cNvSpPr>
          <p:nvPr>
            <p:ph type="title"/>
          </p:nvPr>
        </p:nvSpPr>
        <p:spPr bwMode="auto">
          <a:xfrm>
            <a:off x="710305" y="194509"/>
            <a:ext cx="7936088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Деятельность в рамках всероссийской программы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#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МыВместе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1611890" name="Объект 2"/>
          <p:cNvSpPr>
            <a:spLocks noGrp="1"/>
          </p:cNvSpPr>
          <p:nvPr>
            <p:ph idx="1"/>
          </p:nvPr>
        </p:nvSpPr>
        <p:spPr bwMode="auto">
          <a:xfrm>
            <a:off x="4032403" y="1612232"/>
            <a:ext cx="3907841" cy="145983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r>
              <a:t>Организация новогодних ёлок </a:t>
            </a:r>
          </a:p>
          <a:p>
            <a:pPr>
              <a:defRPr/>
            </a:pPr>
            <a:r>
              <a:t>Поздравления с днями рождения </a:t>
            </a:r>
          </a:p>
          <a:p>
            <a:pPr>
              <a:defRPr/>
            </a:pPr>
            <a:r>
              <a:t>Организация досуга для детей военнослужащих </a:t>
            </a:r>
          </a:p>
        </p:txBody>
      </p:sp>
      <p:pic>
        <p:nvPicPr>
          <p:cNvPr id="370639115" name="Рисунок 3706391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7615" y="1612232"/>
            <a:ext cx="3048773" cy="3942081"/>
          </a:xfrm>
          <a:prstGeom prst="rect">
            <a:avLst/>
          </a:prstGeom>
        </p:spPr>
      </p:pic>
      <p:pic>
        <p:nvPicPr>
          <p:cNvPr id="1625543707" name="Рисунок 162554370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8703" y="3469334"/>
            <a:ext cx="3811078" cy="2922782"/>
          </a:xfrm>
          <a:prstGeom prst="rect">
            <a:avLst/>
          </a:prstGeom>
        </p:spPr>
      </p:pic>
      <p:pic>
        <p:nvPicPr>
          <p:cNvPr id="1559638356" name="Рисунок 155963835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06259" y="1514892"/>
            <a:ext cx="3268126" cy="4171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un9-42.userapi.com/impg/rG3Pg7jivZceihn9n86FDsNJwgGztwXUjCvmXg/792_30hJ2n0.jpg?size=1280x960&amp;quality=96&amp;sign=9862d876b480ccfc10b17dd9c8af8f3e&amp;type=album"/>
          <p:cNvPicPr>
            <a:picLocks noChangeAspect="1" noChangeArrowheads="1"/>
          </p:cNvPicPr>
          <p:nvPr/>
        </p:nvPicPr>
        <p:blipFill>
          <a:blip r:embed="rId2"/>
          <a:srcRect t="15254"/>
          <a:stretch/>
        </p:blipFill>
        <p:spPr bwMode="auto">
          <a:xfrm>
            <a:off x="4439816" y="3636409"/>
            <a:ext cx="4390521" cy="279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25302" y="162518"/>
            <a:ext cx="891168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Обучающие тренинги и программы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центра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85292" y="955160"/>
            <a:ext cx="7622152" cy="28765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«Волонтёрство как стиль жизни»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«Волонтёрство без границ»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«Социальные медиа»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«Волонтёрство как шаг на пути к успеху»</a:t>
            </a:r>
            <a:endParaRPr dirty="0"/>
          </a:p>
          <a:p>
            <a:pPr>
              <a:defRPr/>
            </a:pPr>
            <a:r>
              <a:rPr lang="ru-RU" sz="2000" dirty="0" smtClean="0">
                <a:latin typeface="Times New Roman"/>
                <a:cs typeface="Times New Roman"/>
              </a:rPr>
              <a:t>Круглые </a:t>
            </a:r>
            <a:r>
              <a:rPr lang="ru-RU" sz="2000" dirty="0">
                <a:latin typeface="Times New Roman"/>
                <a:cs typeface="Times New Roman"/>
              </a:rPr>
              <a:t>столы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Тренинги на </a:t>
            </a:r>
            <a:r>
              <a:rPr lang="ru-RU" sz="2000" dirty="0" err="1">
                <a:latin typeface="Times New Roman"/>
                <a:cs typeface="Times New Roman"/>
              </a:rPr>
              <a:t>командообразование</a:t>
            </a:r>
            <a:endParaRPr dirty="0"/>
          </a:p>
        </p:txBody>
      </p:sp>
      <p:pic>
        <p:nvPicPr>
          <p:cNvPr id="10242" name="Picture 2" descr="https://sun9-41.userapi.com/impf/c840624/v840624723/27689/4Szivkrm0PA.jpg?size=1280x960&amp;quality=96&amp;sign=73fde3e5ccf4145d8b519a1923e5878a&amp;type=albu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184232" y="1439068"/>
            <a:ext cx="3405480" cy="255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sun9-18.userapi.com/impg/QZDuwBAP7Wqame84b0v8j9BDFUUDPS-e-L-mtQ/wlm-J7owIBk.jpg?size=1280x1280&amp;quality=96&amp;sign=3dbf7ec0c202b9523b62249ee7f81d31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3572" y="3636409"/>
            <a:ext cx="2772154" cy="277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58046" y="2977227"/>
            <a:ext cx="10397067" cy="388077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Посещение центров и участие в мероприятиях/тренингах/программах и систематических занятиях абсолютно БЕСПЛАТНО </a:t>
            </a:r>
            <a:endParaRPr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для молодёжи </a:t>
            </a:r>
            <a:r>
              <a:rPr lang="ru-RU" sz="2400" b="1" i="1" u="sng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от 14 до 35 лет</a:t>
            </a: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!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237068" y="735267"/>
            <a:ext cx="10239021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Ждем всех желающих у нас по адресу ул. Ломоносова д. 17/1 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Наш график работы: 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Пн- Сб: 14:00- 21:00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Вс: 12:00-19:00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13</TotalTime>
  <Words>207</Words>
  <Application>Microsoft Office PowerPoint</Application>
  <DocSecurity>0</DocSecurity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AcmeFont</vt:lpstr>
      <vt:lpstr>Arial</vt:lpstr>
      <vt:lpstr>Times New Roman</vt:lpstr>
      <vt:lpstr>Trebuchet MS</vt:lpstr>
      <vt:lpstr>Wingdings 3</vt:lpstr>
      <vt:lpstr>Аспект</vt:lpstr>
      <vt:lpstr>Центр развития волонтёрского движения</vt:lpstr>
      <vt:lpstr>Деятельность центра   </vt:lpstr>
      <vt:lpstr>Событийное волонтёрство</vt:lpstr>
      <vt:lpstr>Экологическое волонтёрство </vt:lpstr>
      <vt:lpstr>Мероприятия в рамках  «Дней единых действий»</vt:lpstr>
      <vt:lpstr>Деятельность в рамках всероссийской программы #МыВместе</vt:lpstr>
      <vt:lpstr>Деятельность в рамках всероссийской программы #МыВместе</vt:lpstr>
      <vt:lpstr>Обучающие тренинги и программы центра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развития волонтёрсого движения</dc:title>
  <dc:subject/>
  <dc:creator>Анастасия Михальчук</dc:creator>
  <cp:keywords/>
  <dc:description/>
  <cp:lastModifiedBy>Учетная запись Майкрософт</cp:lastModifiedBy>
  <cp:revision>55</cp:revision>
  <dcterms:created xsi:type="dcterms:W3CDTF">2021-07-14T10:40:29Z</dcterms:created>
  <dcterms:modified xsi:type="dcterms:W3CDTF">2023-03-29T08:26:46Z</dcterms:modified>
  <cp:category/>
  <dc:identifier/>
  <cp:contentStatus/>
  <dc:language/>
  <cp:version/>
</cp:coreProperties>
</file>