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6" r:id="rId4"/>
    <p:sldId id="271" r:id="rId5"/>
    <p:sldId id="272" r:id="rId6"/>
    <p:sldId id="273" r:id="rId7"/>
    <p:sldId id="264" r:id="rId8"/>
    <p:sldId id="274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5B9BD5"/>
    <a:srgbClr val="A5A5A5"/>
    <a:srgbClr val="FFD966"/>
    <a:srgbClr val="F8D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B6-4F7B-9426-557A1E1374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DB6-4F7B-9426-557A1E1374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B6-4F7B-9426-557A1E1374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DB6-4F7B-9426-557A1E1374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B6-4F7B-9426-557A1E1374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DB6-4F7B-9426-557A1E137481}"/>
              </c:ext>
            </c:extLst>
          </c:dPt>
          <c:dPt>
            <c:idx val="6"/>
            <c:bubble3D val="0"/>
            <c:spPr>
              <a:solidFill>
                <a:srgbClr val="FFC8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B6-4F7B-9426-557A1E13748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DB6-4F7B-9426-557A1E13748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B6-4F7B-9426-557A1E13748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B6-4F7B-9426-557A1E13748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DB6-4F7B-9426-557A1E137481}"/>
              </c:ext>
            </c:extLst>
          </c:dPt>
          <c:dLbls>
            <c:dLbl>
              <c:idx val="0"/>
              <c:layout>
                <c:manualLayout>
                  <c:x val="0.23333333333333334"/>
                  <c:y val="-6.25E-2"/>
                </c:manualLayout>
              </c:layout>
              <c:tx>
                <c:rich>
                  <a:bodyPr/>
                  <a:lstStyle/>
                  <a:p>
                    <a:fld id="{E5E9EBFC-CFA8-4C3D-84A4-CC7736C0752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9DDB2F6-0E74-4E74-B652-53D80D55AB4B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DB6-4F7B-9426-557A1E137481}"/>
                </c:ext>
              </c:extLst>
            </c:dLbl>
            <c:dLbl>
              <c:idx val="1"/>
              <c:layout>
                <c:manualLayout>
                  <c:x val="0.18749999999999983"/>
                  <c:y val="-4.6875000000000056E-2"/>
                </c:manualLayout>
              </c:layout>
              <c:tx>
                <c:rich>
                  <a:bodyPr/>
                  <a:lstStyle/>
                  <a:p>
                    <a:fld id="{7A842908-F7D7-4530-86E5-BC6B86D813F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192B692-3638-4651-A211-43B2CD3998F6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DB6-4F7B-9426-557A1E13748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B6-4F7B-9426-557A1E137481}"/>
                </c:ext>
              </c:extLst>
            </c:dLbl>
            <c:dLbl>
              <c:idx val="3"/>
              <c:layout>
                <c:manualLayout>
                  <c:x val="0.20624999999999985"/>
                  <c:y val="8.4375000000000006E-2"/>
                </c:manualLayout>
              </c:layout>
              <c:tx>
                <c:rich>
                  <a:bodyPr/>
                  <a:lstStyle/>
                  <a:p>
                    <a:fld id="{2942214B-5AC2-43CC-A898-13AFEDA6825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549EC95-1094-4A87-9FED-988AD77A6D49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DB6-4F7B-9426-557A1E137481}"/>
                </c:ext>
              </c:extLst>
            </c:dLbl>
            <c:dLbl>
              <c:idx val="4"/>
              <c:layout>
                <c:manualLayout>
                  <c:x val="0.18958333333333319"/>
                  <c:y val="0.16562499999999999"/>
                </c:manualLayout>
              </c:layout>
              <c:tx>
                <c:rich>
                  <a:bodyPr/>
                  <a:lstStyle/>
                  <a:p>
                    <a:fld id="{5098CB6B-17E6-47D8-81DD-D69D49AD898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A50B89E3-F994-430A-AB81-D6F401A2B5FA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B6-4F7B-9426-557A1E137481}"/>
                </c:ext>
              </c:extLst>
            </c:dLbl>
            <c:dLbl>
              <c:idx val="5"/>
              <c:layout>
                <c:manualLayout>
                  <c:x val="-0.29375000000000001"/>
                  <c:y val="8.7499999999999994E-2"/>
                </c:manualLayout>
              </c:layout>
              <c:tx>
                <c:rich>
                  <a:bodyPr/>
                  <a:lstStyle/>
                  <a:p>
                    <a:fld id="{18CD5E1A-9A57-4BE5-8658-DECB4B3FA37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F9B6C3A-413E-4C22-96BD-F86674066C62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B6-4F7B-9426-557A1E137481}"/>
                </c:ext>
              </c:extLst>
            </c:dLbl>
            <c:dLbl>
              <c:idx val="6"/>
              <c:layout>
                <c:manualLayout>
                  <c:x val="-0.26041666666666669"/>
                  <c:y val="-2.8125000000000115E-2"/>
                </c:manualLayout>
              </c:layout>
              <c:tx>
                <c:rich>
                  <a:bodyPr/>
                  <a:lstStyle/>
                  <a:p>
                    <a:fld id="{658AD994-5F28-497A-9BFF-9C5E4A846AD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4B74DD5-2E36-448E-896C-3A9E954B9B35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B6-4F7B-9426-557A1E137481}"/>
                </c:ext>
              </c:extLst>
            </c:dLbl>
            <c:dLbl>
              <c:idx val="7"/>
              <c:layout>
                <c:manualLayout>
                  <c:x val="-0.20416666666666666"/>
                  <c:y val="-0.05"/>
                </c:manualLayout>
              </c:layout>
              <c:tx>
                <c:rich>
                  <a:bodyPr/>
                  <a:lstStyle/>
                  <a:p>
                    <a:fld id="{B48FEBEB-E88D-4134-9B33-90CF35169EE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84CC510-4225-4F9B-A1CD-AB454ADE3BD7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B6-4F7B-9426-557A1E137481}"/>
                </c:ext>
              </c:extLst>
            </c:dLbl>
            <c:dLbl>
              <c:idx val="8"/>
              <c:layout>
                <c:manualLayout>
                  <c:x val="-0.28333333333333333"/>
                  <c:y val="-0.11562500000000002"/>
                </c:manualLayout>
              </c:layout>
              <c:tx>
                <c:rich>
                  <a:bodyPr/>
                  <a:lstStyle/>
                  <a:p>
                    <a:fld id="{E69BF41E-3757-41E7-AB6A-4A7A284C73A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098B9002-A9CB-4550-BD85-1F3FC5209C3A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B6-4F7B-9426-557A1E137481}"/>
                </c:ext>
              </c:extLst>
            </c:dLbl>
            <c:dLbl>
              <c:idx val="9"/>
              <c:layout>
                <c:manualLayout>
                  <c:x val="-0.20208333333333334"/>
                  <c:y val="-0.121875"/>
                </c:manualLayout>
              </c:layout>
              <c:tx>
                <c:rich>
                  <a:bodyPr/>
                  <a:lstStyle/>
                  <a:p>
                    <a:fld id="{77A22928-D21D-4DDE-AC0E-4A76E6AB956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="1" baseline="0" dirty="0" smtClean="0"/>
                      <a:t>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DB6-4F7B-9426-557A1E137481}"/>
                </c:ext>
              </c:extLst>
            </c:dLbl>
            <c:dLbl>
              <c:idx val="10"/>
              <c:layout>
                <c:manualLayout>
                  <c:x val="0.1666666666666666"/>
                  <c:y val="-0.13125000000000001"/>
                </c:manualLayout>
              </c:layout>
              <c:tx>
                <c:rich>
                  <a:bodyPr/>
                  <a:lstStyle/>
                  <a:p>
                    <a:fld id="{12F2F3E7-02E6-40CB-87E2-09210ABCCAA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="1" baseline="0" dirty="0" smtClean="0"/>
                      <a:t>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ADB6-4F7B-9426-557A1E1374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гражданско-патриотическое воспитание</c:v>
                </c:pt>
                <c:pt idx="2">
                  <c:v>здравоохранение</c:v>
                </c:pt>
                <c:pt idx="3">
                  <c:v>социальная поддержка</c:v>
                </c:pt>
                <c:pt idx="4">
                  <c:v>культура</c:v>
                </c:pt>
                <c:pt idx="5">
                  <c:v>физическая культура и спорт</c:v>
                </c:pt>
                <c:pt idx="6">
                  <c:v>охрана природы </c:v>
                </c:pt>
                <c:pt idx="7">
                  <c:v>городская среда и туризм</c:v>
                </c:pt>
                <c:pt idx="8">
                  <c:v>по месту жительства</c:v>
                </c:pt>
                <c:pt idx="9">
                  <c:v>инклюзивное</c:v>
                </c:pt>
                <c:pt idx="10">
                  <c:v>серебряное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18240</c:v>
                </c:pt>
                <c:pt idx="1">
                  <c:v>13500</c:v>
                </c:pt>
                <c:pt idx="2">
                  <c:v>0</c:v>
                </c:pt>
                <c:pt idx="3">
                  <c:v>520</c:v>
                </c:pt>
                <c:pt idx="4">
                  <c:v>15700</c:v>
                </c:pt>
                <c:pt idx="5">
                  <c:v>1250</c:v>
                </c:pt>
                <c:pt idx="6">
                  <c:v>18500</c:v>
                </c:pt>
                <c:pt idx="7">
                  <c:v>8300</c:v>
                </c:pt>
                <c:pt idx="8">
                  <c:v>18650</c:v>
                </c:pt>
                <c:pt idx="9">
                  <c:v>60</c:v>
                </c:pt>
                <c:pt idx="1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B6-4F7B-9426-557A1E13748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111223035228794E-2"/>
          <c:y val="8.416409480190621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вовлеченных в добровольчество</c:v>
                </c:pt>
              </c:strCache>
            </c:strRef>
          </c:tx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 cmpd="sng" algn="ctr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99-4893-85EC-ADCC7952616C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2225" cap="rnd" cmpd="sng" algn="ctr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99-4893-85EC-ADCC7952616C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 cmpd="sng" algn="ctr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99-4893-85EC-ADCC7952616C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 cmpd="sng" algn="ctr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99-4893-85EC-ADCC7952616C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 cmpd="sng" algn="ctr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0399-4893-85EC-ADCC7952616C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 cmpd="sng" algn="ctr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0399-4893-85EC-ADCC7952616C}"/>
              </c:ext>
            </c:extLst>
          </c:dPt>
          <c:dLbls>
            <c:dLbl>
              <c:idx val="0"/>
              <c:layout>
                <c:manualLayout>
                  <c:x val="-0.11372911361846681"/>
                  <c:y val="-0.210410237004765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99-4893-85EC-ADCC7952616C}"/>
                </c:ext>
              </c:extLst>
            </c:dLbl>
            <c:dLbl>
              <c:idx val="1"/>
              <c:layout>
                <c:manualLayout>
                  <c:x val="-0.11372911361846681"/>
                  <c:y val="-0.201993827524574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99-4893-85EC-ADCC7952616C}"/>
                </c:ext>
              </c:extLst>
            </c:dLbl>
            <c:dLbl>
              <c:idx val="2"/>
              <c:layout>
                <c:manualLayout>
                  <c:x val="-0.11829149830149967"/>
                  <c:y val="-0.22724305596514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99-4893-85EC-ADCC7952616C}"/>
                </c:ext>
              </c:extLst>
            </c:dLbl>
            <c:dLbl>
              <c:idx val="3"/>
              <c:layout>
                <c:manualLayout>
                  <c:x val="-0.10916672893543408"/>
                  <c:y val="-0.231451260705242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99-4893-85EC-ADCC7952616C}"/>
                </c:ext>
              </c:extLst>
            </c:dLbl>
            <c:dLbl>
              <c:idx val="4"/>
              <c:layout>
                <c:manualLayout>
                  <c:x val="-0.10004195956936837"/>
                  <c:y val="-0.244075874925528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99-4893-85EC-ADCC7952616C}"/>
                </c:ext>
              </c:extLst>
            </c:dLbl>
            <c:dLbl>
              <c:idx val="5"/>
              <c:layout>
                <c:manualLayout>
                  <c:x val="-5.9331477724066974E-2"/>
                  <c:y val="-0.244075874925528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99-4893-85EC-ADCC795261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0.16</c:v>
                </c:pt>
                <c:pt idx="2">
                  <c:v>0.17</c:v>
                </c:pt>
                <c:pt idx="3">
                  <c:v>0.18</c:v>
                </c:pt>
                <c:pt idx="4">
                  <c:v>0.19</c:v>
                </c:pt>
                <c:pt idx="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399-4893-85EC-ADCC795261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20815960"/>
        <c:axId val="320814320"/>
      </c:lineChart>
      <c:catAx>
        <c:axId val="32081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814320"/>
        <c:crosses val="autoZero"/>
        <c:auto val="1"/>
        <c:lblAlgn val="ctr"/>
        <c:lblOffset val="100"/>
        <c:noMultiLvlLbl val="0"/>
      </c:catAx>
      <c:valAx>
        <c:axId val="3208143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081596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175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0.37576</cdr:x>
      <cdr:y>0.4108</cdr:y>
    </cdr:from>
    <cdr:to>
      <cdr:x>0.52576</cdr:x>
      <cdr:y>0.6358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90618" y="16694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dirty="0" smtClean="0"/>
            <a:t>31 290</a:t>
          </a:r>
          <a:endParaRPr lang="ru-RU" sz="4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9528-E6AE-4F8C-9F53-9FB947C34B24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1DF0-84C7-4E60-9DD7-2B71F4823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3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9528-E6AE-4F8C-9F53-9FB947C34B24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1DF0-84C7-4E60-9DD7-2B71F4823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54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9528-E6AE-4F8C-9F53-9FB947C34B24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1DF0-84C7-4E60-9DD7-2B71F4823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9528-E6AE-4F8C-9F53-9FB947C34B24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1DF0-84C7-4E60-9DD7-2B71F4823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6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9528-E6AE-4F8C-9F53-9FB947C34B24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1DF0-84C7-4E60-9DD7-2B71F4823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8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9528-E6AE-4F8C-9F53-9FB947C34B24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1DF0-84C7-4E60-9DD7-2B71F4823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4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9528-E6AE-4F8C-9F53-9FB947C34B24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1DF0-84C7-4E60-9DD7-2B71F4823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7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9528-E6AE-4F8C-9F53-9FB947C34B24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1DF0-84C7-4E60-9DD7-2B71F4823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9528-E6AE-4F8C-9F53-9FB947C34B24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1DF0-84C7-4E60-9DD7-2B71F4823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1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9528-E6AE-4F8C-9F53-9FB947C34B24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1DF0-84C7-4E60-9DD7-2B71F4823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7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9528-E6AE-4F8C-9F53-9FB947C34B24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1DF0-84C7-4E60-9DD7-2B71F4823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4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89528-E6AE-4F8C-9F53-9FB947C34B24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1DF0-84C7-4E60-9DD7-2B71F4823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5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5"/>
          <p:cNvSpPr>
            <a:spLocks/>
          </p:cNvSpPr>
          <p:nvPr/>
        </p:nvSpPr>
        <p:spPr bwMode="auto">
          <a:xfrm>
            <a:off x="3175" y="1588"/>
            <a:ext cx="5937250" cy="6858000"/>
          </a:xfrm>
          <a:custGeom>
            <a:avLst/>
            <a:gdLst>
              <a:gd name="T0" fmla="*/ 0 w 3636"/>
              <a:gd name="T1" fmla="*/ 2147483647 h 4320"/>
              <a:gd name="T2" fmla="*/ 2147483647 w 3636"/>
              <a:gd name="T3" fmla="*/ 2147483647 h 4320"/>
              <a:gd name="T4" fmla="*/ 2147483647 w 3636"/>
              <a:gd name="T5" fmla="*/ 2147483647 h 4320"/>
              <a:gd name="T6" fmla="*/ 2147483647 w 3636"/>
              <a:gd name="T7" fmla="*/ 0 h 4320"/>
              <a:gd name="T8" fmla="*/ 0 w 3636"/>
              <a:gd name="T9" fmla="*/ 0 h 4320"/>
              <a:gd name="T10" fmla="*/ 0 w 3636"/>
              <a:gd name="T11" fmla="*/ 2147483647 h 43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6" h="4320">
                <a:moveTo>
                  <a:pt x="0" y="4320"/>
                </a:moveTo>
                <a:cubicBezTo>
                  <a:pt x="1997" y="4320"/>
                  <a:pt x="1997" y="4320"/>
                  <a:pt x="1997" y="4320"/>
                </a:cubicBezTo>
                <a:cubicBezTo>
                  <a:pt x="2995" y="3527"/>
                  <a:pt x="3636" y="2303"/>
                  <a:pt x="3636" y="930"/>
                </a:cubicBezTo>
                <a:cubicBezTo>
                  <a:pt x="3636" y="610"/>
                  <a:pt x="3601" y="299"/>
                  <a:pt x="3535" y="0"/>
                </a:cubicBezTo>
                <a:cubicBezTo>
                  <a:pt x="0" y="0"/>
                  <a:pt x="0" y="0"/>
                  <a:pt x="0" y="0"/>
                </a:cubicBezTo>
                <a:lnTo>
                  <a:pt x="0" y="4320"/>
                </a:lnTo>
                <a:close/>
              </a:path>
            </a:pathLst>
          </a:custGeom>
          <a:solidFill>
            <a:srgbClr val="FCE06E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27400" y="2903161"/>
            <a:ext cx="490061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Развитие добровольческого (волонтерского) движения на территории города Липецка путем создания коворкинг-пространства в формате многофункциональной зоны для пользования представителями добровольческого (волонтерского) сообщества города Липецка</a:t>
            </a:r>
            <a:endParaRPr lang="ru-RU" dirty="0"/>
          </a:p>
        </p:txBody>
      </p:sp>
      <p:sp>
        <p:nvSpPr>
          <p:cNvPr id="2052" name="Freeform 86"/>
          <p:cNvSpPr>
            <a:spLocks/>
          </p:cNvSpPr>
          <p:nvPr/>
        </p:nvSpPr>
        <p:spPr bwMode="auto">
          <a:xfrm>
            <a:off x="655638" y="2297113"/>
            <a:ext cx="2544762" cy="2563812"/>
          </a:xfrm>
          <a:custGeom>
            <a:avLst/>
            <a:gdLst>
              <a:gd name="T0" fmla="*/ 2147483647 w 1687"/>
              <a:gd name="T1" fmla="*/ 0 h 1700"/>
              <a:gd name="T2" fmla="*/ 2147483647 w 1687"/>
              <a:gd name="T3" fmla="*/ 2147483647 h 1700"/>
              <a:gd name="T4" fmla="*/ 2147483647 w 1687"/>
              <a:gd name="T5" fmla="*/ 2147483647 h 1700"/>
              <a:gd name="T6" fmla="*/ 0 w 1687"/>
              <a:gd name="T7" fmla="*/ 2147483647 h 1700"/>
              <a:gd name="T8" fmla="*/ 2147483647 w 1687"/>
              <a:gd name="T9" fmla="*/ 0 h 1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7" h="1700">
                <a:moveTo>
                  <a:pt x="844" y="0"/>
                </a:moveTo>
                <a:lnTo>
                  <a:pt x="1687" y="850"/>
                </a:lnTo>
                <a:lnTo>
                  <a:pt x="844" y="1700"/>
                </a:lnTo>
                <a:lnTo>
                  <a:pt x="0" y="850"/>
                </a:lnTo>
                <a:lnTo>
                  <a:pt x="844" y="0"/>
                </a:lnTo>
                <a:close/>
              </a:path>
            </a:pathLst>
          </a:custGeom>
          <a:noFill/>
          <a:ln w="31750" cap="flat">
            <a:solidFill>
              <a:srgbClr val="92D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53" name="Freeform 87"/>
          <p:cNvSpPr>
            <a:spLocks/>
          </p:cNvSpPr>
          <p:nvPr/>
        </p:nvSpPr>
        <p:spPr bwMode="auto">
          <a:xfrm>
            <a:off x="66675" y="2654300"/>
            <a:ext cx="976313" cy="1809750"/>
          </a:xfrm>
          <a:custGeom>
            <a:avLst/>
            <a:gdLst>
              <a:gd name="T0" fmla="*/ 2147483647 w 648"/>
              <a:gd name="T1" fmla="*/ 2147483647 h 1200"/>
              <a:gd name="T2" fmla="*/ 2147483647 w 648"/>
              <a:gd name="T3" fmla="*/ 0 h 1200"/>
              <a:gd name="T4" fmla="*/ 0 w 648"/>
              <a:gd name="T5" fmla="*/ 2147483647 h 1200"/>
              <a:gd name="T6" fmla="*/ 2147483647 w 648"/>
              <a:gd name="T7" fmla="*/ 2147483647 h 1200"/>
              <a:gd name="T8" fmla="*/ 2147483647 w 648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8" h="1200">
                <a:moveTo>
                  <a:pt x="648" y="53"/>
                </a:moveTo>
                <a:lnTo>
                  <a:pt x="595" y="0"/>
                </a:lnTo>
                <a:lnTo>
                  <a:pt x="0" y="600"/>
                </a:lnTo>
                <a:lnTo>
                  <a:pt x="595" y="1200"/>
                </a:lnTo>
                <a:lnTo>
                  <a:pt x="648" y="1147"/>
                </a:lnTo>
              </a:path>
            </a:pathLst>
          </a:custGeom>
          <a:noFill/>
          <a:ln w="19050" cap="flat">
            <a:solidFill>
              <a:schemeClr val="tx1">
                <a:alpha val="50195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54" name="Freeform 88"/>
          <p:cNvSpPr>
            <a:spLocks/>
          </p:cNvSpPr>
          <p:nvPr/>
        </p:nvSpPr>
        <p:spPr bwMode="auto">
          <a:xfrm>
            <a:off x="339725" y="2297113"/>
            <a:ext cx="1352550" cy="2563812"/>
          </a:xfrm>
          <a:custGeom>
            <a:avLst/>
            <a:gdLst>
              <a:gd name="T0" fmla="*/ 2147483647 w 896"/>
              <a:gd name="T1" fmla="*/ 2147483647 h 1700"/>
              <a:gd name="T2" fmla="*/ 2147483647 w 896"/>
              <a:gd name="T3" fmla="*/ 0 h 1700"/>
              <a:gd name="T4" fmla="*/ 0 w 896"/>
              <a:gd name="T5" fmla="*/ 2147483647 h 1700"/>
              <a:gd name="T6" fmla="*/ 2147483647 w 896"/>
              <a:gd name="T7" fmla="*/ 2147483647 h 1700"/>
              <a:gd name="T8" fmla="*/ 2147483647 w 896"/>
              <a:gd name="T9" fmla="*/ 2147483647 h 1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6" h="1700">
                <a:moveTo>
                  <a:pt x="896" y="53"/>
                </a:moveTo>
                <a:lnTo>
                  <a:pt x="843" y="0"/>
                </a:lnTo>
                <a:lnTo>
                  <a:pt x="0" y="850"/>
                </a:lnTo>
                <a:lnTo>
                  <a:pt x="843" y="1700"/>
                </a:lnTo>
                <a:lnTo>
                  <a:pt x="896" y="1647"/>
                </a:lnTo>
              </a:path>
            </a:pathLst>
          </a:custGeom>
          <a:noFill/>
          <a:ln w="19050" cap="flat">
            <a:solidFill>
              <a:srgbClr val="E2AC00">
                <a:alpha val="74901"/>
              </a:srgb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55" name="Freeform 89"/>
          <p:cNvSpPr>
            <a:spLocks/>
          </p:cNvSpPr>
          <p:nvPr/>
        </p:nvSpPr>
        <p:spPr bwMode="auto">
          <a:xfrm>
            <a:off x="2843213" y="2654300"/>
            <a:ext cx="977900" cy="1809750"/>
          </a:xfrm>
          <a:custGeom>
            <a:avLst/>
            <a:gdLst>
              <a:gd name="T0" fmla="*/ 0 w 648"/>
              <a:gd name="T1" fmla="*/ 2147483647 h 1200"/>
              <a:gd name="T2" fmla="*/ 2147483647 w 648"/>
              <a:gd name="T3" fmla="*/ 2147483647 h 1200"/>
              <a:gd name="T4" fmla="*/ 2147483647 w 648"/>
              <a:gd name="T5" fmla="*/ 2147483647 h 1200"/>
              <a:gd name="T6" fmla="*/ 2147483647 w 648"/>
              <a:gd name="T7" fmla="*/ 0 h 1200"/>
              <a:gd name="T8" fmla="*/ 0 w 648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8" h="1200">
                <a:moveTo>
                  <a:pt x="0" y="1147"/>
                </a:moveTo>
                <a:lnTo>
                  <a:pt x="52" y="1200"/>
                </a:lnTo>
                <a:lnTo>
                  <a:pt x="648" y="600"/>
                </a:lnTo>
                <a:lnTo>
                  <a:pt x="52" y="0"/>
                </a:lnTo>
                <a:lnTo>
                  <a:pt x="0" y="53"/>
                </a:lnTo>
              </a:path>
            </a:pathLst>
          </a:custGeom>
          <a:noFill/>
          <a:ln w="19050" cap="flat">
            <a:solidFill>
              <a:schemeClr val="tx1">
                <a:alpha val="50195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56" name="Freeform 90"/>
          <p:cNvSpPr>
            <a:spLocks/>
          </p:cNvSpPr>
          <p:nvPr/>
        </p:nvSpPr>
        <p:spPr bwMode="auto">
          <a:xfrm>
            <a:off x="2139950" y="2297113"/>
            <a:ext cx="1352550" cy="2563812"/>
          </a:xfrm>
          <a:custGeom>
            <a:avLst/>
            <a:gdLst>
              <a:gd name="T0" fmla="*/ 0 w 896"/>
              <a:gd name="T1" fmla="*/ 2147483647 h 1700"/>
              <a:gd name="T2" fmla="*/ 2147483647 w 896"/>
              <a:gd name="T3" fmla="*/ 2147483647 h 1700"/>
              <a:gd name="T4" fmla="*/ 2147483647 w 896"/>
              <a:gd name="T5" fmla="*/ 2147483647 h 1700"/>
              <a:gd name="T6" fmla="*/ 2147483647 w 896"/>
              <a:gd name="T7" fmla="*/ 0 h 1700"/>
              <a:gd name="T8" fmla="*/ 0 w 896"/>
              <a:gd name="T9" fmla="*/ 2147483647 h 1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6" h="1700">
                <a:moveTo>
                  <a:pt x="0" y="1647"/>
                </a:moveTo>
                <a:lnTo>
                  <a:pt x="52" y="1700"/>
                </a:lnTo>
                <a:lnTo>
                  <a:pt x="896" y="850"/>
                </a:lnTo>
                <a:lnTo>
                  <a:pt x="52" y="0"/>
                </a:lnTo>
                <a:lnTo>
                  <a:pt x="0" y="53"/>
                </a:lnTo>
              </a:path>
            </a:pathLst>
          </a:custGeom>
          <a:noFill/>
          <a:ln w="19050" cap="flat">
            <a:solidFill>
              <a:srgbClr val="00B0F0">
                <a:alpha val="74901"/>
              </a:srgb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3673475" y="2544763"/>
            <a:ext cx="431800" cy="498475"/>
            <a:chOff x="3486076" y="634978"/>
            <a:chExt cx="431416" cy="497787"/>
          </a:xfrm>
        </p:grpSpPr>
        <p:sp>
          <p:nvSpPr>
            <p:cNvPr id="2065" name="Line 91"/>
            <p:cNvSpPr>
              <a:spLocks noChangeShapeType="1"/>
            </p:cNvSpPr>
            <p:nvPr/>
          </p:nvSpPr>
          <p:spPr bwMode="auto">
            <a:xfrm>
              <a:off x="3486076" y="764704"/>
              <a:ext cx="431416" cy="0"/>
            </a:xfrm>
            <a:prstGeom prst="line">
              <a:avLst/>
            </a:prstGeom>
            <a:noFill/>
            <a:ln w="19050">
              <a:solidFill>
                <a:schemeClr val="tx1">
                  <a:alpha val="25098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6" name="Line 92"/>
            <p:cNvSpPr>
              <a:spLocks noChangeShapeType="1"/>
            </p:cNvSpPr>
            <p:nvPr/>
          </p:nvSpPr>
          <p:spPr bwMode="auto">
            <a:xfrm>
              <a:off x="3611277" y="634978"/>
              <a:ext cx="0" cy="497787"/>
            </a:xfrm>
            <a:prstGeom prst="line">
              <a:avLst/>
            </a:prstGeom>
            <a:noFill/>
            <a:ln w="19050">
              <a:solidFill>
                <a:schemeClr val="tx1">
                  <a:alpha val="25098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58" name="Freeform 100"/>
          <p:cNvSpPr>
            <a:spLocks noEditPoints="1"/>
          </p:cNvSpPr>
          <p:nvPr/>
        </p:nvSpPr>
        <p:spPr bwMode="auto">
          <a:xfrm>
            <a:off x="1679575" y="3263900"/>
            <a:ext cx="600075" cy="531813"/>
          </a:xfrm>
          <a:custGeom>
            <a:avLst/>
            <a:gdLst>
              <a:gd name="T0" fmla="*/ 2147483647 w 401"/>
              <a:gd name="T1" fmla="*/ 2147483647 h 352"/>
              <a:gd name="T2" fmla="*/ 2147483647 w 401"/>
              <a:gd name="T3" fmla="*/ 2147483647 h 352"/>
              <a:gd name="T4" fmla="*/ 2147483647 w 401"/>
              <a:gd name="T5" fmla="*/ 2147483647 h 352"/>
              <a:gd name="T6" fmla="*/ 2147483647 w 401"/>
              <a:gd name="T7" fmla="*/ 2147483647 h 352"/>
              <a:gd name="T8" fmla="*/ 2147483647 w 401"/>
              <a:gd name="T9" fmla="*/ 2147483647 h 352"/>
              <a:gd name="T10" fmla="*/ 2147483647 w 401"/>
              <a:gd name="T11" fmla="*/ 2147483647 h 352"/>
              <a:gd name="T12" fmla="*/ 2147483647 w 401"/>
              <a:gd name="T13" fmla="*/ 2147483647 h 352"/>
              <a:gd name="T14" fmla="*/ 2147483647 w 401"/>
              <a:gd name="T15" fmla="*/ 2147483647 h 352"/>
              <a:gd name="T16" fmla="*/ 2147483647 w 401"/>
              <a:gd name="T17" fmla="*/ 2147483647 h 352"/>
              <a:gd name="T18" fmla="*/ 2147483647 w 401"/>
              <a:gd name="T19" fmla="*/ 2147483647 h 352"/>
              <a:gd name="T20" fmla="*/ 2147483647 w 401"/>
              <a:gd name="T21" fmla="*/ 2147483647 h 352"/>
              <a:gd name="T22" fmla="*/ 2147483647 w 401"/>
              <a:gd name="T23" fmla="*/ 2147483647 h 352"/>
              <a:gd name="T24" fmla="*/ 2147483647 w 401"/>
              <a:gd name="T25" fmla="*/ 2147483647 h 352"/>
              <a:gd name="T26" fmla="*/ 2147483647 w 401"/>
              <a:gd name="T27" fmla="*/ 2147483647 h 352"/>
              <a:gd name="T28" fmla="*/ 2147483647 w 401"/>
              <a:gd name="T29" fmla="*/ 2147483647 h 352"/>
              <a:gd name="T30" fmla="*/ 2147483647 w 401"/>
              <a:gd name="T31" fmla="*/ 2147483647 h 352"/>
              <a:gd name="T32" fmla="*/ 2147483647 w 401"/>
              <a:gd name="T33" fmla="*/ 2147483647 h 352"/>
              <a:gd name="T34" fmla="*/ 2147483647 w 401"/>
              <a:gd name="T35" fmla="*/ 2147483647 h 352"/>
              <a:gd name="T36" fmla="*/ 2147483647 w 401"/>
              <a:gd name="T37" fmla="*/ 2147483647 h 352"/>
              <a:gd name="T38" fmla="*/ 2147483647 w 401"/>
              <a:gd name="T39" fmla="*/ 2147483647 h 352"/>
              <a:gd name="T40" fmla="*/ 2147483647 w 401"/>
              <a:gd name="T41" fmla="*/ 2147483647 h 352"/>
              <a:gd name="T42" fmla="*/ 2147483647 w 401"/>
              <a:gd name="T43" fmla="*/ 2147483647 h 352"/>
              <a:gd name="T44" fmla="*/ 2147483647 w 401"/>
              <a:gd name="T45" fmla="*/ 2147483647 h 352"/>
              <a:gd name="T46" fmla="*/ 2147483647 w 401"/>
              <a:gd name="T47" fmla="*/ 2147483647 h 352"/>
              <a:gd name="T48" fmla="*/ 2147483647 w 401"/>
              <a:gd name="T49" fmla="*/ 2147483647 h 352"/>
              <a:gd name="T50" fmla="*/ 2147483647 w 401"/>
              <a:gd name="T51" fmla="*/ 2147483647 h 352"/>
              <a:gd name="T52" fmla="*/ 2147483647 w 401"/>
              <a:gd name="T53" fmla="*/ 2147483647 h 352"/>
              <a:gd name="T54" fmla="*/ 2147483647 w 401"/>
              <a:gd name="T55" fmla="*/ 2147483647 h 352"/>
              <a:gd name="T56" fmla="*/ 2147483647 w 401"/>
              <a:gd name="T57" fmla="*/ 2147483647 h 352"/>
              <a:gd name="T58" fmla="*/ 2147483647 w 401"/>
              <a:gd name="T59" fmla="*/ 2147483647 h 352"/>
              <a:gd name="T60" fmla="*/ 2147483647 w 401"/>
              <a:gd name="T61" fmla="*/ 2147483647 h 352"/>
              <a:gd name="T62" fmla="*/ 2147483647 w 401"/>
              <a:gd name="T63" fmla="*/ 2147483647 h 352"/>
              <a:gd name="T64" fmla="*/ 2147483647 w 401"/>
              <a:gd name="T65" fmla="*/ 2147483647 h 352"/>
              <a:gd name="T66" fmla="*/ 2147483647 w 401"/>
              <a:gd name="T67" fmla="*/ 2147483647 h 352"/>
              <a:gd name="T68" fmla="*/ 2147483647 w 401"/>
              <a:gd name="T69" fmla="*/ 2147483647 h 352"/>
              <a:gd name="T70" fmla="*/ 2147483647 w 401"/>
              <a:gd name="T71" fmla="*/ 2147483647 h 352"/>
              <a:gd name="T72" fmla="*/ 2147483647 w 401"/>
              <a:gd name="T73" fmla="*/ 2147483647 h 3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01" h="352">
                <a:moveTo>
                  <a:pt x="118" y="4"/>
                </a:moveTo>
                <a:cubicBezTo>
                  <a:pt x="115" y="0"/>
                  <a:pt x="108" y="0"/>
                  <a:pt x="104" y="4"/>
                </a:cubicBezTo>
                <a:cubicBezTo>
                  <a:pt x="40" y="67"/>
                  <a:pt x="40" y="67"/>
                  <a:pt x="40" y="67"/>
                </a:cubicBezTo>
                <a:cubicBezTo>
                  <a:pt x="18" y="45"/>
                  <a:pt x="18" y="45"/>
                  <a:pt x="18" y="45"/>
                </a:cubicBezTo>
                <a:cubicBezTo>
                  <a:pt x="14" y="41"/>
                  <a:pt x="8" y="41"/>
                  <a:pt x="4" y="45"/>
                </a:cubicBezTo>
                <a:cubicBezTo>
                  <a:pt x="0" y="49"/>
                  <a:pt x="0" y="55"/>
                  <a:pt x="4" y="59"/>
                </a:cubicBezTo>
                <a:cubicBezTo>
                  <a:pt x="33" y="89"/>
                  <a:pt x="33" y="89"/>
                  <a:pt x="33" y="89"/>
                </a:cubicBezTo>
                <a:cubicBezTo>
                  <a:pt x="35" y="91"/>
                  <a:pt x="38" y="92"/>
                  <a:pt x="41" y="92"/>
                </a:cubicBezTo>
                <a:cubicBezTo>
                  <a:pt x="43" y="92"/>
                  <a:pt x="46" y="91"/>
                  <a:pt x="48" y="89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22" y="14"/>
                  <a:pt x="122" y="8"/>
                  <a:pt x="118" y="4"/>
                </a:cubicBezTo>
                <a:moveTo>
                  <a:pt x="61" y="131"/>
                </a:moveTo>
                <a:cubicBezTo>
                  <a:pt x="36" y="131"/>
                  <a:pt x="16" y="151"/>
                  <a:pt x="16" y="176"/>
                </a:cubicBezTo>
                <a:cubicBezTo>
                  <a:pt x="16" y="201"/>
                  <a:pt x="36" y="222"/>
                  <a:pt x="61" y="222"/>
                </a:cubicBezTo>
                <a:cubicBezTo>
                  <a:pt x="86" y="222"/>
                  <a:pt x="106" y="201"/>
                  <a:pt x="106" y="176"/>
                </a:cubicBezTo>
                <a:cubicBezTo>
                  <a:pt x="106" y="151"/>
                  <a:pt x="86" y="131"/>
                  <a:pt x="61" y="131"/>
                </a:cubicBezTo>
                <a:moveTo>
                  <a:pt x="61" y="201"/>
                </a:moveTo>
                <a:cubicBezTo>
                  <a:pt x="61" y="201"/>
                  <a:pt x="61" y="201"/>
                  <a:pt x="61" y="201"/>
                </a:cubicBezTo>
                <a:cubicBezTo>
                  <a:pt x="47" y="201"/>
                  <a:pt x="36" y="190"/>
                  <a:pt x="36" y="176"/>
                </a:cubicBezTo>
                <a:cubicBezTo>
                  <a:pt x="36" y="162"/>
                  <a:pt x="47" y="151"/>
                  <a:pt x="61" y="151"/>
                </a:cubicBezTo>
                <a:cubicBezTo>
                  <a:pt x="75" y="151"/>
                  <a:pt x="86" y="162"/>
                  <a:pt x="86" y="176"/>
                </a:cubicBezTo>
                <a:cubicBezTo>
                  <a:pt x="86" y="190"/>
                  <a:pt x="75" y="201"/>
                  <a:pt x="61" y="201"/>
                </a:cubicBezTo>
                <a:moveTo>
                  <a:pt x="61" y="261"/>
                </a:moveTo>
                <a:cubicBezTo>
                  <a:pt x="36" y="261"/>
                  <a:pt x="16" y="281"/>
                  <a:pt x="16" y="306"/>
                </a:cubicBezTo>
                <a:cubicBezTo>
                  <a:pt x="16" y="331"/>
                  <a:pt x="36" y="352"/>
                  <a:pt x="61" y="352"/>
                </a:cubicBezTo>
                <a:cubicBezTo>
                  <a:pt x="86" y="352"/>
                  <a:pt x="106" y="331"/>
                  <a:pt x="106" y="306"/>
                </a:cubicBezTo>
                <a:cubicBezTo>
                  <a:pt x="106" y="281"/>
                  <a:pt x="86" y="261"/>
                  <a:pt x="61" y="261"/>
                </a:cubicBezTo>
                <a:moveTo>
                  <a:pt x="61" y="331"/>
                </a:moveTo>
                <a:cubicBezTo>
                  <a:pt x="61" y="331"/>
                  <a:pt x="61" y="331"/>
                  <a:pt x="61" y="331"/>
                </a:cubicBezTo>
                <a:cubicBezTo>
                  <a:pt x="47" y="331"/>
                  <a:pt x="36" y="320"/>
                  <a:pt x="36" y="306"/>
                </a:cubicBezTo>
                <a:cubicBezTo>
                  <a:pt x="36" y="292"/>
                  <a:pt x="47" y="281"/>
                  <a:pt x="61" y="281"/>
                </a:cubicBezTo>
                <a:cubicBezTo>
                  <a:pt x="75" y="281"/>
                  <a:pt x="86" y="292"/>
                  <a:pt x="86" y="306"/>
                </a:cubicBezTo>
                <a:cubicBezTo>
                  <a:pt x="86" y="320"/>
                  <a:pt x="75" y="331"/>
                  <a:pt x="61" y="331"/>
                </a:cubicBezTo>
                <a:moveTo>
                  <a:pt x="390" y="147"/>
                </a:moveTo>
                <a:cubicBezTo>
                  <a:pt x="157" y="147"/>
                  <a:pt x="157" y="147"/>
                  <a:pt x="157" y="147"/>
                </a:cubicBezTo>
                <a:cubicBezTo>
                  <a:pt x="151" y="147"/>
                  <a:pt x="146" y="151"/>
                  <a:pt x="146" y="157"/>
                </a:cubicBezTo>
                <a:cubicBezTo>
                  <a:pt x="146" y="163"/>
                  <a:pt x="151" y="167"/>
                  <a:pt x="157" y="167"/>
                </a:cubicBezTo>
                <a:cubicBezTo>
                  <a:pt x="390" y="167"/>
                  <a:pt x="390" y="167"/>
                  <a:pt x="390" y="167"/>
                </a:cubicBezTo>
                <a:cubicBezTo>
                  <a:pt x="396" y="167"/>
                  <a:pt x="401" y="163"/>
                  <a:pt x="401" y="157"/>
                </a:cubicBezTo>
                <a:cubicBezTo>
                  <a:pt x="401" y="151"/>
                  <a:pt x="396" y="147"/>
                  <a:pt x="390" y="147"/>
                </a:cubicBezTo>
                <a:moveTo>
                  <a:pt x="390" y="186"/>
                </a:moveTo>
                <a:cubicBezTo>
                  <a:pt x="157" y="186"/>
                  <a:pt x="157" y="186"/>
                  <a:pt x="157" y="186"/>
                </a:cubicBezTo>
                <a:cubicBezTo>
                  <a:pt x="151" y="186"/>
                  <a:pt x="146" y="190"/>
                  <a:pt x="146" y="196"/>
                </a:cubicBezTo>
                <a:cubicBezTo>
                  <a:pt x="146" y="201"/>
                  <a:pt x="151" y="206"/>
                  <a:pt x="157" y="206"/>
                </a:cubicBezTo>
                <a:cubicBezTo>
                  <a:pt x="390" y="206"/>
                  <a:pt x="390" y="206"/>
                  <a:pt x="390" y="206"/>
                </a:cubicBezTo>
                <a:cubicBezTo>
                  <a:pt x="396" y="206"/>
                  <a:pt x="401" y="201"/>
                  <a:pt x="401" y="196"/>
                </a:cubicBezTo>
                <a:cubicBezTo>
                  <a:pt x="401" y="190"/>
                  <a:pt x="396" y="186"/>
                  <a:pt x="390" y="186"/>
                </a:cubicBezTo>
                <a:moveTo>
                  <a:pt x="157" y="297"/>
                </a:moveTo>
                <a:cubicBezTo>
                  <a:pt x="390" y="297"/>
                  <a:pt x="390" y="297"/>
                  <a:pt x="390" y="297"/>
                </a:cubicBezTo>
                <a:cubicBezTo>
                  <a:pt x="396" y="297"/>
                  <a:pt x="401" y="293"/>
                  <a:pt x="401" y="287"/>
                </a:cubicBezTo>
                <a:cubicBezTo>
                  <a:pt x="401" y="281"/>
                  <a:pt x="396" y="277"/>
                  <a:pt x="390" y="277"/>
                </a:cubicBezTo>
                <a:cubicBezTo>
                  <a:pt x="157" y="277"/>
                  <a:pt x="157" y="277"/>
                  <a:pt x="157" y="277"/>
                </a:cubicBezTo>
                <a:cubicBezTo>
                  <a:pt x="151" y="277"/>
                  <a:pt x="146" y="281"/>
                  <a:pt x="146" y="287"/>
                </a:cubicBezTo>
                <a:cubicBezTo>
                  <a:pt x="146" y="293"/>
                  <a:pt x="151" y="297"/>
                  <a:pt x="157" y="297"/>
                </a:cubicBezTo>
                <a:moveTo>
                  <a:pt x="390" y="336"/>
                </a:moveTo>
                <a:cubicBezTo>
                  <a:pt x="396" y="336"/>
                  <a:pt x="401" y="331"/>
                  <a:pt x="401" y="326"/>
                </a:cubicBezTo>
                <a:cubicBezTo>
                  <a:pt x="401" y="320"/>
                  <a:pt x="396" y="316"/>
                  <a:pt x="390" y="316"/>
                </a:cubicBezTo>
                <a:cubicBezTo>
                  <a:pt x="157" y="316"/>
                  <a:pt x="157" y="316"/>
                  <a:pt x="157" y="316"/>
                </a:cubicBezTo>
                <a:cubicBezTo>
                  <a:pt x="151" y="316"/>
                  <a:pt x="146" y="320"/>
                  <a:pt x="146" y="326"/>
                </a:cubicBezTo>
                <a:cubicBezTo>
                  <a:pt x="146" y="331"/>
                  <a:pt x="151" y="336"/>
                  <a:pt x="157" y="336"/>
                </a:cubicBezTo>
                <a:lnTo>
                  <a:pt x="390" y="336"/>
                </a:lnTo>
                <a:close/>
                <a:moveTo>
                  <a:pt x="147" y="27"/>
                </a:moveTo>
                <a:cubicBezTo>
                  <a:pt x="147" y="33"/>
                  <a:pt x="151" y="37"/>
                  <a:pt x="157" y="37"/>
                </a:cubicBezTo>
                <a:cubicBezTo>
                  <a:pt x="391" y="37"/>
                  <a:pt x="391" y="37"/>
                  <a:pt x="391" y="37"/>
                </a:cubicBezTo>
                <a:cubicBezTo>
                  <a:pt x="396" y="37"/>
                  <a:pt x="401" y="33"/>
                  <a:pt x="401" y="27"/>
                </a:cubicBezTo>
                <a:cubicBezTo>
                  <a:pt x="401" y="21"/>
                  <a:pt x="396" y="17"/>
                  <a:pt x="391" y="17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1" y="17"/>
                  <a:pt x="147" y="21"/>
                  <a:pt x="147" y="27"/>
                </a:cubicBezTo>
                <a:moveTo>
                  <a:pt x="390" y="56"/>
                </a:moveTo>
                <a:cubicBezTo>
                  <a:pt x="157" y="56"/>
                  <a:pt x="157" y="56"/>
                  <a:pt x="157" y="56"/>
                </a:cubicBezTo>
                <a:cubicBezTo>
                  <a:pt x="151" y="56"/>
                  <a:pt x="146" y="60"/>
                  <a:pt x="146" y="66"/>
                </a:cubicBezTo>
                <a:cubicBezTo>
                  <a:pt x="146" y="71"/>
                  <a:pt x="151" y="76"/>
                  <a:pt x="157" y="76"/>
                </a:cubicBezTo>
                <a:cubicBezTo>
                  <a:pt x="390" y="76"/>
                  <a:pt x="390" y="76"/>
                  <a:pt x="390" y="76"/>
                </a:cubicBezTo>
                <a:cubicBezTo>
                  <a:pt x="396" y="76"/>
                  <a:pt x="401" y="71"/>
                  <a:pt x="401" y="66"/>
                </a:cubicBezTo>
                <a:cubicBezTo>
                  <a:pt x="401" y="60"/>
                  <a:pt x="396" y="56"/>
                  <a:pt x="390" y="56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059" name="Рисунок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5438"/>
            <a:ext cx="6477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54"/>
          <p:cNvSpPr txBox="1">
            <a:spLocks noChangeArrowheads="1"/>
          </p:cNvSpPr>
          <p:nvPr/>
        </p:nvSpPr>
        <p:spPr bwMode="auto">
          <a:xfrm>
            <a:off x="6824663" y="284163"/>
            <a:ext cx="309721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b="1" dirty="0" smtClean="0"/>
              <a:t>город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b="1" dirty="0" smtClean="0"/>
              <a:t>Липецк</a:t>
            </a:r>
            <a:endParaRPr lang="ru-RU" altLang="ru-RU" sz="2300" b="1" dirty="0"/>
          </a:p>
        </p:txBody>
      </p:sp>
      <p:grpSp>
        <p:nvGrpSpPr>
          <p:cNvPr id="2061" name="Группа 14"/>
          <p:cNvGrpSpPr>
            <a:grpSpLocks/>
          </p:cNvGrpSpPr>
          <p:nvPr/>
        </p:nvGrpSpPr>
        <p:grpSpPr bwMode="auto">
          <a:xfrm rot="10800000">
            <a:off x="8158163" y="4860925"/>
            <a:ext cx="430212" cy="496888"/>
            <a:chOff x="3486076" y="634978"/>
            <a:chExt cx="431416" cy="497787"/>
          </a:xfrm>
        </p:grpSpPr>
        <p:sp>
          <p:nvSpPr>
            <p:cNvPr id="2063" name="Line 91"/>
            <p:cNvSpPr>
              <a:spLocks noChangeShapeType="1"/>
            </p:cNvSpPr>
            <p:nvPr/>
          </p:nvSpPr>
          <p:spPr bwMode="auto">
            <a:xfrm>
              <a:off x="3486076" y="764704"/>
              <a:ext cx="431416" cy="0"/>
            </a:xfrm>
            <a:prstGeom prst="line">
              <a:avLst/>
            </a:prstGeom>
            <a:noFill/>
            <a:ln w="19050">
              <a:solidFill>
                <a:schemeClr val="tx1">
                  <a:alpha val="25098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4" name="Line 92"/>
            <p:cNvSpPr>
              <a:spLocks noChangeShapeType="1"/>
            </p:cNvSpPr>
            <p:nvPr/>
          </p:nvSpPr>
          <p:spPr bwMode="auto">
            <a:xfrm>
              <a:off x="3611277" y="634978"/>
              <a:ext cx="0" cy="497787"/>
            </a:xfrm>
            <a:prstGeom prst="line">
              <a:avLst/>
            </a:prstGeom>
            <a:noFill/>
            <a:ln w="19050">
              <a:solidFill>
                <a:schemeClr val="tx1">
                  <a:alpha val="25098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62" name="Прямоугольник 17"/>
          <p:cNvSpPr>
            <a:spLocks noChangeArrowheads="1"/>
          </p:cNvSpPr>
          <p:nvPr/>
        </p:nvSpPr>
        <p:spPr bwMode="auto">
          <a:xfrm>
            <a:off x="334963" y="5116513"/>
            <a:ext cx="4900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404040"/>
                </a:solidFill>
                <a:cs typeface="Open Sans" pitchFamily="34" charset="0"/>
              </a:rPr>
              <a:t>Бухтинова Н.С., начальник отдела по работе с молодежью администрации города Липецка</a:t>
            </a:r>
            <a:endParaRPr lang="ru-RU" altLang="ru-RU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404040"/>
              </a:solidFill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75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091" y="1272457"/>
            <a:ext cx="79119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</a:t>
            </a:r>
            <a:r>
              <a:rPr lang="ru-RU" sz="1400" dirty="0" smtClean="0"/>
              <a:t>азмещено </a:t>
            </a:r>
            <a:r>
              <a:rPr lang="ru-RU" sz="1400" dirty="0"/>
              <a:t>100 публикаций о добровольчестве и коворкинг-пространстве в социальных сетях, в СМИ </a:t>
            </a:r>
          </a:p>
          <a:p>
            <a:r>
              <a:rPr lang="ru-RU" sz="1400" dirty="0"/>
              <a:t>Проведено 4 тренинга по развитию компетенций для 100 тим-лидеров, волонтеров </a:t>
            </a:r>
          </a:p>
          <a:p>
            <a:r>
              <a:rPr lang="ru-RU" sz="1400" dirty="0"/>
              <a:t>Проведено 2 встречи представителей добровольческого сообщества и представителей власти для 50 участников из числа актива добровольческих сообществ, активных волонтеров </a:t>
            </a:r>
            <a:endParaRPr lang="ru-RU" sz="1400" dirty="0" smtClean="0"/>
          </a:p>
          <a:p>
            <a:r>
              <a:rPr lang="ru-RU" sz="1400" dirty="0" smtClean="0"/>
              <a:t>Обучено </a:t>
            </a:r>
            <a:r>
              <a:rPr lang="ru-RU" sz="1400" dirty="0"/>
              <a:t>5 амбассадоров </a:t>
            </a:r>
          </a:p>
          <a:p>
            <a:r>
              <a:rPr lang="ru-RU" sz="1400" dirty="0"/>
              <a:t>Проведено 20 презентаций в добровольческих сообществах образовательных учреждений, в общественных организациях </a:t>
            </a:r>
          </a:p>
          <a:p>
            <a:r>
              <a:rPr lang="ru-RU" sz="1400" dirty="0"/>
              <a:t>Проведено 50 мероприятий по развитию добровольчества на базе коворкинг-пространства</a:t>
            </a:r>
          </a:p>
          <a:p>
            <a:r>
              <a:rPr lang="ru-RU" sz="1400" dirty="0"/>
              <a:t>Обучение на онлайн-курсах «Добро. Университет» прошли 700 человек</a:t>
            </a:r>
          </a:p>
          <a:p>
            <a:r>
              <a:rPr lang="ru-RU" sz="1400" dirty="0"/>
              <a:t>В мероприятиях коворкинг-пространства по развитию добровольчества приняли участие 5000 человек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3091" y="4546555"/>
            <a:ext cx="79119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Создано коворкинг-пространство, оборудованное посадочными местами, флипчатами, стеллажами, оформленное тематическими баннерами</a:t>
            </a:r>
          </a:p>
          <a:p>
            <a:r>
              <a:rPr lang="ru-RU" sz="1400" dirty="0"/>
              <a:t>Создана муниципальная рабочая группа по вопросам развития добровольчества (волонтерства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Подготовлен </a:t>
            </a:r>
            <a:r>
              <a:rPr lang="ru-RU" sz="1400" dirty="0"/>
              <a:t>проект локального акта, регламентирующий создание и функционирование коворкинг-пространства</a:t>
            </a:r>
          </a:p>
          <a:p>
            <a:r>
              <a:rPr lang="ru-RU" sz="1400" dirty="0"/>
              <a:t>На Добро.ру пройдена регистрация коворкинг-пространства (центра) в статусе организатор</a:t>
            </a:r>
          </a:p>
          <a:p>
            <a:r>
              <a:rPr lang="ru-RU" sz="1400" dirty="0" smtClean="0"/>
              <a:t>Созданы тематические группы </a:t>
            </a:r>
            <a:r>
              <a:rPr lang="ru-RU" sz="1400" dirty="0"/>
              <a:t>в социальных </a:t>
            </a:r>
            <a:r>
              <a:rPr lang="ru-RU" sz="1400" dirty="0" smtClean="0"/>
              <a:t>сетях </a:t>
            </a:r>
            <a:endParaRPr lang="ru-RU" sz="1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6BF412-3EBF-4776-9AFE-173149EB67A4}"/>
              </a:ext>
            </a:extLst>
          </p:cNvPr>
          <p:cNvSpPr/>
          <p:nvPr/>
        </p:nvSpPr>
        <p:spPr>
          <a:xfrm>
            <a:off x="0" y="341061"/>
            <a:ext cx="4332973" cy="375647"/>
          </a:xfrm>
          <a:prstGeom prst="rect">
            <a:avLst/>
          </a:prstGeom>
          <a:solidFill>
            <a:srgbClr val="086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800" dirty="0"/>
              <a:t>ОЖИДАЕМЫЕ РЕЗУЛЬТАТЫ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041A79-55CE-4C9F-890A-0F2DD3554E68}"/>
              </a:ext>
            </a:extLst>
          </p:cNvPr>
          <p:cNvSpPr/>
          <p:nvPr/>
        </p:nvSpPr>
        <p:spPr>
          <a:xfrm>
            <a:off x="0" y="701242"/>
            <a:ext cx="4332973" cy="37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800" dirty="0"/>
              <a:t>КОЛИЧЕСТВЕННЫЕ ПОКАЗАТЕЛИ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041A79-55CE-4C9F-890A-0F2DD3554E68}"/>
              </a:ext>
            </a:extLst>
          </p:cNvPr>
          <p:cNvSpPr/>
          <p:nvPr/>
        </p:nvSpPr>
        <p:spPr>
          <a:xfrm>
            <a:off x="-1" y="4070071"/>
            <a:ext cx="4332973" cy="37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800" dirty="0"/>
              <a:t>КАЧЕСТВЕННЫЕ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2433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2" y="932778"/>
            <a:ext cx="8287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Развитие добровольческого (волонтерского) движения на территории города Липецка путем создания коворкинг-пространства в формате многофункциональной зоны для пользования представителями добровольческого (волонтерского) сообщества города Липецка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688" y="2275612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2021-2022 годы</a:t>
            </a:r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404262" y="3388789"/>
            <a:ext cx="8248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Добровольческие объединения в сферах культуры и туризма, образования, физической культуры и спорта, охраны природы, ГО и ЧС; молодежь города Липецка в возрасте от 14 до 35 лет, заинтересованная в добровольческой (волонтерской) деятельности.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65762" y="4822258"/>
            <a:ext cx="8248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Цель: Создание коворкинг-пространства в формате многофункциональной зоны для пользования представителями добровольческого (волонтерского) сообщества города Липецка.</a:t>
            </a:r>
          </a:p>
          <a:p>
            <a:r>
              <a:rPr lang="ru-RU" sz="1400" dirty="0"/>
              <a:t>Задачи: </a:t>
            </a:r>
          </a:p>
          <a:p>
            <a:r>
              <a:rPr lang="ru-RU" sz="1400" dirty="0"/>
              <a:t>- нормативно-правовое и кадровое обеспечение коворкинг-пространства</a:t>
            </a:r>
          </a:p>
          <a:p>
            <a:r>
              <a:rPr lang="ru-RU" sz="1400" dirty="0"/>
              <a:t>- ресурсное обеспечение коворкинг-пространства</a:t>
            </a:r>
          </a:p>
          <a:p>
            <a:r>
              <a:rPr lang="ru-RU" sz="1400" dirty="0"/>
              <a:t>- информационное и методическое обеспечение коворкинг-пространства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D6BF412-3EBF-4776-9AFE-173149EB67A4}"/>
              </a:ext>
            </a:extLst>
          </p:cNvPr>
          <p:cNvSpPr/>
          <p:nvPr/>
        </p:nvSpPr>
        <p:spPr>
          <a:xfrm>
            <a:off x="0" y="454192"/>
            <a:ext cx="4428515" cy="375647"/>
          </a:xfrm>
          <a:prstGeom prst="rect">
            <a:avLst/>
          </a:prstGeom>
          <a:solidFill>
            <a:srgbClr val="086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kern="1200" dirty="0" smtClean="0">
                <a:solidFill>
                  <a:prstClr val="white"/>
                </a:solidFill>
                <a:latin typeface="Calibri"/>
              </a:rPr>
              <a:t>НАЗВАНИЕ ПРАКТИКИ</a:t>
            </a:r>
            <a:endParaRPr lang="ru-RU" sz="18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2D6BF412-3EBF-4776-9AFE-173149EB67A4}"/>
              </a:ext>
            </a:extLst>
          </p:cNvPr>
          <p:cNvSpPr/>
          <p:nvPr/>
        </p:nvSpPr>
        <p:spPr>
          <a:xfrm>
            <a:off x="-1" y="1883810"/>
            <a:ext cx="4428515" cy="375647"/>
          </a:xfrm>
          <a:prstGeom prst="rect">
            <a:avLst/>
          </a:prstGeom>
          <a:solidFill>
            <a:srgbClr val="086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800" dirty="0"/>
              <a:t>СРОКИ РЕАЛИЗАЦИИ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2D6BF412-3EBF-4776-9AFE-173149EB67A4}"/>
              </a:ext>
            </a:extLst>
          </p:cNvPr>
          <p:cNvSpPr/>
          <p:nvPr/>
        </p:nvSpPr>
        <p:spPr>
          <a:xfrm>
            <a:off x="-2" y="2984570"/>
            <a:ext cx="4428515" cy="375647"/>
          </a:xfrm>
          <a:prstGeom prst="rect">
            <a:avLst/>
          </a:prstGeom>
          <a:solidFill>
            <a:srgbClr val="086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800" dirty="0"/>
              <a:t>ОСНОВНЫЕ ЦЕЛЕВЫЕ ГРУППЫ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2D6BF412-3EBF-4776-9AFE-173149EB67A4}"/>
              </a:ext>
            </a:extLst>
          </p:cNvPr>
          <p:cNvSpPr/>
          <p:nvPr/>
        </p:nvSpPr>
        <p:spPr>
          <a:xfrm>
            <a:off x="0" y="4301725"/>
            <a:ext cx="4428515" cy="375647"/>
          </a:xfrm>
          <a:prstGeom prst="rect">
            <a:avLst/>
          </a:prstGeom>
          <a:solidFill>
            <a:srgbClr val="086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800" dirty="0"/>
              <a:t>ЦЕЛЬ И ЗАДАЧИ</a:t>
            </a:r>
          </a:p>
        </p:txBody>
      </p:sp>
    </p:spTree>
    <p:extLst>
      <p:ext uri="{BB962C8B-B14F-4D97-AF65-F5344CB8AC3E}">
        <p14:creationId xmlns:p14="http://schemas.microsoft.com/office/powerpoint/2010/main" val="179926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1778" t="36981" r="36619" b="13724"/>
          <a:stretch/>
        </p:blipFill>
        <p:spPr>
          <a:xfrm>
            <a:off x="567891" y="3128211"/>
            <a:ext cx="2252312" cy="2810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1705" t="32753" r="38212" b="15698"/>
          <a:stretch/>
        </p:blipFill>
        <p:spPr>
          <a:xfrm>
            <a:off x="3272589" y="3181149"/>
            <a:ext cx="2310063" cy="3166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1763" t="52582" r="34389" b="12215"/>
          <a:stretch/>
        </p:blipFill>
        <p:spPr>
          <a:xfrm>
            <a:off x="6107230" y="404261"/>
            <a:ext cx="2668005" cy="2219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29374" t="30878" r="30054" b="11208"/>
          <a:stretch/>
        </p:blipFill>
        <p:spPr>
          <a:xfrm>
            <a:off x="5861785" y="2766022"/>
            <a:ext cx="3282215" cy="37481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9823" y="773593"/>
            <a:ext cx="53564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городе Липецке на сегодняшний день отсутствует единая организация, способная стать частью устойчивой инфраструктуры, создающей условия для вовлечения граждан в добровольческую (волонтерскую) деятельность, осуществляющую тиражирование лучших добровольческих (волонтерских) практик и технологий управления добровольческими (волонтерскими) ресурсами.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F041A79-55CE-4C9F-890A-0F2DD3554E68}"/>
              </a:ext>
            </a:extLst>
          </p:cNvPr>
          <p:cNvSpPr/>
          <p:nvPr/>
        </p:nvSpPr>
        <p:spPr>
          <a:xfrm>
            <a:off x="0" y="346491"/>
            <a:ext cx="5582652" cy="37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800" dirty="0"/>
              <a:t>ПРОБЛЕМА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F041A79-55CE-4C9F-890A-0F2DD3554E68}"/>
              </a:ext>
            </a:extLst>
          </p:cNvPr>
          <p:cNvSpPr/>
          <p:nvPr/>
        </p:nvSpPr>
        <p:spPr>
          <a:xfrm>
            <a:off x="0" y="2380117"/>
            <a:ext cx="5582652" cy="37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800" dirty="0"/>
              <a:t>АКТУАЛЬНОСТЬ</a:t>
            </a:r>
          </a:p>
        </p:txBody>
      </p:sp>
      <p:pic>
        <p:nvPicPr>
          <p:cNvPr id="2050" name="Picture 2" descr="https://static.tildacdn.com/tild3635-3737-4534-a232-303236613237/cir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52" y="4649002"/>
            <a:ext cx="1944590" cy="5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0-tub-ru.yandex.net/i?id=38a9693cee075faed06621f65b77aaa3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91" y="3744227"/>
            <a:ext cx="322755" cy="3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im0-tub-ru.yandex.net/i?id=38a9693cee075faed06621f65b77aaa3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83" y="3918102"/>
            <a:ext cx="322755" cy="3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im0-tub-ru.yandex.net/i?id=38a9693cee075faed06621f65b77aaa3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07" y="5619244"/>
            <a:ext cx="322755" cy="3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im0-tub-ru.yandex.net/i?id=38a9693cee075faed06621f65b77aaa3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84" y="1726108"/>
            <a:ext cx="322755" cy="3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im0-tub-ru.yandex.net/i?id=38a9693cee075faed06621f65b77aaa3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74" y="2069826"/>
            <a:ext cx="322755" cy="3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im0-tub-ru.yandex.net/i?id=38a9693cee075faed06621f65b77aaa3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29" y="1426294"/>
            <a:ext cx="322755" cy="3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im0-tub-ru.yandex.net/i?id=38a9693cee075faed06621f65b77aaa3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19" y="1152707"/>
            <a:ext cx="322755" cy="3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im0-tub-ru.yandex.net/i?id=38a9693cee075faed06621f65b77aaa3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64" y="834680"/>
            <a:ext cx="322755" cy="3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7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014220"/>
              </p:ext>
            </p:extLst>
          </p:nvPr>
        </p:nvGraphicFramePr>
        <p:xfrm>
          <a:off x="683393" y="1007477"/>
          <a:ext cx="7603958" cy="510456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823882">
                  <a:extLst>
                    <a:ext uri="{9D8B030D-6E8A-4147-A177-3AD203B41FA5}">
                      <a16:colId xmlns:a16="http://schemas.microsoft.com/office/drawing/2014/main" val="2887137043"/>
                    </a:ext>
                  </a:extLst>
                </a:gridCol>
                <a:gridCol w="1384414">
                  <a:extLst>
                    <a:ext uri="{9D8B030D-6E8A-4147-A177-3AD203B41FA5}">
                      <a16:colId xmlns:a16="http://schemas.microsoft.com/office/drawing/2014/main" val="3224484224"/>
                    </a:ext>
                  </a:extLst>
                </a:gridCol>
                <a:gridCol w="1395662">
                  <a:extLst>
                    <a:ext uri="{9D8B030D-6E8A-4147-A177-3AD203B41FA5}">
                      <a16:colId xmlns:a16="http://schemas.microsoft.com/office/drawing/2014/main" val="2202876287"/>
                    </a:ext>
                  </a:extLst>
                </a:gridCol>
              </a:tblGrid>
              <a:tr h="665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2021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4080825487"/>
                  </a:ext>
                </a:extLst>
              </a:tr>
              <a:tr h="665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добровольцев (волонтеров), зарегистрированных на портале DOBRO.RU, накопительным итогом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18524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19862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882933820"/>
                  </a:ext>
                </a:extLst>
              </a:tr>
              <a:tr h="712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добровольческих (волонтерских) объединений на территории муниципального образования/городского округа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941924364"/>
                  </a:ext>
                </a:extLst>
              </a:tr>
              <a:tr h="515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организаций, зарегистрированных на портале DOBRO.RU, накопительным итогом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294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3687654134"/>
                  </a:ext>
                </a:extLst>
              </a:tr>
              <a:tr h="742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добровольцев (волонтеров), прошедших образовательные программы на портале «Добро.университет», чел., накопительным итогом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1656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1962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3926461247"/>
                  </a:ext>
                </a:extLst>
              </a:tr>
              <a:tr h="711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сотрудников органов местного самоуправления, прошедших образовательные программы «Добро.университет», чел.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88509864"/>
                  </a:ext>
                </a:extLst>
              </a:tr>
              <a:tr h="427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проведенных муниципальных обучающих мероприятий, ед.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89669176"/>
                  </a:ext>
                </a:extLst>
              </a:tr>
              <a:tr h="665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муниципальных мероприятий на портале DOBRO.RU, ед., накопительным итогом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1181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1275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1322362419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6BF412-3EBF-4776-9AFE-173149EB67A4}"/>
              </a:ext>
            </a:extLst>
          </p:cNvPr>
          <p:cNvSpPr/>
          <p:nvPr/>
        </p:nvSpPr>
        <p:spPr>
          <a:xfrm>
            <a:off x="0" y="404262"/>
            <a:ext cx="8287351" cy="375647"/>
          </a:xfrm>
          <a:prstGeom prst="rect">
            <a:avLst/>
          </a:prstGeom>
          <a:solidFill>
            <a:srgbClr val="086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ru-RU" sz="1800" dirty="0"/>
              <a:t>ПОКАЗАТЕЛИ РАЗВИТИЯ ДОБРОВОЛЬЧЕСТВА НА ТЕРРИТОРИИ ГОРОДА ЛИПЕЦКА </a:t>
            </a:r>
          </a:p>
        </p:txBody>
      </p:sp>
    </p:spTree>
    <p:extLst>
      <p:ext uri="{BB962C8B-B14F-4D97-AF65-F5344CB8AC3E}">
        <p14:creationId xmlns:p14="http://schemas.microsoft.com/office/powerpoint/2010/main" val="329376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5400000">
            <a:off x="4086082" y="2275588"/>
            <a:ext cx="7331677" cy="27805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99" y="5169973"/>
            <a:ext cx="9144000" cy="21617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300095" y="103210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8088" y="110836"/>
            <a:ext cx="1682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Форма 1-молодежь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7094949" y="6000426"/>
            <a:ext cx="263139" cy="298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3696" y="5169973"/>
            <a:ext cx="2343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количественные показатели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84134" y="5618453"/>
            <a:ext cx="1419725" cy="1080120"/>
            <a:chOff x="539552" y="5237088"/>
            <a:chExt cx="1419725" cy="1080120"/>
          </a:xfrm>
        </p:grpSpPr>
        <p:sp>
          <p:nvSpPr>
            <p:cNvPr id="13" name="Овальная выноска 12"/>
            <p:cNvSpPr/>
            <p:nvPr/>
          </p:nvSpPr>
          <p:spPr>
            <a:xfrm rot="966414">
              <a:off x="879277" y="5237088"/>
              <a:ext cx="1080000" cy="1080120"/>
            </a:xfrm>
            <a:prstGeom prst="wedgeEllipseCallout">
              <a:avLst/>
            </a:prstGeom>
            <a:noFill/>
            <a:ln w="476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9552" y="5361888"/>
              <a:ext cx="103214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обучение</a:t>
              </a: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5349" y="5638847"/>
              <a:ext cx="8098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306</a:t>
              </a:r>
              <a:endPara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934083" y="5618453"/>
            <a:ext cx="1485395" cy="1080120"/>
            <a:chOff x="473882" y="5237088"/>
            <a:chExt cx="1485395" cy="1080120"/>
          </a:xfrm>
        </p:grpSpPr>
        <p:sp>
          <p:nvSpPr>
            <p:cNvPr id="17" name="Овальная выноска 16"/>
            <p:cNvSpPr/>
            <p:nvPr/>
          </p:nvSpPr>
          <p:spPr>
            <a:xfrm rot="966414">
              <a:off x="879277" y="5237088"/>
              <a:ext cx="1080000" cy="1080120"/>
            </a:xfrm>
            <a:prstGeom prst="wedgeEllipseCallout">
              <a:avLst/>
            </a:prstGeom>
            <a:noFill/>
            <a:ln w="4762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3882" y="5390871"/>
              <a:ext cx="122752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атрибутика</a:t>
              </a: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99962" y="563884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  <a:r>
                <a:rPr lang="ru-RU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438660" y="5618453"/>
            <a:ext cx="1577227" cy="1080120"/>
            <a:chOff x="475827" y="5237088"/>
            <a:chExt cx="1577227" cy="1080120"/>
          </a:xfrm>
        </p:grpSpPr>
        <p:sp>
          <p:nvSpPr>
            <p:cNvPr id="21" name="Овальная выноска 20"/>
            <p:cNvSpPr/>
            <p:nvPr/>
          </p:nvSpPr>
          <p:spPr>
            <a:xfrm rot="966414">
              <a:off x="879277" y="5237088"/>
              <a:ext cx="1080000" cy="1080120"/>
            </a:xfrm>
            <a:prstGeom prst="wedgeEllipseCallout">
              <a:avLst/>
            </a:prstGeom>
            <a:noFill/>
            <a:ln w="476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5827" y="5373860"/>
              <a:ext cx="157722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человеко-часов</a:t>
              </a: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9496" y="5638847"/>
              <a:ext cx="8515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  <a:r>
                <a:rPr lang="ru-RU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тыс.</a:t>
              </a:r>
              <a:endPara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203734" y="5618453"/>
            <a:ext cx="1457450" cy="1080120"/>
            <a:chOff x="543473" y="5237088"/>
            <a:chExt cx="1457450" cy="1080120"/>
          </a:xfrm>
        </p:grpSpPr>
        <p:sp>
          <p:nvSpPr>
            <p:cNvPr id="25" name="Овальная выноска 24"/>
            <p:cNvSpPr/>
            <p:nvPr/>
          </p:nvSpPr>
          <p:spPr>
            <a:xfrm rot="966414">
              <a:off x="879277" y="5237088"/>
              <a:ext cx="1080000" cy="1080120"/>
            </a:xfrm>
            <a:prstGeom prst="wedgeEllipseCallout">
              <a:avLst/>
            </a:prstGeom>
            <a:noFill/>
            <a:ln w="476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3473" y="5376439"/>
              <a:ext cx="1457450" cy="37446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волонтерских </a:t>
              </a:r>
            </a:p>
            <a:p>
              <a:pPr>
                <a:lnSpc>
                  <a:spcPts val="1100"/>
                </a:lnSpc>
              </a:pPr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корпусов</a:t>
              </a: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99962" y="563884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  <a:endPara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6432983" y="901460"/>
            <a:ext cx="27091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indent="-395287">
              <a:defRPr/>
            </a:pPr>
            <a:r>
              <a:rPr lang="ru-RU" sz="1200" dirty="0"/>
              <a:t>Воспитываем сознательную инициативу, поддерживаем социальное творчество, ответственность и стремление решать социальные проблемы общества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30521" y="3336577"/>
            <a:ext cx="26246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ФП «СОЦИАЛЬНАЯ АКТИВНОСТЬ»</a:t>
            </a:r>
            <a:endParaRPr lang="ru-RU" sz="1300" b="1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6908678" y="5609462"/>
            <a:ext cx="1843774" cy="1080120"/>
            <a:chOff x="543473" y="5237088"/>
            <a:chExt cx="1843774" cy="1080120"/>
          </a:xfrm>
        </p:grpSpPr>
        <p:sp>
          <p:nvSpPr>
            <p:cNvPr id="40" name="Овальная выноска 39"/>
            <p:cNvSpPr/>
            <p:nvPr/>
          </p:nvSpPr>
          <p:spPr>
            <a:xfrm rot="966414">
              <a:off x="879277" y="5237088"/>
              <a:ext cx="1080000" cy="1080120"/>
            </a:xfrm>
            <a:prstGeom prst="wedgeEllipseCallout">
              <a:avLst/>
            </a:prstGeom>
            <a:noFill/>
            <a:ln w="4762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3473" y="5376439"/>
              <a:ext cx="1843774" cy="819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7-13 лет – 5%</a:t>
              </a:r>
            </a:p>
            <a:p>
              <a:pPr>
                <a:lnSpc>
                  <a:spcPts val="1400"/>
                </a:lnSpc>
              </a:pPr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14-30 лет – 95%</a:t>
              </a:r>
            </a:p>
            <a:p>
              <a:pPr>
                <a:lnSpc>
                  <a:spcPts val="1400"/>
                </a:lnSpc>
              </a:pPr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31-54 года – 0,2%</a:t>
              </a:r>
            </a:p>
            <a:p>
              <a:pPr>
                <a:lnSpc>
                  <a:spcPts val="1400"/>
                </a:lnSpc>
              </a:pPr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55 и старше – 0,1%</a:t>
              </a: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43" name="Picture 2" descr="D:\buhtinova\Рабочий стол\фото для слайдов inФорум2020\8qYHMP2nl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05" y="1933811"/>
            <a:ext cx="1697634" cy="12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6585528" y="2586151"/>
            <a:ext cx="11069" cy="620885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8819545" y="2592062"/>
            <a:ext cx="11069" cy="620885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Диаграмма 48"/>
          <p:cNvGraphicFramePr/>
          <p:nvPr>
            <p:extLst/>
          </p:nvPr>
        </p:nvGraphicFramePr>
        <p:xfrm>
          <a:off x="6396095" y="3599889"/>
          <a:ext cx="2735848" cy="155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D6BF412-3EBF-4776-9AFE-173149EB67A4}"/>
              </a:ext>
            </a:extLst>
          </p:cNvPr>
          <p:cNvSpPr/>
          <p:nvPr/>
        </p:nvSpPr>
        <p:spPr>
          <a:xfrm>
            <a:off x="0" y="404262"/>
            <a:ext cx="8287351" cy="375647"/>
          </a:xfrm>
          <a:prstGeom prst="rect">
            <a:avLst/>
          </a:prstGeom>
          <a:solidFill>
            <a:srgbClr val="086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ru-RU" sz="1800" dirty="0"/>
              <a:t>ПОКАЗАТЕЛИ РАЗВИТИЯ ДОБРОВОЛЬЧЕСТВА НА ТЕРРИТОРИИ ГОРОДА ЛИПЕЦКА </a:t>
            </a:r>
          </a:p>
        </p:txBody>
      </p:sp>
    </p:spTree>
    <p:extLst>
      <p:ext uri="{BB962C8B-B14F-4D97-AF65-F5344CB8AC3E}">
        <p14:creationId xmlns:p14="http://schemas.microsoft.com/office/powerpoint/2010/main" val="270631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342" y="858876"/>
            <a:ext cx="837277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000"/>
              </a:lnSpc>
            </a:pPr>
            <a:r>
              <a:rPr lang="ru-RU" sz="1200" dirty="0" smtClean="0"/>
              <a:t>В 1 полугодии 2021 года СФОРМИРОВАНО </a:t>
            </a:r>
            <a:r>
              <a:rPr lang="ru-RU" sz="1200" dirty="0" smtClean="0">
                <a:solidFill>
                  <a:srgbClr val="00B0F0"/>
                </a:solidFill>
              </a:rPr>
              <a:t>25</a:t>
            </a:r>
            <a:r>
              <a:rPr lang="ru-RU" sz="1200" dirty="0" smtClean="0"/>
              <a:t> ВОЛОНТЕРСКИХ КОРПУСОВ С УЧАСТИЕМ </a:t>
            </a:r>
            <a:r>
              <a:rPr lang="ru-RU" sz="1200" dirty="0" smtClean="0">
                <a:solidFill>
                  <a:srgbClr val="00B0F0"/>
                </a:solidFill>
              </a:rPr>
              <a:t>1 490</a:t>
            </a:r>
            <a:r>
              <a:rPr lang="ru-RU" sz="1200" dirty="0" smtClean="0"/>
              <a:t> ВОЛОНТЕРОВ, открыто </a:t>
            </a:r>
            <a:r>
              <a:rPr lang="ru-RU" sz="1200" dirty="0" smtClean="0">
                <a:solidFill>
                  <a:srgbClr val="00B0F0"/>
                </a:solidFill>
              </a:rPr>
              <a:t>8</a:t>
            </a:r>
            <a:r>
              <a:rPr lang="ru-RU" sz="1200" dirty="0" smtClean="0"/>
              <a:t> мероприятий в ЕИС </a:t>
            </a:r>
            <a:r>
              <a:rPr lang="en-US" sz="1200" dirty="0" smtClean="0"/>
              <a:t>D</a:t>
            </a:r>
            <a:r>
              <a:rPr lang="ru-RU" sz="1200" dirty="0" smtClean="0"/>
              <a:t>ОБРО, размещено </a:t>
            </a:r>
            <a:r>
              <a:rPr lang="ru-RU" sz="1200" dirty="0" smtClean="0">
                <a:solidFill>
                  <a:srgbClr val="00B0F0"/>
                </a:solidFill>
              </a:rPr>
              <a:t>63</a:t>
            </a:r>
            <a:r>
              <a:rPr lang="ru-RU" sz="1200" dirty="0" smtClean="0"/>
              <a:t> публикации по итогам мероприятий с </a:t>
            </a:r>
            <a:r>
              <a:rPr lang="ru-RU" sz="1200" dirty="0" smtClean="0">
                <a:solidFill>
                  <a:srgbClr val="00B0F0"/>
                </a:solidFill>
              </a:rPr>
              <a:t>41 765 </a:t>
            </a:r>
            <a:r>
              <a:rPr lang="ru-RU" sz="1200" dirty="0" smtClean="0"/>
              <a:t>просмотров.</a:t>
            </a:r>
            <a:endParaRPr lang="ru-RU" sz="1200" dirty="0"/>
          </a:p>
        </p:txBody>
      </p:sp>
      <p:pic>
        <p:nvPicPr>
          <p:cNvPr id="22" name="Picture 2" descr="https://sun9-65.userapi.com/c850124/v850124148/e08bf/1uZqPAyJHYc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2" t="29789" r="14821" b="35105"/>
          <a:stretch/>
        </p:blipFill>
        <p:spPr bwMode="auto">
          <a:xfrm>
            <a:off x="1202618" y="1623381"/>
            <a:ext cx="2205219" cy="8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16894" y="4132012"/>
            <a:ext cx="8706694" cy="2361699"/>
            <a:chOff x="116894" y="4132012"/>
            <a:chExt cx="8706694" cy="2361699"/>
          </a:xfrm>
        </p:grpSpPr>
        <p:sp>
          <p:nvSpPr>
            <p:cNvPr id="9" name="TextBox 8"/>
            <p:cNvSpPr txBox="1"/>
            <p:nvPr/>
          </p:nvSpPr>
          <p:spPr>
            <a:xfrm>
              <a:off x="333844" y="4600256"/>
              <a:ext cx="23125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/>
                <a:t>формирование организационных механизмов поддержки добровольчества (волонтерства</a:t>
              </a:r>
              <a:r>
                <a:rPr lang="ru-RU" sz="800" dirty="0" smtClean="0"/>
                <a:t>)</a:t>
              </a:r>
              <a:endParaRPr lang="ru-RU" sz="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2236" y="5538979"/>
              <a:ext cx="1242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</a:rPr>
                <a:t>ПРАКТИКА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894" y="6032045"/>
              <a:ext cx="3708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расширение </a:t>
              </a:r>
              <a:r>
                <a:rPr lang="ru-RU" sz="800" dirty="0"/>
                <a:t>практики привлечения добровольцев (волонтеров) к деятельности </a:t>
              </a:r>
              <a:r>
                <a:rPr lang="ru-RU" sz="800" dirty="0" smtClean="0"/>
                <a:t>муниципальных </a:t>
              </a:r>
              <a:r>
                <a:rPr lang="ru-RU" sz="800" dirty="0"/>
                <a:t>учреждений, </a:t>
              </a:r>
              <a:r>
                <a:rPr lang="ru-RU" sz="800" dirty="0" smtClean="0"/>
                <a:t>к </a:t>
              </a:r>
              <a:r>
                <a:rPr lang="ru-RU" sz="800" dirty="0"/>
                <a:t>участию в решении вопросов местного </a:t>
              </a:r>
              <a:r>
                <a:rPr lang="ru-RU" sz="800" dirty="0" smtClean="0"/>
                <a:t>значения, распространение </a:t>
              </a:r>
              <a:r>
                <a:rPr lang="ru-RU" sz="800" dirty="0"/>
                <a:t>лучших </a:t>
              </a:r>
              <a:r>
                <a:rPr lang="ru-RU" sz="800" dirty="0" smtClean="0"/>
                <a:t>практик</a:t>
              </a:r>
              <a:endParaRPr lang="ru-RU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5621" y="5344215"/>
              <a:ext cx="4174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разработка </a:t>
              </a:r>
              <a:r>
                <a:rPr lang="ru-RU" sz="800" dirty="0"/>
                <a:t>и реализация программ обучения </a:t>
              </a:r>
              <a:r>
                <a:rPr lang="ru-RU" sz="800" dirty="0" smtClean="0"/>
                <a:t>муниципальных </a:t>
              </a:r>
              <a:r>
                <a:rPr lang="ru-RU" sz="800" dirty="0"/>
                <a:t>служащих по тематике взаимодействия с добровольческими (волонтерскими) организациями и добровольцами, в том числе в форме программ совместного </a:t>
              </a:r>
              <a:r>
                <a:rPr lang="ru-RU" sz="800" dirty="0" smtClean="0"/>
                <a:t>обучения</a:t>
              </a:r>
              <a:endParaRPr lang="ru-RU" sz="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808" y="4172459"/>
              <a:ext cx="1485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</a:rPr>
                <a:t>ПОДДЕРЖКА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38735" y="4652220"/>
              <a:ext cx="1756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</a:rPr>
                <a:t>КООРДИНАЦИЯ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43880" y="4132012"/>
              <a:ext cx="26202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формирование </a:t>
              </a:r>
              <a:r>
                <a:rPr lang="ru-RU" sz="800" dirty="0"/>
                <a:t>координационных органов по поддержке добровольчества (волонтерства</a:t>
              </a:r>
              <a:r>
                <a:rPr lang="ru-RU" sz="800" dirty="0" smtClean="0"/>
                <a:t>)</a:t>
              </a:r>
              <a:endParaRPr lang="ru-RU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34867" y="4148598"/>
              <a:ext cx="2111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</a:rPr>
                <a:t>ВЗАИМОДЕЙСТВИЕ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9751" y="4589595"/>
              <a:ext cx="3600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регулярное </a:t>
              </a:r>
              <a:r>
                <a:rPr lang="ru-RU" sz="800" dirty="0"/>
                <a:t>рассмотрение вопросов взаимодействия с добровольческими (волонтерскими) организациями на заседаниях общественных советов и консультативных </a:t>
              </a:r>
              <a:r>
                <a:rPr lang="ru-RU" sz="800" dirty="0" smtClean="0"/>
                <a:t>органов</a:t>
              </a:r>
              <a:endParaRPr lang="ru-RU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70794" y="5461052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</a:rPr>
                <a:t>ПРИЗНАНИЕ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1101" y="6032045"/>
              <a:ext cx="1244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</a:rPr>
                <a:t>ОБУЧЕНИЕ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43417" y="6032046"/>
              <a:ext cx="2937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/>
                <a:t>повышение признания добровольчества (волонтерства) в </a:t>
              </a:r>
              <a:r>
                <a:rPr lang="ru-RU" sz="800" dirty="0" smtClean="0"/>
                <a:t>обществе, популяризация и продвижение ценностей добровольчества (волонтерства)</a:t>
              </a:r>
              <a:endParaRPr lang="ru-RU" sz="800" dirty="0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99151" y="4578433"/>
              <a:ext cx="8424437" cy="0"/>
            </a:xfrm>
            <a:prstGeom prst="line">
              <a:avLst/>
            </a:prstGeom>
            <a:ln w="412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33844" y="5958711"/>
              <a:ext cx="8424437" cy="0"/>
            </a:xfrm>
            <a:prstGeom prst="line">
              <a:avLst/>
            </a:prstGeom>
            <a:ln w="412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1187183" y="4474007"/>
              <a:ext cx="180528" cy="180000"/>
            </a:xfrm>
            <a:prstGeom prst="ellips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3000">
                  <a:schemeClr val="accent5">
                    <a:lumMod val="75000"/>
                  </a:schemeClr>
                </a:gs>
                <a:gs pos="100000">
                  <a:srgbClr val="009999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726564" y="4488433"/>
              <a:ext cx="180528" cy="180000"/>
            </a:xfrm>
            <a:prstGeom prst="ellips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3000">
                  <a:schemeClr val="accent5">
                    <a:lumMod val="75000"/>
                  </a:schemeClr>
                </a:gs>
                <a:gs pos="100000">
                  <a:srgbClr val="009999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6700341" y="4462021"/>
              <a:ext cx="180528" cy="180000"/>
            </a:xfrm>
            <a:prstGeom prst="ellips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3000">
                  <a:schemeClr val="accent5">
                    <a:lumMod val="75000"/>
                  </a:schemeClr>
                </a:gs>
                <a:gs pos="100000">
                  <a:srgbClr val="009999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302404" y="5852046"/>
              <a:ext cx="180528" cy="180000"/>
            </a:xfrm>
            <a:prstGeom prst="ellips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3000">
                  <a:schemeClr val="accent5">
                    <a:lumMod val="75000"/>
                  </a:schemeClr>
                </a:gs>
                <a:gs pos="100000">
                  <a:srgbClr val="009999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426729" y="5854458"/>
              <a:ext cx="180528" cy="180000"/>
            </a:xfrm>
            <a:prstGeom prst="ellips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3000">
                  <a:schemeClr val="accent5">
                    <a:lumMod val="75000"/>
                  </a:schemeClr>
                </a:gs>
                <a:gs pos="100000">
                  <a:srgbClr val="009999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315917" y="5852046"/>
              <a:ext cx="180528" cy="180000"/>
            </a:xfrm>
            <a:prstGeom prst="ellips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3000">
                  <a:schemeClr val="accent5">
                    <a:lumMod val="75000"/>
                  </a:schemeClr>
                </a:gs>
                <a:gs pos="100000">
                  <a:srgbClr val="009999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5" name="Picture 4" descr="https://sun1-47.userapi.com/6o-TPA3SXbLAlQrgiizei6vfPApvqZSVbRoihw/3G7GwZZ2ej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2" y="1621323"/>
            <a:ext cx="1554024" cy="104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s://sun1-94.userapi.com/i9P99mIiFdh0-Qs6ioxrCGDqixwJjUjY-Dx8Ow/u8HWmhpmy1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46" y="2733660"/>
            <a:ext cx="2195120" cy="130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42.userapi.com/impg/OI8x4qdZBzefTJDsqHozmJfJ2mWIckeZmh1hcg/Q-chglIx6yI.jpg?size=811x1080&amp;quality=96&amp;sign=05cdc95547f047df57e7947b76ab9ed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95" y="1634671"/>
            <a:ext cx="1791408" cy="2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5.userapi.com/impg/XtpKay1c71uOGvE2uZ_sHdBaHa-ykQ3lItKR_A/t6hcK_k73Yo.jpg?size=1280x853&amp;quality=96&amp;sign=f4fef8d4020d132987274d73a136a0a2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6"/>
          <a:stretch/>
        </p:blipFill>
        <p:spPr bwMode="auto">
          <a:xfrm>
            <a:off x="5049751" y="1639142"/>
            <a:ext cx="1908537" cy="111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54.userapi.com/impg/Pk9cfJxRICEF9l9Z1l6uNAtzIynAjiV4oMMfRw/zuWBtVl5vx8.jpg?size=1280x855&amp;quality=96&amp;sign=622af7c3d7266f6c18bcaaeacbc0da72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9"/>
          <a:stretch/>
        </p:blipFill>
        <p:spPr bwMode="auto">
          <a:xfrm>
            <a:off x="5049751" y="2899699"/>
            <a:ext cx="1908537" cy="11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76.userapi.com/impg/n8sBcboUe9QXJb9sEpxxEBx1ieEmlA3c6T2qWQ/nMqAQJM1Qz8.jpg?size=811x1080&amp;quality=96&amp;sign=3666ab4832e70b073f71ad54293396fc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20" y="2731354"/>
            <a:ext cx="993442" cy="132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53.userapi.com/impg/Oh_W89Q8Bv0f7_bVshKr_Mtz80cxD0XLne3Twg/_uzex8ZVRMM.jpg?size=780x1040&amp;quality=96&amp;sign=c77d72da70149f92806682595069b98a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9" y="2731354"/>
            <a:ext cx="986456" cy="131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99151" y="1869575"/>
            <a:ext cx="924025" cy="523220"/>
          </a:xfrm>
          <a:prstGeom prst="rect">
            <a:avLst/>
          </a:prstGeom>
          <a:solidFill>
            <a:srgbClr val="F8DB08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2021</a:t>
            </a:r>
            <a:endParaRPr lang="ru-RU" sz="2800" b="1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D6BF412-3EBF-4776-9AFE-173149EB67A4}"/>
              </a:ext>
            </a:extLst>
          </p:cNvPr>
          <p:cNvSpPr/>
          <p:nvPr/>
        </p:nvSpPr>
        <p:spPr>
          <a:xfrm>
            <a:off x="0" y="404262"/>
            <a:ext cx="8287351" cy="375647"/>
          </a:xfrm>
          <a:prstGeom prst="rect">
            <a:avLst/>
          </a:prstGeom>
          <a:solidFill>
            <a:srgbClr val="086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ru-RU" sz="1800" dirty="0"/>
              <a:t>ПОКАЗАТЕЛИ РАЗВИТИЯ ДОБРОВОЛЬЧЕСТВА НА ТЕРРИТОРИИ ГОРОДА ЛИПЕЦКА </a:t>
            </a:r>
          </a:p>
        </p:txBody>
      </p:sp>
    </p:spTree>
    <p:extLst>
      <p:ext uri="{BB962C8B-B14F-4D97-AF65-F5344CB8AC3E}">
        <p14:creationId xmlns:p14="http://schemas.microsoft.com/office/powerpoint/2010/main" val="34113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buhtinovans\Desktop\мои картинки\Рисунок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20" y="4602705"/>
            <a:ext cx="2425391" cy="20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" name="Прямая соединительная линия 152"/>
          <p:cNvCxnSpPr>
            <a:stCxn id="40" idx="3"/>
            <a:endCxn id="52" idx="1"/>
          </p:cNvCxnSpPr>
          <p:nvPr/>
        </p:nvCxnSpPr>
        <p:spPr>
          <a:xfrm flipV="1">
            <a:off x="6378996" y="2664653"/>
            <a:ext cx="462039" cy="114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6793654" y="1474344"/>
            <a:ext cx="1980000" cy="1632164"/>
            <a:chOff x="6803179" y="1256568"/>
            <a:chExt cx="1980000" cy="163216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6841035" y="2440574"/>
              <a:ext cx="1904289" cy="44815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44450">
              <a:gradFill flip="none" rotWithShape="1">
                <a:gsLst>
                  <a:gs pos="0">
                    <a:schemeClr val="bg1"/>
                  </a:gs>
                  <a:gs pos="44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  <a:effectLst>
              <a:outerShdw blurRad="101600" dir="1320000" sx="102000" sy="102000" algn="b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900"/>
                </a:lnSpc>
              </a:pPr>
              <a:r>
                <a:rPr lang="ru-RU" sz="1100" b="1" dirty="0" smtClean="0">
                  <a:solidFill>
                    <a:schemeClr val="bg1"/>
                  </a:solidFill>
                </a:rPr>
                <a:t>Молодежный Парламент города Липецка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80" name="Прямая со стрелкой 79"/>
            <p:cNvCxnSpPr>
              <a:stCxn id="51" idx="2"/>
              <a:endCxn id="52" idx="0"/>
            </p:cNvCxnSpPr>
            <p:nvPr/>
          </p:nvCxnSpPr>
          <p:spPr>
            <a:xfrm>
              <a:off x="7793179" y="2077776"/>
              <a:ext cx="1" cy="362798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Скругленный прямоугольник 50"/>
            <p:cNvSpPr/>
            <p:nvPr/>
          </p:nvSpPr>
          <p:spPr>
            <a:xfrm>
              <a:off x="6803179" y="1256568"/>
              <a:ext cx="1980000" cy="821208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3000">
                  <a:schemeClr val="accent5">
                    <a:lumMod val="75000"/>
                  </a:schemeClr>
                </a:gs>
                <a:gs pos="100000">
                  <a:srgbClr val="009999"/>
                </a:gs>
              </a:gsLst>
              <a:lin ang="0" scaled="1"/>
            </a:gradFill>
            <a:ln w="44450">
              <a:gradFill flip="none" rotWithShape="1">
                <a:gsLst>
                  <a:gs pos="0">
                    <a:schemeClr val="bg1"/>
                  </a:gs>
                  <a:gs pos="44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  <a:effectLst>
              <a:outerShdw blurRad="101600" dir="1320000" sx="102000" sy="102000" algn="b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ru-RU" sz="1100" b="1" dirty="0" smtClean="0">
                  <a:solidFill>
                    <a:schemeClr val="bg1"/>
                  </a:solidFill>
                </a:rPr>
                <a:t>Постоянная комиссия по образованию, культуре, спорту и делам молодежи Липецкого городского Совета депутатов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2595457" y="1513340"/>
            <a:ext cx="4063900" cy="321064"/>
          </a:xfrm>
          <a:prstGeom prst="roundRect">
            <a:avLst/>
          </a:prstGeom>
          <a:solidFill>
            <a:srgbClr val="FF9900"/>
          </a:solidFill>
          <a:ln w="63500">
            <a:gradFill flip="none" rotWithShape="1">
              <a:gsLst>
                <a:gs pos="0">
                  <a:schemeClr val="bg1"/>
                </a:gs>
                <a:gs pos="44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101600" dir="1320000" sx="100500" sy="100500" algn="b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Администрация города Липецка</a:t>
            </a: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65977" y="1313227"/>
            <a:ext cx="2143497" cy="5544773"/>
            <a:chOff x="175502" y="1095451"/>
            <a:chExt cx="2143497" cy="5544773"/>
          </a:xfrm>
        </p:grpSpPr>
        <p:cxnSp>
          <p:nvCxnSpPr>
            <p:cNvPr id="120" name="Прямая соединительная линия 119"/>
            <p:cNvCxnSpPr/>
            <p:nvPr/>
          </p:nvCxnSpPr>
          <p:spPr>
            <a:xfrm flipH="1">
              <a:off x="193893" y="1097581"/>
              <a:ext cx="7490" cy="5534225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flipV="1">
              <a:off x="175502" y="6628611"/>
              <a:ext cx="2136007" cy="11613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201383" y="1096921"/>
              <a:ext cx="2110126" cy="17336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10"/>
            <p:cNvGrpSpPr/>
            <p:nvPr/>
          </p:nvGrpSpPr>
          <p:grpSpPr>
            <a:xfrm>
              <a:off x="366172" y="1095451"/>
              <a:ext cx="1952827" cy="5534225"/>
              <a:chOff x="366172" y="1095451"/>
              <a:chExt cx="1952827" cy="5534225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395198" y="2450494"/>
                <a:ext cx="1777199" cy="294809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75000"/>
                    </a:schemeClr>
                  </a:gs>
                  <a:gs pos="2000">
                    <a:schemeClr val="accent5">
                      <a:lumMod val="75000"/>
                    </a:schemeClr>
                  </a:gs>
                  <a:gs pos="100000">
                    <a:srgbClr val="009999"/>
                  </a:gs>
                </a:gsLst>
                <a:lin ang="0" scaled="1"/>
              </a:gradFill>
              <a:ln w="44450">
                <a:gradFill flip="none" rotWithShape="1">
                  <a:gsLst>
                    <a:gs pos="0">
                      <a:schemeClr val="bg1"/>
                    </a:gs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  <a:effectLst>
                <a:outerShdw blurRad="101600" dir="1320000" sx="102000" sy="102000" algn="b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b="1" dirty="0" smtClean="0">
                    <a:solidFill>
                      <a:schemeClr val="bg1"/>
                    </a:solidFill>
                  </a:rPr>
                  <a:t>Управление внутренней политики</a:t>
                </a:r>
                <a:endParaRPr lang="ru-RU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83535" y="2800465"/>
                <a:ext cx="1777199" cy="26381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75000"/>
                    </a:schemeClr>
                  </a:gs>
                  <a:gs pos="2000">
                    <a:schemeClr val="accent5">
                      <a:lumMod val="75000"/>
                    </a:schemeClr>
                  </a:gs>
                  <a:gs pos="100000">
                    <a:srgbClr val="009999"/>
                  </a:gs>
                </a:gsLst>
                <a:lin ang="0" scaled="1"/>
              </a:gradFill>
              <a:ln w="44450">
                <a:gradFill flip="none" rotWithShape="1">
                  <a:gsLst>
                    <a:gs pos="0">
                      <a:schemeClr val="bg1"/>
                    </a:gs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  <a:effectLst>
                <a:outerShdw blurRad="101600" dir="1320000" sx="102000" sy="102000" algn="b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b="1" dirty="0" smtClean="0">
                    <a:solidFill>
                      <a:schemeClr val="bg1"/>
                    </a:solidFill>
                  </a:rPr>
                  <a:t>Архивное управление</a:t>
                </a:r>
                <a:endParaRPr lang="ru-RU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66172" y="5163318"/>
                <a:ext cx="1777199" cy="294809"/>
              </a:xfrm>
              <a:prstGeom prst="roundRect">
                <a:avLst/>
              </a:prstGeom>
              <a:solidFill>
                <a:srgbClr val="FFC000"/>
              </a:solidFill>
              <a:ln w="44450">
                <a:gradFill flip="none" rotWithShape="1">
                  <a:gsLst>
                    <a:gs pos="0">
                      <a:schemeClr val="bg1"/>
                    </a:gs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  <a:effectLst>
                <a:outerShdw blurRad="101600" dir="1320000" sx="102000" sy="102000" algn="b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b="1" dirty="0" smtClean="0">
                    <a:solidFill>
                      <a:schemeClr val="bg1"/>
                    </a:solidFill>
                  </a:rPr>
                  <a:t>Отдел охраны окружающей среды</a:t>
                </a:r>
                <a:endParaRPr lang="ru-RU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66172" y="5515612"/>
                <a:ext cx="1777199" cy="213552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75000"/>
                    </a:schemeClr>
                  </a:gs>
                  <a:gs pos="2000">
                    <a:schemeClr val="accent5">
                      <a:lumMod val="75000"/>
                    </a:schemeClr>
                  </a:gs>
                  <a:gs pos="100000">
                    <a:srgbClr val="009999"/>
                  </a:gs>
                </a:gsLst>
                <a:lin ang="0" scaled="1"/>
              </a:gradFill>
              <a:ln w="44450">
                <a:gradFill flip="none" rotWithShape="1">
                  <a:gsLst>
                    <a:gs pos="0">
                      <a:schemeClr val="bg1"/>
                    </a:gs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  <a:effectLst>
                <a:outerShdw blurRad="101600" dir="1320000" sx="102000" sy="102000" algn="b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b="1" dirty="0" smtClean="0">
                    <a:solidFill>
                      <a:schemeClr val="bg1"/>
                    </a:solidFill>
                  </a:rPr>
                  <a:t>Избирательная комиссия</a:t>
                </a:r>
                <a:endParaRPr lang="ru-RU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75454" y="3437923"/>
                <a:ext cx="1777199" cy="312789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75000"/>
                    </a:schemeClr>
                  </a:gs>
                  <a:gs pos="2000">
                    <a:schemeClr val="accent5">
                      <a:lumMod val="75000"/>
                    </a:schemeClr>
                  </a:gs>
                  <a:gs pos="100000">
                    <a:srgbClr val="009999"/>
                  </a:gs>
                </a:gsLst>
                <a:lin ang="0" scaled="1"/>
              </a:gradFill>
              <a:ln w="44450">
                <a:gradFill flip="none" rotWithShape="1">
                  <a:gsLst>
                    <a:gs pos="0">
                      <a:schemeClr val="bg1"/>
                    </a:gs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  <a:effectLst>
                <a:outerShdw blurRad="101600" dir="1320000" sx="102000" sy="102000" algn="b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b="1" dirty="0" smtClean="0">
                    <a:solidFill>
                      <a:schemeClr val="bg1"/>
                    </a:solidFill>
                  </a:rPr>
                  <a:t>Комиссия по делам несовершеннолетних</a:t>
                </a:r>
                <a:endParaRPr lang="ru-RU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375453" y="5801085"/>
                <a:ext cx="1777199" cy="227609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75000"/>
                    </a:schemeClr>
                  </a:gs>
                  <a:gs pos="2000">
                    <a:schemeClr val="accent5">
                      <a:lumMod val="75000"/>
                    </a:schemeClr>
                  </a:gs>
                  <a:gs pos="100000">
                    <a:srgbClr val="009999"/>
                  </a:gs>
                </a:gsLst>
                <a:lin ang="0" scaled="1"/>
              </a:gradFill>
              <a:ln w="44450">
                <a:gradFill flip="none" rotWithShape="1">
                  <a:gsLst>
                    <a:gs pos="0">
                      <a:schemeClr val="bg1"/>
                    </a:gs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  <a:effectLst>
                <a:outerShdw blurRad="101600" dir="1320000" sx="102000" sy="102000" algn="b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b="1" dirty="0" smtClean="0">
                    <a:solidFill>
                      <a:schemeClr val="bg1"/>
                    </a:solidFill>
                  </a:rPr>
                  <a:t>Отдел взаимодействия со СМИ</a:t>
                </a:r>
                <a:endParaRPr lang="ru-RU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366172" y="6128097"/>
                <a:ext cx="1777199" cy="352293"/>
              </a:xfrm>
              <a:prstGeom prst="roundRect">
                <a:avLst/>
              </a:prstGeom>
              <a:solidFill>
                <a:srgbClr val="FFC000"/>
              </a:solidFill>
              <a:ln w="44450">
                <a:gradFill flip="none" rotWithShape="1">
                  <a:gsLst>
                    <a:gs pos="0">
                      <a:schemeClr val="bg1"/>
                    </a:gs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  <a:effectLst>
                <a:outerShdw blurRad="101600" dir="1320000" sx="102000" sy="102000" algn="b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b="1" dirty="0" smtClean="0">
                    <a:solidFill>
                      <a:schemeClr val="bg1"/>
                    </a:solidFill>
                  </a:rPr>
                  <a:t>МКУ «Управление ГО и ЧС г.Липецка»</a:t>
                </a:r>
                <a:endParaRPr lang="ru-RU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375454" y="3124987"/>
                <a:ext cx="1777199" cy="255451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75000"/>
                    </a:schemeClr>
                  </a:gs>
                  <a:gs pos="2000">
                    <a:schemeClr val="accent5">
                      <a:lumMod val="75000"/>
                    </a:schemeClr>
                  </a:gs>
                  <a:gs pos="100000">
                    <a:srgbClr val="009999"/>
                  </a:gs>
                </a:gsLst>
                <a:lin ang="0" scaled="1"/>
              </a:gradFill>
              <a:ln w="44450">
                <a:gradFill flip="none" rotWithShape="1">
                  <a:gsLst>
                    <a:gs pos="0">
                      <a:schemeClr val="bg1"/>
                    </a:gs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  <a:effectLst>
                <a:outerShdw blurRad="101600" dir="1320000" sx="102000" sy="102000" algn="b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b="1" dirty="0" smtClean="0">
                    <a:solidFill>
                      <a:schemeClr val="bg1"/>
                    </a:solidFill>
                  </a:rPr>
                  <a:t>Управление ЗАГС</a:t>
                </a:r>
                <a:endParaRPr lang="ru-RU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387117" y="2041550"/>
                <a:ext cx="1793362" cy="355775"/>
              </a:xfrm>
              <a:prstGeom prst="roundRect">
                <a:avLst/>
              </a:prstGeom>
              <a:solidFill>
                <a:srgbClr val="FFC000"/>
              </a:solidFill>
              <a:ln w="44450">
                <a:gradFill flip="none" rotWithShape="1">
                  <a:gsLst>
                    <a:gs pos="0">
                      <a:schemeClr val="bg1"/>
                    </a:gs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  <a:effectLst>
                <a:outerShdw blurRad="101600" dir="1320000" sx="102000" sy="102000" algn="b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b="1" dirty="0" smtClean="0">
                    <a:solidFill>
                      <a:schemeClr val="bg1"/>
                    </a:solidFill>
                  </a:rPr>
                  <a:t>Департамент физической культуры и спорта</a:t>
                </a:r>
                <a:endParaRPr lang="ru-RU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387445" y="1171787"/>
                <a:ext cx="1793362" cy="355775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75000"/>
                    </a:schemeClr>
                  </a:gs>
                  <a:gs pos="2000">
                    <a:schemeClr val="accent5">
                      <a:lumMod val="75000"/>
                    </a:schemeClr>
                  </a:gs>
                  <a:gs pos="100000">
                    <a:srgbClr val="009999"/>
                  </a:gs>
                </a:gsLst>
                <a:lin ang="0" scaled="1"/>
              </a:gradFill>
              <a:ln w="44450">
                <a:gradFill flip="none" rotWithShape="1">
                  <a:gsLst>
                    <a:gs pos="0">
                      <a:schemeClr val="bg1"/>
                    </a:gs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  <a:effectLst>
                <a:outerShdw blurRad="101600" dir="1320000" sx="102000" sy="102000" algn="b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b="1" dirty="0" smtClean="0">
                    <a:solidFill>
                      <a:schemeClr val="bg1"/>
                    </a:solidFill>
                  </a:rPr>
                  <a:t>Департамент экономического развития</a:t>
                </a:r>
                <a:endParaRPr lang="ru-RU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378887" y="1585092"/>
                <a:ext cx="1793362" cy="386179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75000"/>
                    </a:schemeClr>
                  </a:gs>
                  <a:gs pos="2000">
                    <a:schemeClr val="accent5">
                      <a:lumMod val="75000"/>
                    </a:schemeClr>
                  </a:gs>
                  <a:gs pos="100000">
                    <a:srgbClr val="009999"/>
                  </a:gs>
                </a:gsLst>
                <a:lin ang="0" scaled="1"/>
              </a:gradFill>
              <a:ln w="44450">
                <a:gradFill flip="none" rotWithShape="1">
                  <a:gsLst>
                    <a:gs pos="0">
                      <a:schemeClr val="bg1"/>
                    </a:gs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  <a:effectLst>
                <a:outerShdw blurRad="101600" dir="1320000" sx="102000" sy="102000" algn="b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b="1" dirty="0" smtClean="0">
                    <a:solidFill>
                      <a:schemeClr val="bg1"/>
                    </a:solidFill>
                  </a:rPr>
                  <a:t>Департамент жилищно-коммунального хозяйства</a:t>
                </a:r>
                <a:endParaRPr lang="ru-RU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387117" y="3818399"/>
                <a:ext cx="1793362" cy="438040"/>
              </a:xfrm>
              <a:prstGeom prst="roundRect">
                <a:avLst/>
              </a:prstGeom>
              <a:solidFill>
                <a:srgbClr val="FFC000"/>
              </a:solidFill>
              <a:ln w="44450">
                <a:gradFill flip="none" rotWithShape="1">
                  <a:gsLst>
                    <a:gs pos="0">
                      <a:schemeClr val="bg1"/>
                    </a:gs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  <a:effectLst>
                <a:outerShdw blurRad="101600" dir="1320000" sx="102000" sy="102000" algn="b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b="1" dirty="0" smtClean="0">
                    <a:solidFill>
                      <a:schemeClr val="bg1"/>
                    </a:solidFill>
                  </a:rPr>
                  <a:t>Департамент образования</a:t>
                </a:r>
                <a:endParaRPr lang="ru-RU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379214" y="4287796"/>
                <a:ext cx="1793035" cy="397926"/>
              </a:xfrm>
              <a:prstGeom prst="roundRect">
                <a:avLst/>
              </a:prstGeom>
              <a:solidFill>
                <a:srgbClr val="FFC000"/>
              </a:solidFill>
              <a:ln w="44450">
                <a:gradFill flip="none" rotWithShape="1">
                  <a:gsLst>
                    <a:gs pos="0">
                      <a:schemeClr val="bg1"/>
                    </a:gs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  <a:effectLst>
                <a:outerShdw blurRad="101600" dir="1320000" sx="102000" sy="102000" algn="b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b="1" dirty="0" smtClean="0">
                    <a:solidFill>
                      <a:schemeClr val="bg1"/>
                    </a:solidFill>
                  </a:rPr>
                  <a:t>Департамент культуры и туризма</a:t>
                </a:r>
                <a:endParaRPr lang="ru-RU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367372" y="4733825"/>
                <a:ext cx="1793362" cy="354627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75000"/>
                    </a:schemeClr>
                  </a:gs>
                  <a:gs pos="2000">
                    <a:schemeClr val="accent5">
                      <a:lumMod val="75000"/>
                    </a:schemeClr>
                  </a:gs>
                  <a:gs pos="100000">
                    <a:srgbClr val="009999"/>
                  </a:gs>
                </a:gsLst>
                <a:lin ang="0" scaled="1"/>
              </a:gradFill>
              <a:ln w="44450">
                <a:gradFill flip="none" rotWithShape="1">
                  <a:gsLst>
                    <a:gs pos="0">
                      <a:schemeClr val="bg1"/>
                    </a:gs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  <a:effectLst>
                <a:outerShdw blurRad="101600" dir="1320000" sx="102000" sy="102000" algn="b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b="1" dirty="0" smtClean="0">
                    <a:solidFill>
                      <a:schemeClr val="bg1"/>
                    </a:solidFill>
                  </a:rPr>
                  <a:t>Территориальные управления</a:t>
                </a:r>
                <a:endParaRPr lang="ru-RU" sz="9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6" name="Прямая соединительная линия 125"/>
              <p:cNvCxnSpPr/>
              <p:nvPr/>
            </p:nvCxnSpPr>
            <p:spPr>
              <a:xfrm flipH="1">
                <a:off x="2311509" y="1095451"/>
                <a:ext cx="7490" cy="5534225"/>
              </a:xfrm>
              <a:prstGeom prst="line">
                <a:avLst/>
              </a:prstGeom>
              <a:ln w="22225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Группа 1"/>
          <p:cNvGrpSpPr/>
          <p:nvPr/>
        </p:nvGrpSpPr>
        <p:grpSpPr>
          <a:xfrm>
            <a:off x="5090056" y="5427546"/>
            <a:ext cx="3579989" cy="1308005"/>
            <a:chOff x="2586800" y="5154841"/>
            <a:chExt cx="3579989" cy="130800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4539791" y="5715910"/>
              <a:ext cx="1626998" cy="603048"/>
            </a:xfrm>
            <a:prstGeom prst="roundRect">
              <a:avLst/>
            </a:prstGeom>
            <a:solidFill>
              <a:srgbClr val="CCCCFF"/>
            </a:solidFill>
            <a:ln w="44450">
              <a:gradFill flip="none" rotWithShape="1">
                <a:gsLst>
                  <a:gs pos="0">
                    <a:schemeClr val="bg1"/>
                  </a:gs>
                  <a:gs pos="44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  <a:effectLst>
              <a:outerShdw blurRad="101600" dir="1320000" sx="102000" sy="102000" algn="b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ru-RU" sz="1200" b="1" dirty="0" smtClean="0">
                  <a:solidFill>
                    <a:schemeClr val="accent5">
                      <a:lumMod val="75000"/>
                    </a:schemeClr>
                  </a:solidFill>
                </a:rPr>
                <a:t>Общественные организации и движения</a:t>
              </a:r>
              <a:endParaRPr lang="ru-RU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556631" y="5188486"/>
              <a:ext cx="1610158" cy="361323"/>
            </a:xfrm>
            <a:prstGeom prst="roundRect">
              <a:avLst/>
            </a:prstGeom>
            <a:solidFill>
              <a:srgbClr val="CCCCFF"/>
            </a:solidFill>
            <a:ln w="44450">
              <a:gradFill flip="none" rotWithShape="1">
                <a:gsLst>
                  <a:gs pos="0">
                    <a:schemeClr val="bg1"/>
                  </a:gs>
                  <a:gs pos="44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  <a:effectLst>
              <a:outerShdw blurRad="101600" dir="1320000" sx="102000" sy="102000" algn="b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900"/>
                </a:lnSpc>
              </a:pPr>
              <a:r>
                <a:rPr lang="ru-RU" sz="1200" b="1" dirty="0" smtClean="0">
                  <a:solidFill>
                    <a:schemeClr val="accent5">
                      <a:lumMod val="75000"/>
                    </a:schemeClr>
                  </a:solidFill>
                </a:rPr>
                <a:t>Предприятия</a:t>
              </a:r>
              <a:endParaRPr lang="ru-RU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2757437" y="5154841"/>
              <a:ext cx="1605394" cy="392245"/>
            </a:xfrm>
            <a:prstGeom prst="roundRect">
              <a:avLst/>
            </a:prstGeom>
            <a:solidFill>
              <a:srgbClr val="CCCCFF"/>
            </a:solidFill>
            <a:ln w="44450">
              <a:gradFill flip="none" rotWithShape="1">
                <a:gsLst>
                  <a:gs pos="0">
                    <a:schemeClr val="bg1"/>
                  </a:gs>
                  <a:gs pos="44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  <a:effectLst>
              <a:outerShdw blurRad="101600" dir="1320000" sx="102000" sy="102000" algn="b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900"/>
                </a:lnSpc>
              </a:pPr>
              <a:r>
                <a:rPr lang="ru-RU" sz="1200" b="1" dirty="0" smtClean="0">
                  <a:solidFill>
                    <a:schemeClr val="accent5">
                      <a:lumMod val="75000"/>
                    </a:schemeClr>
                  </a:solidFill>
                </a:rPr>
                <a:t>Учреждения</a:t>
              </a:r>
              <a:endParaRPr lang="ru-RU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9" name="Скругленная прямоугольная выноска 48"/>
            <p:cNvSpPr/>
            <p:nvPr/>
          </p:nvSpPr>
          <p:spPr>
            <a:xfrm>
              <a:off x="2586800" y="5674234"/>
              <a:ext cx="666206" cy="287656"/>
            </a:xfrm>
            <a:prstGeom prst="wedgeRoundRectCallout">
              <a:avLst>
                <a:gd name="adj1" fmla="val -4246"/>
                <a:gd name="adj2" fmla="val -104164"/>
                <a:gd name="adj3" fmla="val 16667"/>
              </a:avLst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accent5">
                      <a:lumMod val="75000"/>
                    </a:schemeClr>
                  </a:solidFill>
                </a:rPr>
                <a:t>СПО</a:t>
              </a:r>
              <a:endParaRPr lang="ru-RU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0" name="Скругленная прямоугольная выноска 49"/>
            <p:cNvSpPr/>
            <p:nvPr/>
          </p:nvSpPr>
          <p:spPr>
            <a:xfrm>
              <a:off x="2858325" y="6175070"/>
              <a:ext cx="479968" cy="287776"/>
            </a:xfrm>
            <a:prstGeom prst="wedgeRoundRectCallout">
              <a:avLst>
                <a:gd name="adj1" fmla="val -4246"/>
                <a:gd name="adj2" fmla="val -104164"/>
                <a:gd name="adj3" fmla="val 16667"/>
              </a:avLst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accent5">
                      <a:lumMod val="75000"/>
                    </a:schemeClr>
                  </a:solidFill>
                </a:rPr>
                <a:t>ОУ</a:t>
              </a:r>
              <a:endParaRPr lang="ru-RU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7" name="Скругленная прямоугольная выноска 56"/>
            <p:cNvSpPr/>
            <p:nvPr/>
          </p:nvSpPr>
          <p:spPr>
            <a:xfrm>
              <a:off x="3387990" y="6011004"/>
              <a:ext cx="479968" cy="287776"/>
            </a:xfrm>
            <a:prstGeom prst="wedgeRoundRectCallout">
              <a:avLst>
                <a:gd name="adj1" fmla="val 3919"/>
                <a:gd name="adj2" fmla="val -113242"/>
                <a:gd name="adj3" fmla="val 16667"/>
              </a:avLst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accent5">
                      <a:lumMod val="75000"/>
                    </a:schemeClr>
                  </a:solidFill>
                </a:rPr>
                <a:t>МУ</a:t>
              </a:r>
              <a:endParaRPr lang="ru-RU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9" name="Скругленная прямоугольная выноска 58"/>
            <p:cNvSpPr/>
            <p:nvPr/>
          </p:nvSpPr>
          <p:spPr>
            <a:xfrm>
              <a:off x="3744852" y="5646394"/>
              <a:ext cx="584520" cy="272861"/>
            </a:xfrm>
            <a:prstGeom prst="wedgeRoundRectCallout">
              <a:avLst>
                <a:gd name="adj1" fmla="val 1636"/>
                <a:gd name="adj2" fmla="val -113246"/>
                <a:gd name="adj3" fmla="val 16667"/>
              </a:avLst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accent5">
                      <a:lumMod val="75000"/>
                    </a:schemeClr>
                  </a:solidFill>
                </a:rPr>
                <a:t>ВО</a:t>
              </a:r>
              <a:endParaRPr lang="ru-RU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168" name="Прямая соединительная линия 167"/>
          <p:cNvCxnSpPr/>
          <p:nvPr/>
        </p:nvCxnSpPr>
        <p:spPr>
          <a:xfrm flipH="1">
            <a:off x="5283924" y="3121350"/>
            <a:ext cx="506" cy="2007564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 flipV="1">
            <a:off x="5578836" y="5109931"/>
            <a:ext cx="0" cy="186459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flipV="1">
            <a:off x="6536451" y="5128914"/>
            <a:ext cx="0" cy="186459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flipV="1">
            <a:off x="7511662" y="5109930"/>
            <a:ext cx="0" cy="186459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 flipV="1">
            <a:off x="8631630" y="5109929"/>
            <a:ext cx="0" cy="186459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/>
          <p:nvPr/>
        </p:nvCxnSpPr>
        <p:spPr>
          <a:xfrm flipV="1">
            <a:off x="6600490" y="4520590"/>
            <a:ext cx="0" cy="399132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 flipH="1" flipV="1">
            <a:off x="6960997" y="4520590"/>
            <a:ext cx="82050" cy="399132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/>
          <p:nvPr/>
        </p:nvCxnSpPr>
        <p:spPr>
          <a:xfrm flipH="1" flipV="1">
            <a:off x="7383642" y="4505572"/>
            <a:ext cx="307658" cy="41415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 стрелкой 196"/>
          <p:cNvCxnSpPr/>
          <p:nvPr/>
        </p:nvCxnSpPr>
        <p:spPr>
          <a:xfrm flipH="1" flipV="1">
            <a:off x="8032414" y="4468105"/>
            <a:ext cx="599216" cy="370499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/>
          <p:nvPr/>
        </p:nvCxnSpPr>
        <p:spPr>
          <a:xfrm flipH="1">
            <a:off x="8050354" y="3342763"/>
            <a:ext cx="202813" cy="201083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 стрелкой 200"/>
          <p:cNvCxnSpPr/>
          <p:nvPr/>
        </p:nvCxnSpPr>
        <p:spPr>
          <a:xfrm flipV="1">
            <a:off x="6131230" y="4520590"/>
            <a:ext cx="116878" cy="399132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>
            <a:off x="5284177" y="5111255"/>
            <a:ext cx="3353222" cy="9182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1178785" y="1031762"/>
            <a:ext cx="6857900" cy="4268820"/>
            <a:chOff x="1188310" y="813986"/>
            <a:chExt cx="6857900" cy="4268820"/>
          </a:xfrm>
        </p:grpSpPr>
        <p:cxnSp>
          <p:nvCxnSpPr>
            <p:cNvPr id="142" name="Прямая соединительная линия 141"/>
            <p:cNvCxnSpPr/>
            <p:nvPr/>
          </p:nvCxnSpPr>
          <p:spPr>
            <a:xfrm flipV="1">
              <a:off x="5628158" y="1667172"/>
              <a:ext cx="0" cy="184604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Группа 26"/>
            <p:cNvGrpSpPr/>
            <p:nvPr/>
          </p:nvGrpSpPr>
          <p:grpSpPr>
            <a:xfrm>
              <a:off x="1188310" y="813986"/>
              <a:ext cx="6857900" cy="4268820"/>
              <a:chOff x="1188310" y="813986"/>
              <a:chExt cx="6857900" cy="4268820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1188310" y="813986"/>
                <a:ext cx="6857900" cy="4268820"/>
                <a:chOff x="1188310" y="813986"/>
                <a:chExt cx="6857900" cy="4268820"/>
              </a:xfrm>
            </p:grpSpPr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2481220" y="2534581"/>
                  <a:ext cx="2415329" cy="10878"/>
                </a:xfrm>
                <a:prstGeom prst="line">
                  <a:avLst/>
                </a:prstGeom>
                <a:ln w="22225"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2311509" y="2630789"/>
                  <a:ext cx="2575068" cy="1348"/>
                </a:xfrm>
                <a:prstGeom prst="line">
                  <a:avLst/>
                </a:prstGeom>
                <a:ln w="22225"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 flipH="1">
                  <a:off x="5177148" y="2903574"/>
                  <a:ext cx="506" cy="2007564"/>
                </a:xfrm>
                <a:prstGeom prst="line">
                  <a:avLst/>
                </a:prstGeom>
                <a:ln w="22225"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>
                  <a:stCxn id="55" idx="3"/>
                </p:cNvCxnSpPr>
                <p:nvPr/>
              </p:nvCxnSpPr>
              <p:spPr>
                <a:xfrm flipV="1">
                  <a:off x="4850080" y="4035585"/>
                  <a:ext cx="333710" cy="1"/>
                </a:xfrm>
                <a:prstGeom prst="line">
                  <a:avLst/>
                </a:prstGeom>
                <a:ln w="22225"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 flipV="1">
                  <a:off x="4824349" y="4497924"/>
                  <a:ext cx="333710" cy="1"/>
                </a:xfrm>
                <a:prstGeom prst="line">
                  <a:avLst/>
                </a:prstGeom>
                <a:ln w="22225"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 flipV="1">
                  <a:off x="4843944" y="4901337"/>
                  <a:ext cx="333710" cy="1"/>
                </a:xfrm>
                <a:prstGeom prst="line">
                  <a:avLst/>
                </a:prstGeom>
                <a:ln w="22225"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 flipH="1">
                  <a:off x="2473731" y="1028794"/>
                  <a:ext cx="7489" cy="1490634"/>
                </a:xfrm>
                <a:prstGeom prst="line">
                  <a:avLst/>
                </a:prstGeom>
                <a:ln w="22225"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>
                  <a:off x="1188310" y="1019606"/>
                  <a:ext cx="6857900" cy="10145"/>
                </a:xfrm>
                <a:prstGeom prst="line">
                  <a:avLst/>
                </a:prstGeom>
                <a:ln w="22225"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>
                  <a:stCxn id="6" idx="2"/>
                </p:cNvCxnSpPr>
                <p:nvPr/>
              </p:nvCxnSpPr>
              <p:spPr>
                <a:xfrm>
                  <a:off x="1188310" y="883018"/>
                  <a:ext cx="0" cy="136214"/>
                </a:xfrm>
                <a:prstGeom prst="line">
                  <a:avLst/>
                </a:prstGeom>
                <a:ln w="22225"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 flipH="1">
                  <a:off x="2904018" y="820305"/>
                  <a:ext cx="1" cy="199301"/>
                </a:xfrm>
                <a:prstGeom prst="line">
                  <a:avLst/>
                </a:prstGeom>
                <a:ln w="22225"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>
                  <a:off x="4617260" y="851735"/>
                  <a:ext cx="6876" cy="171947"/>
                </a:xfrm>
                <a:prstGeom prst="line">
                  <a:avLst/>
                </a:prstGeom>
                <a:ln w="22225"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 flipH="1">
                  <a:off x="6380002" y="813986"/>
                  <a:ext cx="8251" cy="219236"/>
                </a:xfrm>
                <a:prstGeom prst="line">
                  <a:avLst/>
                </a:prstGeom>
                <a:ln w="22225"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 flipH="1">
                  <a:off x="8035209" y="874797"/>
                  <a:ext cx="2750" cy="170068"/>
                </a:xfrm>
                <a:prstGeom prst="line">
                  <a:avLst/>
                </a:prstGeom>
                <a:ln w="22225"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Скругленный прямоугольник 47"/>
                <p:cNvSpPr/>
                <p:nvPr/>
              </p:nvSpPr>
              <p:spPr>
                <a:xfrm>
                  <a:off x="2589241" y="4302814"/>
                  <a:ext cx="2253435" cy="365772"/>
                </a:xfrm>
                <a:prstGeom prst="roundRect">
                  <a:avLst/>
                </a:prstGeom>
                <a:solidFill>
                  <a:srgbClr val="FFC000"/>
                </a:solidFill>
                <a:ln w="44450">
                  <a:gradFill flip="none" rotWithShape="1">
                    <a:gsLst>
                      <a:gs pos="0">
                        <a:schemeClr val="bg1"/>
                      </a:gs>
                      <a:gs pos="4400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</a:ln>
                <a:effectLst>
                  <a:outerShdw blurRad="101600" dir="1320000" sx="102000" sy="102000" algn="br" rotWithShape="0">
                    <a:prstClr val="black">
                      <a:alpha val="3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900"/>
                    </a:lnSpc>
                  </a:pPr>
                  <a:r>
                    <a:rPr lang="ru-RU" sz="1100" b="1" dirty="0" smtClean="0">
                      <a:solidFill>
                        <a:schemeClr val="bg1"/>
                      </a:solidFill>
                    </a:rPr>
                    <a:t>Городской Дворец молодежи «Октябрь»</a:t>
                  </a:r>
                  <a:endParaRPr lang="ru-RU" sz="11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Скругленный прямоугольник 54"/>
                <p:cNvSpPr/>
                <p:nvPr/>
              </p:nvSpPr>
              <p:spPr>
                <a:xfrm>
                  <a:off x="2588171" y="3827543"/>
                  <a:ext cx="2261909" cy="416085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44450">
                  <a:gradFill flip="none" rotWithShape="1">
                    <a:gsLst>
                      <a:gs pos="0">
                        <a:schemeClr val="bg1"/>
                      </a:gs>
                      <a:gs pos="4400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</a:ln>
                <a:effectLst>
                  <a:outerShdw blurRad="101600" dir="1320000" sx="102000" sy="102000" algn="br" rotWithShape="0">
                    <a:prstClr val="black">
                      <a:alpha val="3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900"/>
                    </a:lnSpc>
                  </a:pPr>
                  <a:r>
                    <a:rPr lang="ru-RU" sz="1100" b="1" dirty="0" smtClean="0">
                      <a:solidFill>
                        <a:schemeClr val="bg1"/>
                      </a:solidFill>
                    </a:rPr>
                    <a:t>Городской совет лидеров ученического самоуправления и детского движения</a:t>
                  </a:r>
                  <a:endParaRPr lang="ru-RU" sz="11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Скругленный прямоугольник 74"/>
                <p:cNvSpPr/>
                <p:nvPr/>
              </p:nvSpPr>
              <p:spPr>
                <a:xfrm>
                  <a:off x="2588171" y="4739470"/>
                  <a:ext cx="2254505" cy="343336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44450">
                  <a:gradFill flip="none" rotWithShape="1">
                    <a:gsLst>
                      <a:gs pos="0">
                        <a:schemeClr val="bg1"/>
                      </a:gs>
                      <a:gs pos="4400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</a:ln>
                <a:effectLst>
                  <a:outerShdw blurRad="101600" dir="1320000" sx="102000" sy="102000" algn="br" rotWithShape="0">
                    <a:prstClr val="black">
                      <a:alpha val="3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900"/>
                    </a:lnSpc>
                  </a:pPr>
                  <a:r>
                    <a:rPr lang="ru-RU" sz="1100" b="1" dirty="0" smtClean="0">
                      <a:solidFill>
                        <a:schemeClr val="bg1"/>
                      </a:solidFill>
                    </a:rPr>
                    <a:t>Молодежные советы территорий</a:t>
                  </a:r>
                  <a:endParaRPr lang="ru-RU" sz="11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08" name="Прямая со стрелкой 107"/>
                <p:cNvCxnSpPr>
                  <a:stCxn id="26" idx="3"/>
                  <a:endCxn id="75" idx="1"/>
                </p:cNvCxnSpPr>
                <p:nvPr/>
              </p:nvCxnSpPr>
              <p:spPr>
                <a:xfrm flipV="1">
                  <a:off x="2160734" y="4911138"/>
                  <a:ext cx="427437" cy="1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50000"/>
                    </a:schemeClr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 стрелкой 108"/>
                <p:cNvCxnSpPr>
                  <a:stCxn id="25" idx="3"/>
                  <a:endCxn id="48" idx="1"/>
                </p:cNvCxnSpPr>
                <p:nvPr/>
              </p:nvCxnSpPr>
              <p:spPr>
                <a:xfrm flipV="1">
                  <a:off x="2172249" y="4485700"/>
                  <a:ext cx="416992" cy="1059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50000"/>
                    </a:schemeClr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 стрелкой 109"/>
                <p:cNvCxnSpPr>
                  <a:stCxn id="24" idx="3"/>
                  <a:endCxn id="55" idx="1"/>
                </p:cNvCxnSpPr>
                <p:nvPr/>
              </p:nvCxnSpPr>
              <p:spPr>
                <a:xfrm flipV="1">
                  <a:off x="2180479" y="4035586"/>
                  <a:ext cx="407692" cy="1833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50000"/>
                    </a:schemeClr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 flipH="1">
                  <a:off x="3701090" y="2725028"/>
                  <a:ext cx="1456969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Скругленный прямоугольник 53"/>
                <p:cNvSpPr/>
                <p:nvPr/>
              </p:nvSpPr>
              <p:spPr>
                <a:xfrm>
                  <a:off x="2589241" y="3327320"/>
                  <a:ext cx="2235108" cy="371789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44450">
                  <a:gradFill flip="none" rotWithShape="1">
                    <a:gsLst>
                      <a:gs pos="0">
                        <a:schemeClr val="bg1"/>
                      </a:gs>
                      <a:gs pos="44000">
                        <a:schemeClr val="bg1">
                          <a:lumMod val="95000"/>
                        </a:schemeClr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</a:ln>
                <a:effectLst>
                  <a:outerShdw blurRad="101600" dir="1320000" sx="102000" sy="102000" algn="br" rotWithShape="0">
                    <a:prstClr val="black">
                      <a:alpha val="3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900"/>
                    </a:lnSpc>
                  </a:pPr>
                  <a:r>
                    <a:rPr lang="ru-RU" sz="1100" b="1" dirty="0" smtClean="0">
                      <a:solidFill>
                        <a:schemeClr val="bg1"/>
                      </a:solidFill>
                    </a:rPr>
                    <a:t>Молодежное правительство города Липецка</a:t>
                  </a:r>
                  <a:endParaRPr lang="ru-RU" sz="11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82" name="Прямая со стрелкой 181"/>
                <p:cNvCxnSpPr>
                  <a:endCxn id="54" idx="0"/>
                </p:cNvCxnSpPr>
                <p:nvPr/>
              </p:nvCxnSpPr>
              <p:spPr>
                <a:xfrm>
                  <a:off x="3701090" y="2717467"/>
                  <a:ext cx="5705" cy="609853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50000"/>
                    </a:schemeClr>
                  </a:solidFill>
                  <a:headEnd type="none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4591347" y="2361736"/>
                <a:ext cx="1787649" cy="608114"/>
              </a:xfrm>
              <a:prstGeom prst="roundRect">
                <a:avLst/>
              </a:prstGeom>
              <a:solidFill>
                <a:srgbClr val="FFC000"/>
              </a:solidFill>
              <a:ln w="44450">
                <a:gradFill flip="none" rotWithShape="1">
                  <a:gsLst>
                    <a:gs pos="0">
                      <a:schemeClr val="bg1"/>
                    </a:gs>
                    <a:gs pos="44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  <a:effectLst>
                <a:outerShdw blurRad="101600" dir="1320000" sx="102000" sy="102000" algn="b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</a:rPr>
                  <a:t>Отдел по работе </a:t>
                </a:r>
              </a:p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</a:rPr>
                  <a:t>с молодежью</a:t>
                </a:r>
                <a:endParaRPr lang="ru-RU" sz="11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3" name="Скругленный прямоугольник 42"/>
          <p:cNvSpPr/>
          <p:nvPr/>
        </p:nvSpPr>
        <p:spPr>
          <a:xfrm>
            <a:off x="4067069" y="2060674"/>
            <a:ext cx="2592288" cy="293396"/>
          </a:xfrm>
          <a:prstGeom prst="roundRect">
            <a:avLst/>
          </a:prstGeom>
          <a:solidFill>
            <a:srgbClr val="92D050"/>
          </a:solidFill>
          <a:ln w="44450">
            <a:gradFill flip="none" rotWithShape="1">
              <a:gsLst>
                <a:gs pos="0">
                  <a:schemeClr val="bg1"/>
                </a:gs>
                <a:gs pos="44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101600" dir="1320000" sx="102000" sy="102000" algn="b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Заместитель главы администрации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467957" y="3638611"/>
            <a:ext cx="2564457" cy="7490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gradFill flip="none" rotWithShape="1">
              <a:gsLst>
                <a:gs pos="0">
                  <a:schemeClr val="bg1"/>
                </a:gs>
                <a:gs pos="44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101600" dir="1320000" sx="102000" sy="102000" algn="b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bg1"/>
                </a:solidFill>
              </a:rPr>
              <a:t>Городской общественный координационный Совет по вопросам работы с молодежью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0924" y="716291"/>
            <a:ext cx="8547849" cy="386231"/>
            <a:chOff x="328005" y="395375"/>
            <a:chExt cx="8547849" cy="39900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28005" y="401402"/>
              <a:ext cx="1795722" cy="3911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>
              <a:gradFill flip="none" rotWithShape="1">
                <a:gsLst>
                  <a:gs pos="0">
                    <a:schemeClr val="bg1"/>
                  </a:gs>
                  <a:gs pos="44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  <a:effectLst>
              <a:outerShdw blurRad="101600" dir="1320000" sx="102000" sy="102000" algn="b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Управление информационной политики Липецкой области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220515" y="395375"/>
              <a:ext cx="1453877" cy="392979"/>
            </a:xfrm>
            <a:prstGeom prst="roundRect">
              <a:avLst/>
            </a:prstGeom>
            <a:solidFill>
              <a:srgbClr val="FFC000"/>
            </a:solidFill>
            <a:ln w="63500">
              <a:gradFill flip="none" rotWithShape="1">
                <a:gsLst>
                  <a:gs pos="0">
                    <a:schemeClr val="bg1"/>
                  </a:gs>
                  <a:gs pos="44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  <a:effectLst>
              <a:outerShdw blurRad="101600" dir="1320000" sx="102000" sy="102000" algn="b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Г(О)БУ «Управление молодежной политики»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779911" y="401402"/>
              <a:ext cx="1728192" cy="392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>
              <a:gradFill flip="none" rotWithShape="1">
                <a:gsLst>
                  <a:gs pos="0">
                    <a:schemeClr val="bg1"/>
                  </a:gs>
                  <a:gs pos="44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  <a:effectLst>
              <a:outerShdw blurRad="101600" dir="1320000" sx="102000" sy="102000" algn="b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Управление социальной политики Липецкой области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616000" y="401402"/>
              <a:ext cx="1584176" cy="392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>
              <a:gradFill flip="none" rotWithShape="1">
                <a:gsLst>
                  <a:gs pos="0">
                    <a:schemeClr val="bg1"/>
                  </a:gs>
                  <a:gs pos="44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  <a:effectLst>
              <a:outerShdw blurRad="101600" dir="1320000" sx="102000" sy="102000" algn="b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Центр социальной защиты населения по г. Липецку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291678" y="396000"/>
              <a:ext cx="1584176" cy="392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>
              <a:gradFill flip="none" rotWithShape="1">
                <a:gsLst>
                  <a:gs pos="0">
                    <a:schemeClr val="bg1"/>
                  </a:gs>
                  <a:gs pos="44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  <a:effectLst>
              <a:outerShdw blurRad="101600" dir="1320000" sx="102000" sy="102000" algn="b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Управление внутренней политики Липецкой области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8F041A79-55CE-4C9F-890A-0F2DD3554E68}"/>
              </a:ext>
            </a:extLst>
          </p:cNvPr>
          <p:cNvSpPr/>
          <p:nvPr/>
        </p:nvSpPr>
        <p:spPr>
          <a:xfrm>
            <a:off x="0" y="164556"/>
            <a:ext cx="9144000" cy="37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800" b="1" dirty="0" smtClean="0"/>
              <a:t>КАРТА СЕТЕВОГО ВЗАИМОДЕЙСТВИЯ В СФЕРЕ РАЗВИТИЯ ДОБРОВОЛЬЧЕСТВА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06717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" y="911994"/>
            <a:ext cx="3452263" cy="2589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10" y="3835666"/>
            <a:ext cx="3484348" cy="2613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" y="3835666"/>
            <a:ext cx="3452263" cy="25891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10" y="911994"/>
            <a:ext cx="3481137" cy="261085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D6BF412-3EBF-4776-9AFE-173149EB67A4}"/>
              </a:ext>
            </a:extLst>
          </p:cNvPr>
          <p:cNvSpPr/>
          <p:nvPr/>
        </p:nvSpPr>
        <p:spPr>
          <a:xfrm>
            <a:off x="0" y="277351"/>
            <a:ext cx="4332973" cy="375647"/>
          </a:xfrm>
          <a:prstGeom prst="rect">
            <a:avLst/>
          </a:prstGeom>
          <a:solidFill>
            <a:srgbClr val="086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800" dirty="0"/>
              <a:t>ВЫБОР ПОМЕЩЕНИЯ</a:t>
            </a:r>
          </a:p>
        </p:txBody>
      </p:sp>
    </p:spTree>
    <p:extLst>
      <p:ext uri="{BB962C8B-B14F-4D97-AF65-F5344CB8AC3E}">
        <p14:creationId xmlns:p14="http://schemas.microsoft.com/office/powerpoint/2010/main" val="400727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4376" y="1188079"/>
            <a:ext cx="8981473" cy="4980512"/>
            <a:chOff x="342128" y="1698218"/>
            <a:chExt cx="8981473" cy="4980512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342128" y="1698218"/>
              <a:ext cx="8981473" cy="4980512"/>
              <a:chOff x="475267" y="2805124"/>
              <a:chExt cx="8981473" cy="4980512"/>
            </a:xfrm>
          </p:grpSpPr>
          <p:sp>
            <p:nvSpPr>
              <p:cNvPr id="5" name="Овал 4"/>
              <p:cNvSpPr/>
              <p:nvPr/>
            </p:nvSpPr>
            <p:spPr>
              <a:xfrm rot="19432962">
                <a:off x="687062" y="5139020"/>
                <a:ext cx="360000" cy="362608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76592" y="6746355"/>
                <a:ext cx="12302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/>
                  <a:t>До 01.10.2021</a:t>
                </a:r>
              </a:p>
              <a:p>
                <a:r>
                  <a:rPr lang="ru-RU" sz="1200" dirty="0" smtClean="0"/>
                  <a:t>Согласование помещения</a:t>
                </a:r>
                <a:endParaRPr lang="ru-RU" sz="1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88051" y="5465612"/>
                <a:ext cx="12847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/>
                  <a:t>До 01.11.2021</a:t>
                </a:r>
              </a:p>
              <a:p>
                <a:r>
                  <a:rPr lang="ru-RU" sz="1200" dirty="0" smtClean="0"/>
                  <a:t>Закрепление сотрудника</a:t>
                </a:r>
                <a:endParaRPr lang="ru-RU" sz="1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5267" y="3205051"/>
                <a:ext cx="17018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/>
                  <a:t>До 05.12.2021</a:t>
                </a:r>
              </a:p>
              <a:p>
                <a:r>
                  <a:rPr lang="ru-RU" sz="1200" dirty="0" smtClean="0"/>
                  <a:t>Создание рабочей группы по вопросам добровольчества</a:t>
                </a:r>
                <a:endParaRPr lang="ru-RU" sz="12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000237" y="4818572"/>
                <a:ext cx="14565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/>
                  <a:t>До 15.04.2021</a:t>
                </a:r>
              </a:p>
              <a:p>
                <a:r>
                  <a:rPr lang="ru-RU" sz="1200" dirty="0" smtClean="0"/>
                  <a:t>Регистрация </a:t>
                </a:r>
                <a:r>
                  <a:rPr lang="ru-RU" sz="1200" dirty="0"/>
                  <a:t>на </a:t>
                </a:r>
                <a:r>
                  <a:rPr lang="en-US" sz="1200" dirty="0"/>
                  <a:t>DOBRO</a:t>
                </a:r>
                <a:r>
                  <a:rPr lang="ru-RU" sz="1200" dirty="0"/>
                  <a:t>.</a:t>
                </a:r>
                <a:r>
                  <a:rPr lang="en-US" sz="1200" dirty="0"/>
                  <a:t>RU</a:t>
                </a:r>
                <a:endParaRPr lang="ru-RU" sz="1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04931" y="3268920"/>
                <a:ext cx="1436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До 15.04.2021</a:t>
                </a:r>
              </a:p>
              <a:p>
                <a:r>
                  <a:rPr lang="ru-RU" sz="1200" dirty="0" smtClean="0"/>
                  <a:t>План мероприятий</a:t>
                </a:r>
                <a:endParaRPr lang="ru-RU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86613" y="4259052"/>
                <a:ext cx="16117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/>
                  <a:t>Февраль-март 2022</a:t>
                </a:r>
              </a:p>
              <a:p>
                <a:r>
                  <a:rPr lang="ru-RU" sz="1200" dirty="0" smtClean="0"/>
                  <a:t>Личные </a:t>
                </a:r>
                <a:r>
                  <a:rPr lang="ru-RU" sz="1200" dirty="0"/>
                  <a:t>встречи добровольческого сообщества и представителей власти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58094" y="3127618"/>
                <a:ext cx="150176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/>
                  <a:t>Январь-ноябрь 2022</a:t>
                </a:r>
              </a:p>
              <a:p>
                <a:r>
                  <a:rPr lang="ru-RU" sz="1200" dirty="0" smtClean="0"/>
                  <a:t>Активная информационная кампания</a:t>
                </a:r>
                <a:endParaRPr lang="ru-RU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95364" y="5950063"/>
                <a:ext cx="15761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/>
                  <a:t>Апрель-октябрь 2022</a:t>
                </a:r>
              </a:p>
              <a:p>
                <a:r>
                  <a:rPr lang="ru-RU" sz="1200" dirty="0" smtClean="0"/>
                  <a:t>Презентационная кампания</a:t>
                </a:r>
                <a:endParaRPr lang="ru-RU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63072" y="6000249"/>
                <a:ext cx="14628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/>
                  <a:t>Апрель-декабрь 2022</a:t>
                </a:r>
              </a:p>
              <a:p>
                <a:r>
                  <a:rPr lang="ru-RU" sz="1200" dirty="0" smtClean="0"/>
                  <a:t>Систематическая деятельность</a:t>
                </a:r>
                <a:endParaRPr lang="ru-RU" sz="1200" dirty="0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655679" y="6362035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98767" y="2912709"/>
                <a:ext cx="1773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1 квартал 2022</a:t>
                </a:r>
              </a:p>
              <a:p>
                <a:pPr algn="ctr"/>
                <a:r>
                  <a:rPr lang="ru-RU" sz="1200" dirty="0" smtClean="0"/>
                  <a:t>Создание нормативно-правового акта</a:t>
                </a:r>
                <a:endParaRPr lang="ru-RU" sz="1200" dirty="0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1064070" y="4095628"/>
                <a:ext cx="360000" cy="362608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rot="21294463">
                <a:off x="1956923" y="4780415"/>
                <a:ext cx="360000" cy="362608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2360838" y="3743251"/>
                <a:ext cx="360000" cy="3626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3772085" y="3517447"/>
                <a:ext cx="360000" cy="3626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rot="1941888">
                <a:off x="3450631" y="4446720"/>
                <a:ext cx="360000" cy="3626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 rot="1190588">
                <a:off x="5199020" y="4297724"/>
                <a:ext cx="360000" cy="3626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5943930" y="3655678"/>
                <a:ext cx="360000" cy="3626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 rot="189476">
                <a:off x="7250413" y="3655678"/>
                <a:ext cx="360000" cy="3626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8012536" y="4492213"/>
                <a:ext cx="360000" cy="3626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 rot="396922">
                <a:off x="7370435" y="5575557"/>
                <a:ext cx="360000" cy="3626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" name="Прямая соединительная линия 26"/>
              <p:cNvCxnSpPr>
                <a:stCxn id="15" idx="0"/>
                <a:endCxn id="5" idx="3"/>
              </p:cNvCxnSpPr>
              <p:nvPr/>
            </p:nvCxnSpPr>
            <p:spPr>
              <a:xfrm flipV="1">
                <a:off x="835679" y="5498910"/>
                <a:ext cx="4132" cy="8631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>
                <a:stCxn id="5" idx="7"/>
                <a:endCxn id="17" idx="3"/>
              </p:cNvCxnSpPr>
              <p:nvPr/>
            </p:nvCxnSpPr>
            <p:spPr>
              <a:xfrm flipV="1">
                <a:off x="894313" y="4405133"/>
                <a:ext cx="222478" cy="736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>
                <a:stCxn id="17" idx="6"/>
                <a:endCxn id="18" idx="1"/>
              </p:cNvCxnSpPr>
              <p:nvPr/>
            </p:nvCxnSpPr>
            <p:spPr>
              <a:xfrm>
                <a:off x="1424070" y="4276932"/>
                <a:ext cx="574697" cy="5683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>
                <a:stCxn id="18" idx="7"/>
                <a:endCxn id="19" idx="3"/>
              </p:cNvCxnSpPr>
              <p:nvPr/>
            </p:nvCxnSpPr>
            <p:spPr>
              <a:xfrm flipV="1">
                <a:off x="2252320" y="4052756"/>
                <a:ext cx="161239" cy="7699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>
                <a:stCxn id="19" idx="6"/>
                <a:endCxn id="20" idx="2"/>
              </p:cNvCxnSpPr>
              <p:nvPr/>
            </p:nvCxnSpPr>
            <p:spPr>
              <a:xfrm flipV="1">
                <a:off x="2720838" y="3698751"/>
                <a:ext cx="1051247" cy="2258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>
                <a:stCxn id="20" idx="4"/>
                <a:endCxn id="21" idx="0"/>
              </p:cNvCxnSpPr>
              <p:nvPr/>
            </p:nvCxnSpPr>
            <p:spPr>
              <a:xfrm flipH="1">
                <a:off x="3727684" y="3880055"/>
                <a:ext cx="224401" cy="5948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>
                <a:stCxn id="21" idx="7"/>
                <a:endCxn id="22" idx="3"/>
              </p:cNvCxnSpPr>
              <p:nvPr/>
            </p:nvCxnSpPr>
            <p:spPr>
              <a:xfrm flipV="1">
                <a:off x="3806765" y="4556413"/>
                <a:ext cx="1409016" cy="314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>
                <a:stCxn id="22" idx="7"/>
                <a:endCxn id="23" idx="3"/>
              </p:cNvCxnSpPr>
              <p:nvPr/>
            </p:nvCxnSpPr>
            <p:spPr>
              <a:xfrm flipV="1">
                <a:off x="5542259" y="3965183"/>
                <a:ext cx="454392" cy="4364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>
                <a:stCxn id="23" idx="6"/>
                <a:endCxn id="24" idx="2"/>
              </p:cNvCxnSpPr>
              <p:nvPr/>
            </p:nvCxnSpPr>
            <p:spPr>
              <a:xfrm flipV="1">
                <a:off x="6303930" y="3827066"/>
                <a:ext cx="946756" cy="99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>
                <a:stCxn id="24" idx="5"/>
                <a:endCxn id="25" idx="1"/>
              </p:cNvCxnSpPr>
              <p:nvPr/>
            </p:nvCxnSpPr>
            <p:spPr>
              <a:xfrm>
                <a:off x="7550436" y="3972000"/>
                <a:ext cx="514821" cy="5733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>
                <a:stCxn id="25" idx="3"/>
                <a:endCxn id="26" idx="7"/>
              </p:cNvCxnSpPr>
              <p:nvPr/>
            </p:nvCxnSpPr>
            <p:spPr>
              <a:xfrm flipH="1">
                <a:off x="7691636" y="4801718"/>
                <a:ext cx="373621" cy="8424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2132147" y="5230187"/>
                <a:ext cx="16074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/>
                  <a:t>До 15.12.2021</a:t>
                </a:r>
              </a:p>
              <a:p>
                <a:r>
                  <a:rPr lang="ru-RU" sz="1200" dirty="0" smtClean="0"/>
                  <a:t>Обучение </a:t>
                </a:r>
                <a:r>
                  <a:rPr lang="ru-RU" sz="1200" dirty="0"/>
                  <a:t>на </a:t>
                </a:r>
                <a:r>
                  <a:rPr lang="en-US" sz="1200" dirty="0"/>
                  <a:t>DOBRO</a:t>
                </a:r>
                <a:r>
                  <a:rPr lang="ru-RU" sz="1200" dirty="0"/>
                  <a:t>.</a:t>
                </a:r>
                <a:r>
                  <a:rPr lang="en-US" sz="1200" dirty="0"/>
                  <a:t>RU</a:t>
                </a:r>
                <a:endParaRPr lang="ru-RU" sz="12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245523" y="4901130"/>
                <a:ext cx="1514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До 01.04.2022</a:t>
                </a:r>
              </a:p>
              <a:p>
                <a:pPr algn="ctr"/>
                <a:r>
                  <a:rPr lang="ru-RU" sz="1200" dirty="0" smtClean="0"/>
                  <a:t>Ресурсное обеспечение</a:t>
                </a:r>
                <a:endParaRPr lang="ru-RU" sz="12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819492" y="2805124"/>
                <a:ext cx="12075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/>
                  <a:t>Март 2022</a:t>
                </a:r>
              </a:p>
              <a:p>
                <a:r>
                  <a:rPr lang="ru-RU" sz="1200" dirty="0" smtClean="0"/>
                  <a:t>Отбор и обучение амбассадоров</a:t>
                </a:r>
                <a:endParaRPr lang="ru-RU" sz="12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321153" y="6901970"/>
                <a:ext cx="32292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/>
                  <a:t>До 5.12.2022</a:t>
                </a:r>
              </a:p>
              <a:p>
                <a:r>
                  <a:rPr lang="ru-RU" sz="1200" dirty="0" smtClean="0"/>
                  <a:t>Подведение итогов</a:t>
                </a:r>
              </a:p>
              <a:p>
                <a:r>
                  <a:rPr lang="ru-RU" sz="1200" dirty="0" smtClean="0"/>
                  <a:t>Тиражирование </a:t>
                </a:r>
                <a:r>
                  <a:rPr lang="ru-RU" sz="1200" dirty="0"/>
                  <a:t>лучших добровольческих (волонтерских) практик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858176" y="6954639"/>
                <a:ext cx="24629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/>
                  <a:t>Определение перспектив создания муниципального добровольческого центра «</a:t>
                </a:r>
                <a:r>
                  <a:rPr lang="ru-RU" sz="1200" dirty="0" err="1" smtClean="0"/>
                  <a:t>ДоброЦентр</a:t>
                </a:r>
                <a:r>
                  <a:rPr lang="ru-RU" sz="1200" dirty="0" smtClean="0"/>
                  <a:t>-Липецк</a:t>
                </a:r>
                <a:r>
                  <a:rPr lang="ru-RU" sz="1200" dirty="0"/>
                  <a:t>»</a:t>
                </a:r>
              </a:p>
            </p:txBody>
          </p:sp>
        </p:grpSp>
        <p:sp>
          <p:nvSpPr>
            <p:cNvPr id="41" name="Овал 40"/>
            <p:cNvSpPr/>
            <p:nvPr/>
          </p:nvSpPr>
          <p:spPr>
            <a:xfrm rot="344164">
              <a:off x="5662089" y="4360330"/>
              <a:ext cx="360000" cy="3626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>
              <a:stCxn id="26" idx="2"/>
              <a:endCxn id="41" idx="6"/>
            </p:cNvCxnSpPr>
            <p:nvPr/>
          </p:nvCxnSpPr>
          <p:spPr>
            <a:xfrm flipH="1" flipV="1">
              <a:off x="6021188" y="4559624"/>
              <a:ext cx="1217306" cy="695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 rot="1381286">
              <a:off x="4485586" y="5189487"/>
              <a:ext cx="360000" cy="3626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" name="Прямая соединительная линия 52"/>
            <p:cNvCxnSpPr>
              <a:stCxn id="41" idx="3"/>
              <a:endCxn id="52" idx="7"/>
            </p:cNvCxnSpPr>
            <p:nvPr/>
          </p:nvCxnSpPr>
          <p:spPr>
            <a:xfrm flipH="1">
              <a:off x="4832865" y="4656472"/>
              <a:ext cx="869769" cy="64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 rot="21423487">
              <a:off x="3091168" y="5371131"/>
              <a:ext cx="360000" cy="3626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/>
            <p:cNvCxnSpPr>
              <a:stCxn id="52" idx="3"/>
              <a:endCxn id="57" idx="6"/>
            </p:cNvCxnSpPr>
            <p:nvPr/>
          </p:nvCxnSpPr>
          <p:spPr>
            <a:xfrm flipH="1">
              <a:off x="3450931" y="5439006"/>
              <a:ext cx="1047376" cy="104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8F041A79-55CE-4C9F-890A-0F2DD3554E68}"/>
              </a:ext>
            </a:extLst>
          </p:cNvPr>
          <p:cNvSpPr/>
          <p:nvPr/>
        </p:nvSpPr>
        <p:spPr>
          <a:xfrm>
            <a:off x="-17485" y="375185"/>
            <a:ext cx="5582652" cy="37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800" dirty="0"/>
              <a:t>КАЛЕНДАРНЫЙ ПЛАН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062629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936</Words>
  <Application>Microsoft Office PowerPoint</Application>
  <PresentationFormat>Экран (4:3)</PresentationFormat>
  <Paragraphs>175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Бухтинова Надежда Сергеевна</dc:creator>
  <cp:lastModifiedBy>Бухтинова Надежда Сергеевна</cp:lastModifiedBy>
  <cp:revision>106</cp:revision>
  <dcterms:created xsi:type="dcterms:W3CDTF">2021-06-21T06:00:32Z</dcterms:created>
  <dcterms:modified xsi:type="dcterms:W3CDTF">2021-07-09T11:08:11Z</dcterms:modified>
</cp:coreProperties>
</file>