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80" r:id="rId6"/>
    <p:sldId id="260" r:id="rId7"/>
    <p:sldId id="265" r:id="rId8"/>
    <p:sldId id="283" r:id="rId9"/>
    <p:sldId id="284" r:id="rId10"/>
    <p:sldId id="259" r:id="rId11"/>
    <p:sldId id="286" r:id="rId12"/>
    <p:sldId id="289" r:id="rId13"/>
    <p:sldId id="288" r:id="rId14"/>
    <p:sldId id="287" r:id="rId15"/>
    <p:sldId id="295" r:id="rId16"/>
    <p:sldId id="292" r:id="rId17"/>
    <p:sldId id="291" r:id="rId18"/>
    <p:sldId id="294" r:id="rId19"/>
    <p:sldId id="273" r:id="rId20"/>
    <p:sldId id="281" r:id="rId21"/>
  </p:sldIdLst>
  <p:sldSz cx="9906000" cy="6858000" type="A4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350" y="-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8EE778-7490-46A4-8BCE-593A834D374A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BD53FDD-9983-4E97-AC68-7C6F80126C8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F490C9-81E4-4075-9489-CEBDF89E1F11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7CDB8E9-7A36-4748-B527-279AB3E33931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AC64738-5143-4AF7-801A-FB4645E8CB89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5D79FFD-536C-437F-ABDC-6668803D5183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73F4E65-A99D-4A0A-82DC-1D211754440A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A3DFD32-ACDB-4E83-9BF7-A5F81CBAA8CC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8FD9A90-C338-473F-A3EE-E9F31E5456C6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A809F0-C52F-4927-814D-E44510732AAA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C23B615-9E1B-426D-82A9-155B66067A15}" type="slidenum">
              <a:rPr/>
              <a:p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D3269A9-FC0F-48AA-980B-B977016B262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CE01B94-F7E4-4047-8B14-A278447BC308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62E4EE-4F68-452D-ABFD-AF1554D1CF9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A4AC7D9-DD90-4E1E-B1FE-96825E8DBA39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7E51F0E-E65E-4878-9232-158E79A49F87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7A15A74-E82D-4FA8-B203-3AA4F91BDA33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C53A6F5-AD61-430E-80AF-B751847BAAC5}" type="slidenum">
              <a:rPr/>
              <a:pPr/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B34644E-6AAF-4797-99AE-A9708902D0AC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23A9A9C-849E-47BE-924D-6F4D32126104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075D04D-4849-41E9-A24E-C6DE4D8081B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B86F39-EE03-47AC-BC94-37C1B809C27C}" type="slidenum">
              <a:rPr/>
              <a:pPr/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46DD1FE-6BE4-480E-8AB4-8E5F485B625D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1C364CC-58B5-457D-974A-5FDE8D2D7B23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9BED8E4-8532-434B-9BDA-5D65AAE4487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5C77EE0-5377-48EB-9541-B4934BB810F9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EB1D5DD-1BF0-4519-A93E-13FC448D1BF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95ED076-8CD8-4A01-A982-B709B8D4A7B0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2283DBD-3D0A-4ABD-B3E5-08692797E138}" type="slidenum">
              <a:rPr/>
              <a:pPr/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6D691C3-A42D-4E19-9904-424F7BA65E23}" type="slidenum">
              <a:rPr/>
              <a:pPr/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32EB89D-D352-4B9F-87AE-426C43ACD9BE}" type="slidenum">
              <a:rPr/>
              <a:pPr/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86CC42D-D7AD-451B-875F-7D3130CD4B89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2A9F9D-08E2-4232-A446-BDB2014FC354}" type="slidenum">
              <a:rPr/>
              <a:pPr/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364DF0-59A5-41CE-B9B7-EEBD9E70095A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6090690-7F87-493C-832F-FCE17D25AC9C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95000" y="221040"/>
            <a:ext cx="89150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BAE2805-FD39-4ACA-AF24-FA1BC804E7B0}" type="slidenum">
              <a:rPr/>
              <a:pPr/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3281400" y="6356520"/>
            <a:ext cx="334080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699624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ru-RU" sz="2400" b="0" strike="noStrike" spc="-1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217D700C-BEE2-44FB-A313-F646925035BB}" type="slidenum">
              <a:rPr lang="ru-RU" sz="2400" b="0" strike="noStrike" spc="-1">
                <a:latin typeface="Times New Roman"/>
              </a:rPr>
              <a:pPr>
                <a:lnSpc>
                  <a:spcPct val="100000"/>
                </a:lnSpc>
                <a:buNone/>
              </a:pPr>
              <a:t>‹#›</a:t>
            </a:fld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68112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281400" y="6356520"/>
            <a:ext cx="334080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699624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ru-RU" sz="2400" b="0" strike="noStrike" spc="-1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F0BFF8E9-BA6B-4EAA-9151-1B4C31B94FB2}" type="slidenum">
              <a:rPr lang="ru-RU" sz="2400" b="0" strike="noStrike" spc="-1">
                <a:latin typeface="Times New Roman"/>
              </a:rPr>
              <a:pPr>
                <a:lnSpc>
                  <a:spcPct val="100000"/>
                </a:lnSpc>
                <a:buNone/>
              </a:pPr>
              <a:t>‹#›</a:t>
            </a:fld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68112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3281400" y="6356520"/>
            <a:ext cx="334080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699624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ru-RU" sz="2400" b="0" strike="noStrike" spc="-1">
                <a:latin typeface="Times New Roman"/>
              </a:defRPr>
            </a:lvl1pPr>
          </a:lstStyle>
          <a:p>
            <a:pPr>
              <a:lnSpc>
                <a:spcPct val="100000"/>
              </a:lnSpc>
              <a:buNone/>
            </a:pPr>
            <a:fld id="{AC3CFD18-42E6-49E1-AEDA-3C4C6BE218CC}" type="slidenum">
              <a:rPr lang="ru-RU" sz="2400" b="0" strike="noStrike" spc="-1">
                <a:latin typeface="Times New Roman"/>
              </a:rPr>
              <a:pPr>
                <a:lnSpc>
                  <a:spcPct val="100000"/>
                </a:lnSpc>
                <a:buNone/>
              </a:pPr>
              <a:t>‹#›</a:t>
            </a:fld>
            <a:endParaRPr lang="ru-RU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681120" y="6356520"/>
            <a:ext cx="222624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vk.com/kitkargopo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erviekargopol" TargetMode="External"/><Relationship Id="rId2" Type="http://schemas.openxmlformats.org/officeDocument/2006/relationships/hyperlink" Target="https://vk.com/public192694098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hyperlink" Target="https://vk.com/public21094684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4"/>
          <p:cNvSpPr/>
          <p:nvPr/>
        </p:nvSpPr>
        <p:spPr>
          <a:xfrm>
            <a:off x="846360" y="692280"/>
            <a:ext cx="1959840" cy="516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FFFFFF"/>
                </a:solidFill>
                <a:latin typeface="Pragmatica Extended"/>
                <a:ea typeface="Arial"/>
              </a:rPr>
              <a:t>Название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49" name="Прямоугольник 1"/>
          <p:cNvSpPr/>
          <p:nvPr/>
        </p:nvSpPr>
        <p:spPr>
          <a:xfrm>
            <a:off x="0" y="5133960"/>
            <a:ext cx="9903600" cy="17215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ru-RU"/>
          </a:p>
        </p:txBody>
      </p:sp>
      <p:pic>
        <p:nvPicPr>
          <p:cNvPr id="250" name="Рисунок 5"/>
          <p:cNvPicPr/>
          <p:nvPr/>
        </p:nvPicPr>
        <p:blipFill>
          <a:blip r:embed="rId2" cstate="print"/>
          <a:stretch/>
        </p:blipFill>
        <p:spPr>
          <a:xfrm>
            <a:off x="0" y="0"/>
            <a:ext cx="9903600" cy="700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9A280AD-D20E-BB8E-B246-39E9F9EA092C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85344" y="2976121"/>
            <a:ext cx="9620656" cy="3977280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Roboto" panose="02000000000000000000" pitchFamily="2" charset="0"/>
              </a:rPr>
              <a:t>Акция "День бабушек и дедушек»</a:t>
            </a:r>
          </a:p>
          <a:p>
            <a:pPr marL="0" indent="0">
              <a:buNone/>
            </a:pP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 Волонтеры Движения Первых в рамках окружного форума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PROдобро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» нанесли именной рисунок на подарочный мешочек, который наполнили конфетами и уже 30 октября с праздничной поздравительной программой навестили бабушек и дедушек пункта временного проживания для граждан пожилого возраста и инвалидов, расположенного в стационарном отделении д. Песок (ГБУ СОН АО "Каргопольский КЦСО").</a:t>
            </a:r>
            <a:endParaRPr lang="ru-RU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59ABC7A-DFAE-401F-2A1A-4740F8C47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906" y="160507"/>
            <a:ext cx="257175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FFB035FF-FC72-E12B-0C52-270B7EB3E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9385" y="1610300"/>
            <a:ext cx="2846960" cy="21352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34349C3-B9EE-4B6C-E61E-6694F3E4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344" y="267512"/>
            <a:ext cx="4327793" cy="2844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1112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2EDAF-43AC-0055-8889-D5E7BEFF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430364E-F01A-F4B5-7FEF-4ED9F991C1F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37811" y="5221057"/>
            <a:ext cx="9610927" cy="60581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i="0" dirty="0">
                <a:solidFill>
                  <a:schemeClr val="accent1">
                    <a:lumMod val="75000"/>
                  </a:schemeClr>
                </a:solidFill>
                <a:effectLst/>
                <a:latin typeface="-apple-system"/>
              </a:rPr>
              <a:t>17 ноября в 16.00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фестиваль «</a:t>
            </a:r>
            <a:r>
              <a:rPr lang="ru-RU" sz="2400" b="1" i="0" dirty="0">
                <a:solidFill>
                  <a:srgbClr val="C00000"/>
                </a:solidFill>
                <a:effectLst/>
                <a:latin typeface="-apple-system"/>
              </a:rPr>
              <a:t>Семейная команда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-apple-system"/>
              </a:rPr>
              <a:t>» в Каргопольском округе пройдет на базе </a:t>
            </a:r>
            <a:r>
              <a:rPr lang="ru-RU" sz="2400" b="0" i="0" u="none" strike="noStrike" dirty="0">
                <a:effectLst/>
                <a:latin typeface="-apple-system"/>
                <a:hlinkClick r:id="rId2"/>
              </a:rPr>
              <a:t>ГАПОУ АО «Каргопольский индустриальный техникум»</a:t>
            </a:r>
            <a:r>
              <a:rPr lang="ru-RU" sz="2400" u="none" strike="noStrike" dirty="0">
                <a:solidFill>
                  <a:srgbClr val="000000"/>
                </a:solidFill>
                <a:latin typeface="-apple-system"/>
              </a:rPr>
              <a:t>. Более 50 участников будут соревноваться в игре «Веселые старты».</a:t>
            </a:r>
            <a:endParaRPr lang="ru-R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2E2D028-9DFA-A1CB-658E-8C115C31D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49" b="14843"/>
          <a:stretch/>
        </p:blipFill>
        <p:spPr bwMode="auto">
          <a:xfrm>
            <a:off x="-480" y="0"/>
            <a:ext cx="9906000" cy="48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061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DEC475-04B1-9DA5-C9FB-82631E7E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10" y="4715471"/>
            <a:ext cx="9600666" cy="955754"/>
          </a:xfrm>
        </p:spPr>
        <p:txBody>
          <a:bodyPr/>
          <a:lstStyle/>
          <a:p>
            <a:r>
              <a:rPr lang="ru-RU" sz="2800" b="1" dirty="0"/>
              <a:t>Акция «Мы-граждане России»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-apple-system"/>
              </a:rPr>
              <a:t>торжественное вручение паспортов участникам Движения, которым исполнилось 14 лет,  приуроченной ко дню рождения Архангельской области!</a:t>
            </a:r>
            <a:endParaRPr lang="ru-RU" sz="20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F50793B-706F-2A70-6BE5-242A1106A9F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09" y="486383"/>
            <a:ext cx="4738991" cy="298315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6A7028E-C7C9-79E0-C4FD-02C09A24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5312" y="1186776"/>
            <a:ext cx="4383931" cy="3287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87584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Волонтерские проекты 2024 год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008" t="12903" r="31204" b="7526"/>
          <a:stretch>
            <a:fillRect/>
          </a:stretch>
        </p:blipFill>
        <p:spPr bwMode="auto">
          <a:xfrm>
            <a:off x="2402697" y="1381299"/>
            <a:ext cx="4485109" cy="469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:\Движение Первых для школ\2024\Проекты\проекты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70048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:\Движение Первых для школ\Волонтерские отряды первых\Волонтёрские отряды Первых_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906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:\Движение Первых для школ\Волонтерские отряды первых\Волонтёрские отряды Первых_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4817" y="0"/>
            <a:ext cx="10170073" cy="700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Забалдина ЕА\Documents\Downloads\2023-09-21_13-19-4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3"/>
          <a:stretch/>
        </p:blipFill>
        <p:spPr bwMode="auto">
          <a:xfrm>
            <a:off x="1" y="325677"/>
            <a:ext cx="9906000" cy="470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Забалдина ЕА\Documents\Downloads\2e8dbdd8bf60339f5425a223b332b8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7574" y="3415301"/>
            <a:ext cx="2592887" cy="25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814192" y="250521"/>
            <a:ext cx="1340285" cy="3883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359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 idx="4294967295"/>
          </p:nvPr>
        </p:nvSpPr>
        <p:spPr>
          <a:xfrm>
            <a:off x="4790899" y="1370556"/>
            <a:ext cx="4927211" cy="249477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ТРОФИМОВ АНДРЕЙ ИВАНОВИЧ</a:t>
            </a:r>
            <a:br>
              <a:rPr lang="ru-RU" sz="2400" b="1" strike="noStrike" spc="-1" dirty="0">
                <a:solidFill>
                  <a:srgbClr val="FF0000"/>
                </a:solidFill>
                <a:latin typeface="Calibri"/>
              </a:rPr>
            </a:br>
            <a:r>
              <a:rPr lang="ru-RU" sz="2400" b="1" strike="noStrike" spc="-1" dirty="0">
                <a:latin typeface="Calibri"/>
              </a:rPr>
              <a:t>и</a:t>
            </a: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/>
            </a:r>
            <a:br>
              <a:rPr lang="ru-RU" sz="2400" b="1" strike="noStrike" spc="-1" dirty="0">
                <a:solidFill>
                  <a:srgbClr val="FF0000"/>
                </a:solidFill>
                <a:latin typeface="Calibri"/>
              </a:rPr>
            </a:br>
            <a:r>
              <a:rPr lang="ru-RU" sz="2400" b="1" spc="-1" dirty="0">
                <a:solidFill>
                  <a:srgbClr val="FF0000"/>
                </a:solidFill>
                <a:latin typeface="Calibri"/>
              </a:rPr>
              <a:t>ПОНОМАРЕВА СВЕТЛАНА АЛЕКСАНДРОВНА</a:t>
            </a:r>
            <a:r>
              <a:rPr lang="ru-RU" sz="2400" b="1" strike="noStrike" spc="-1" dirty="0">
                <a:solidFill>
                  <a:srgbClr val="FF0000"/>
                </a:solidFill>
                <a:latin typeface="Calibri"/>
              </a:rPr>
              <a:t> –</a:t>
            </a: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br>
              <a:rPr lang="ru-RU" sz="24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ru-RU" sz="2400" b="1" strike="noStrike" spc="-1" dirty="0">
                <a:solidFill>
                  <a:srgbClr val="000000"/>
                </a:solidFill>
                <a:latin typeface="Calibri"/>
              </a:rPr>
              <a:t>специалисты </a:t>
            </a: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по организации работы 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Движения 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Первых</a:t>
            </a:r>
            <a:br>
              <a:rPr lang="ru-RU" sz="2400" b="1" spc="-1" dirty="0">
                <a:solidFill>
                  <a:srgbClr val="000000"/>
                </a:solidFill>
                <a:latin typeface="Calibri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в </a:t>
            </a:r>
            <a:r>
              <a:rPr lang="ru-RU" sz="2400" b="1" spc="-1" dirty="0" err="1">
                <a:solidFill>
                  <a:srgbClr val="000000"/>
                </a:solidFill>
                <a:latin typeface="Calibri"/>
              </a:rPr>
              <a:t>Каргопольском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муниципальном округе</a:t>
            </a:r>
            <a:br>
              <a:rPr lang="ru-RU" sz="2400" b="1" spc="-1" dirty="0">
                <a:solidFill>
                  <a:srgbClr val="000000"/>
                </a:solidFill>
                <a:latin typeface="Calibri"/>
              </a:rPr>
            </a:b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/>
            </a:r>
            <a:br>
              <a:rPr lang="ru-RU" sz="2400" b="1" spc="-1" dirty="0">
                <a:solidFill>
                  <a:srgbClr val="000000"/>
                </a:solidFill>
                <a:latin typeface="Calibri"/>
              </a:rPr>
            </a:br>
            <a:endParaRPr lang="ru-RU" sz="2400" b="0" strike="noStrike" spc="-1" dirty="0">
              <a:latin typeface="Arial"/>
            </a:endParaRPr>
          </a:p>
        </p:txBody>
      </p:sp>
      <p:pic>
        <p:nvPicPr>
          <p:cNvPr id="1026" name="Picture 2" descr="C:\Users\Забалдина ЕА\Documents\Downloads\avatar5235336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168" y="411229"/>
            <a:ext cx="2193038" cy="219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балдина ЕА\Desktop\Движение Первых\QR-код группы В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312" y="3092644"/>
            <a:ext cx="2701316" cy="270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ceHolder 1"/>
          <p:cNvSpPr txBox="1">
            <a:spLocks/>
          </p:cNvSpPr>
          <p:nvPr/>
        </p:nvSpPr>
        <p:spPr>
          <a:xfrm>
            <a:off x="2989414" y="4781439"/>
            <a:ext cx="6916586" cy="101982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200" b="1" spc="-1" dirty="0">
                <a:solidFill>
                  <a:srgbClr val="FF0000"/>
                </a:solidFill>
                <a:latin typeface="Calibri"/>
              </a:rPr>
              <a:t>Группа ВК «Движение Первых/Каргопольский округ».</a:t>
            </a:r>
          </a:p>
          <a:p>
            <a:pPr>
              <a:lnSpc>
                <a:spcPct val="100000"/>
              </a:lnSpc>
            </a:pPr>
            <a:r>
              <a:rPr lang="ru-RU" sz="2400" b="1" spc="-1" dirty="0">
                <a:latin typeface="Calibri"/>
              </a:rPr>
              <a:t>Добавляйтесь =)</a:t>
            </a:r>
            <a:endParaRPr lang="ru-RU" sz="2400" spc="-1" dirty="0">
              <a:latin typeface="Arial"/>
            </a:endParaRPr>
          </a:p>
        </p:txBody>
      </p:sp>
      <p:pic>
        <p:nvPicPr>
          <p:cNvPr id="5122" name="Picture 2" descr="C:\Users\Забалдина ЕА\Documents\Downloads\e8sqttMGz7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129"/>
          <a:stretch/>
        </p:blipFill>
        <p:spPr bwMode="auto">
          <a:xfrm>
            <a:off x="2655519" y="411229"/>
            <a:ext cx="1950750" cy="22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772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балдина ЕА\Documents\Downloads\Презентация с внутреннего совещания. Фефилов С.И-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7302"/>
            <a:ext cx="9906000" cy="55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Забалдина ЕА\Documents\Downloads\Таразанова_направления_и_проекты_0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15" b="9519"/>
          <a:stretch/>
        </p:blipFill>
        <p:spPr bwMode="auto">
          <a:xfrm>
            <a:off x="-1" y="200416"/>
            <a:ext cx="9906001" cy="577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балдина ЕА\Desktop\Движение Первых\Проект Книга - другу\Книга Другу_Сайт РДДМ 800х50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98" y="722690"/>
            <a:ext cx="4070959" cy="256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ceHolder 1"/>
          <p:cNvSpPr txBox="1">
            <a:spLocks/>
          </p:cNvSpPr>
          <p:nvPr/>
        </p:nvSpPr>
        <p:spPr>
          <a:xfrm>
            <a:off x="469948" y="177803"/>
            <a:ext cx="8912880" cy="471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solidFill>
                  <a:srgbClr val="000000"/>
                </a:solidFill>
                <a:latin typeface="Calibri"/>
              </a:rPr>
              <a:t>Реализованные проекты и мероприятия в 2023 году</a:t>
            </a:r>
            <a:endParaRPr lang="ru-RU" sz="2400" spc="-1" dirty="0">
              <a:latin typeface="Arial"/>
            </a:endParaRPr>
          </a:p>
        </p:txBody>
      </p:sp>
      <p:sp>
        <p:nvSpPr>
          <p:cNvPr id="5" name="PlaceHolder 2"/>
          <p:cNvSpPr txBox="1">
            <a:spLocks/>
          </p:cNvSpPr>
          <p:nvPr/>
        </p:nvSpPr>
        <p:spPr>
          <a:xfrm>
            <a:off x="7941500" y="706345"/>
            <a:ext cx="1776337" cy="25623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700" b="1" dirty="0">
                <a:latin typeface="Calibri" pitchFamily="34" charset="0"/>
                <a:cs typeface="Calibri" pitchFamily="34" charset="0"/>
              </a:rPr>
              <a:t>Местным отделением </a:t>
            </a:r>
            <a:r>
              <a:rPr lang="ru-RU" sz="17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собрано и отсортировано более 80 книг </a:t>
            </a:r>
            <a:r>
              <a:rPr lang="ru-RU" sz="1700" b="1" dirty="0">
                <a:latin typeface="Calibri" pitchFamily="34" charset="0"/>
                <a:cs typeface="Calibri" pitchFamily="34" charset="0"/>
              </a:rPr>
              <a:t>для библиотек новых регионов России. 55 книг доставлено в </a:t>
            </a:r>
            <a:r>
              <a:rPr lang="ru-RU" sz="1700" b="1" dirty="0" err="1">
                <a:latin typeface="Calibri" pitchFamily="34" charset="0"/>
                <a:cs typeface="Calibri" pitchFamily="34" charset="0"/>
              </a:rPr>
              <a:t>г.Мелитополь</a:t>
            </a:r>
            <a:endParaRPr lang="ru-RU" sz="1700" b="1" spc="-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 descr="C:\Users\Забалдина ЕА\Documents\Downloads\u7iuwJg3PF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6168" y="722691"/>
            <a:ext cx="3416403" cy="256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Забалдина ЕА\Desktop\Движение Первых\Хранители истории\photo169202417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12"/>
          <a:stretch/>
        </p:blipFill>
        <p:spPr bwMode="auto">
          <a:xfrm>
            <a:off x="288098" y="3463034"/>
            <a:ext cx="4070959" cy="241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ceHolder 2"/>
          <p:cNvSpPr txBox="1">
            <a:spLocks/>
          </p:cNvSpPr>
          <p:nvPr/>
        </p:nvSpPr>
        <p:spPr>
          <a:xfrm>
            <a:off x="4511455" y="3463034"/>
            <a:ext cx="5033377" cy="256230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latin typeface="Calibri" pitchFamily="34" charset="0"/>
                <a:cs typeface="Calibri" pitchFamily="34" charset="0"/>
              </a:rPr>
              <a:t>Первичное отделение зонального центра «Патриот» участвует в конкурсе проектов </a:t>
            </a:r>
            <a:r>
              <a:rPr lang="ru-RU" sz="18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«Хранители истории».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800" b="1" dirty="0">
                <a:latin typeface="Calibri" pitchFamily="34" charset="0"/>
                <a:cs typeface="Calibri" pitchFamily="34" charset="0"/>
              </a:rPr>
              <a:t>23 сентября было произведено благоустройство территории у памятника воинам, умершим в госпиталях г. Каргополя в годы Великой Отечественной войны. </a:t>
            </a:r>
            <a:r>
              <a:rPr lang="ru-RU" sz="1800" b="1" dirty="0" err="1">
                <a:latin typeface="Calibri" pitchFamily="34" charset="0"/>
                <a:cs typeface="Calibri" pitchFamily="34" charset="0"/>
              </a:rPr>
              <a:t>Первичка</a:t>
            </a:r>
            <a:r>
              <a:rPr lang="ru-RU" sz="1800" b="1" dirty="0">
                <a:latin typeface="Calibri" pitchFamily="34" charset="0"/>
                <a:cs typeface="Calibri" pitchFamily="34" charset="0"/>
              </a:rPr>
              <a:t> зонального центра взяла на себя постоянное шефство над этим памятным местом.</a:t>
            </a:r>
            <a:endParaRPr lang="ru-RU" sz="1800" b="1" spc="-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 txBox="1">
            <a:spLocks/>
          </p:cNvSpPr>
          <p:nvPr/>
        </p:nvSpPr>
        <p:spPr>
          <a:xfrm>
            <a:off x="469948" y="278011"/>
            <a:ext cx="8912880" cy="471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400" spc="-1" dirty="0">
              <a:latin typeface="Arial"/>
            </a:endParaRPr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507526" y="442093"/>
            <a:ext cx="8912880" cy="113374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С 3 по 9 сентября трое активистов из наших первичных отделений стали </a:t>
            </a:r>
            <a:r>
              <a:rPr lang="ru-RU" sz="2400" b="1" spc="-1" dirty="0">
                <a:solidFill>
                  <a:srgbClr val="FF0000"/>
                </a:solidFill>
                <a:latin typeface="Calibri"/>
              </a:rPr>
              <a:t>участниками профильной обучающей смены Движения Первых 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в лагере «Авангард» в г. Мирный. Всего в Смене участвовало 150 ребят со всей Архангельской области</a:t>
            </a:r>
          </a:p>
        </p:txBody>
      </p:sp>
      <p:pic>
        <p:nvPicPr>
          <p:cNvPr id="4098" name="Picture 2" descr="C:\Users\Забалдина ЕА\Documents\Downloads\Ck-uaMlCff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02" b="26335"/>
          <a:stretch/>
        </p:blipFill>
        <p:spPr bwMode="auto">
          <a:xfrm>
            <a:off x="0" y="1916483"/>
            <a:ext cx="9906000" cy="40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65.userapi.com/impg/kurEO3laC2tsMqSMI-Q7SsYnD99qZLnP8WTOng/oNkJZNDgK9A.jpg?size=2560x1707&amp;quality=95&amp;sign=1ee17c7cf23e8dfe61446069deefa7a9&amp;type=album"/>
          <p:cNvPicPr>
            <a:picLocks noChangeAspect="1" noChangeArrowheads="1"/>
          </p:cNvPicPr>
          <p:nvPr/>
        </p:nvPicPr>
        <p:blipFill>
          <a:blip r:embed="rId2" cstate="print"/>
          <a:srcRect l="4654" t="21865" r="5903" b="19917"/>
          <a:stretch>
            <a:fillRect/>
          </a:stretch>
        </p:blipFill>
        <p:spPr bwMode="auto">
          <a:xfrm>
            <a:off x="1" y="1913606"/>
            <a:ext cx="9906000" cy="4299304"/>
          </a:xfrm>
          <a:prstGeom prst="rect">
            <a:avLst/>
          </a:prstGeom>
          <a:noFill/>
        </p:spPr>
      </p:pic>
      <p:sp>
        <p:nvSpPr>
          <p:cNvPr id="3" name="PlaceHolder 1"/>
          <p:cNvSpPr txBox="1">
            <a:spLocks/>
          </p:cNvSpPr>
          <p:nvPr/>
        </p:nvSpPr>
        <p:spPr>
          <a:xfrm>
            <a:off x="469948" y="278011"/>
            <a:ext cx="8912880" cy="471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400" spc="-1" dirty="0">
              <a:latin typeface="Arial"/>
            </a:endParaRPr>
          </a:p>
        </p:txBody>
      </p:sp>
      <p:sp>
        <p:nvSpPr>
          <p:cNvPr id="4" name="PlaceHolder 1"/>
          <p:cNvSpPr txBox="1">
            <a:spLocks/>
          </p:cNvSpPr>
          <p:nvPr/>
        </p:nvSpPr>
        <p:spPr>
          <a:xfrm>
            <a:off x="211898" y="236354"/>
            <a:ext cx="9482203" cy="1475633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20-21 сентября в Архангельске состоялся </a:t>
            </a:r>
            <a:r>
              <a:rPr lang="ru-RU" sz="2400" b="1" spc="-1" dirty="0">
                <a:solidFill>
                  <a:srgbClr val="FF0000"/>
                </a:solidFill>
                <a:latin typeface="Calibri"/>
              </a:rPr>
              <a:t>семинар-совещание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для специалистов и активистов Движения Первых, а также муниципальных координаторов проекта «Навигаторы детства». 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latin typeface="Calibri" pitchFamily="34" charset="0"/>
                <a:cs typeface="Calibri" pitchFamily="34" charset="0"/>
              </a:rPr>
              <a:t>Мы познакомились, обсудили масштабные планы на новый учебный год по усилению воспитательной работы в школах</a:t>
            </a:r>
            <a:endParaRPr lang="ru-RU" sz="2400" b="1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пользователь\Downloads\photo1698522667 (1).jpeg"/>
          <p:cNvPicPr>
            <a:picLocks noChangeAspect="1" noChangeArrowheads="1"/>
          </p:cNvPicPr>
          <p:nvPr/>
        </p:nvPicPr>
        <p:blipFill>
          <a:blip r:embed="rId2" cstate="print"/>
          <a:srcRect l="6712" r="17936"/>
          <a:stretch>
            <a:fillRect/>
          </a:stretch>
        </p:blipFill>
        <p:spPr bwMode="auto">
          <a:xfrm>
            <a:off x="325675" y="3407079"/>
            <a:ext cx="2743200" cy="24255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0" b="5006"/>
          <a:stretch/>
        </p:blipFill>
        <p:spPr>
          <a:xfrm>
            <a:off x="250520" y="207066"/>
            <a:ext cx="2993722" cy="23357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69502" y="69278"/>
            <a:ext cx="29436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В сентябре </a:t>
            </a:r>
            <a:r>
              <a:rPr lang="ru-RU" sz="2400" b="1" spc="-1" dirty="0" err="1">
                <a:solidFill>
                  <a:srgbClr val="000000"/>
                </a:solidFill>
                <a:latin typeface="Calibri"/>
              </a:rPr>
              <a:t>первички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1" spc="-1" dirty="0" err="1">
                <a:solidFill>
                  <a:srgbClr val="000000"/>
                </a:solidFill>
                <a:latin typeface="Calibri"/>
              </a:rPr>
              <a:t>Печниковской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школы и Школы №2 участвовали в уроках проекта </a:t>
            </a:r>
            <a:r>
              <a:rPr lang="ru-RU" sz="2400" b="1" spc="-1" dirty="0">
                <a:solidFill>
                  <a:srgbClr val="FF0000"/>
                </a:solidFill>
                <a:latin typeface="Calibri"/>
              </a:rPr>
              <a:t>«Первая помощь»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3074" name="Picture 2" descr="C:\Users\Забалдина ЕА\Documents\Downloads\35c55cbc-4248-4cd7-9f85-2fa99cf9109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86" r="12452"/>
          <a:stretch/>
        </p:blipFill>
        <p:spPr bwMode="auto">
          <a:xfrm>
            <a:off x="6337534" y="237995"/>
            <a:ext cx="3241027" cy="2468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181612" y="3482236"/>
            <a:ext cx="65364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А 27 октября в </a:t>
            </a:r>
            <a:r>
              <a:rPr lang="ru-RU" sz="2400" b="1" spc="-1" dirty="0" err="1">
                <a:solidFill>
                  <a:srgbClr val="000000"/>
                </a:solidFill>
                <a:latin typeface="Calibri"/>
              </a:rPr>
              <a:t>Каргопольском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ru-RU" sz="2400" b="1" spc="-1" dirty="0" err="1">
                <a:solidFill>
                  <a:srgbClr val="000000"/>
                </a:solidFill>
                <a:latin typeface="Calibri"/>
              </a:rPr>
              <a:t>педколледже</a:t>
            </a:r>
            <a:r>
              <a:rPr lang="ru-RU" sz="2400" b="1" spc="-1" dirty="0">
                <a:solidFill>
                  <a:srgbClr val="000000"/>
                </a:solidFill>
                <a:latin typeface="Calibri"/>
              </a:rPr>
              <a:t>, индустриальном техникуме и для участников волонтёрских отрядов прошли мастер-классы от инструктора Российского Красного креста А.А.Паламарчук. Основам оказания первой помощи научились более 130 Первых.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50312" y="3306870"/>
            <a:ext cx="9519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latin typeface="Calibri" pitchFamily="34" charset="0"/>
                <a:cs typeface="Calibri" pitchFamily="34" charset="0"/>
              </a:rPr>
              <a:t>27 сентября на базе первичного отделения </a:t>
            </a:r>
            <a:r>
              <a:rPr lang="ru-RU" sz="2400" b="1" dirty="0">
                <a:latin typeface="Calibri" pitchFamily="34" charset="0"/>
                <a:cs typeface="Calibri" pitchFamily="34" charset="0"/>
                <a:hlinkClick r:id="rId2"/>
              </a:rPr>
              <a:t>Дома детского творчества 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прошёл </a:t>
            </a:r>
            <a:r>
              <a:rPr lang="ru-RU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Первый образовательный марафон "Школа актива "Будь Первым"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. 35 активистов </a:t>
            </a:r>
            <a:r>
              <a:rPr lang="ru-RU" sz="2400" b="1" dirty="0">
                <a:latin typeface="Calibri" pitchFamily="34" charset="0"/>
                <a:cs typeface="Calibri" pitchFamily="34" charset="0"/>
                <a:hlinkClick r:id="rId3"/>
              </a:rPr>
              <a:t>Движения Первых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 </a:t>
            </a:r>
            <a:br>
              <a:rPr lang="ru-RU" sz="2400" b="1" dirty="0">
                <a:latin typeface="Calibri" pitchFamily="34" charset="0"/>
                <a:cs typeface="Calibri" pitchFamily="34" charset="0"/>
              </a:rPr>
            </a:br>
            <a:r>
              <a:rPr lang="ru-RU" sz="2400" b="1" dirty="0">
                <a:latin typeface="Calibri" pitchFamily="34" charset="0"/>
                <a:cs typeface="Calibri" pitchFamily="34" charset="0"/>
              </a:rPr>
              <a:t>из 9 школ округа и двух СПО познакомились друг с другом, учились работать в одной команде, планировать и организовывать Добрые дела. А во второй день марафона уже сами поучаствовали в Добром деле вместе с волонтёрами </a:t>
            </a:r>
            <a:r>
              <a:rPr lang="ru-RU" sz="2400" b="1" dirty="0">
                <a:latin typeface="Calibri" pitchFamily="34" charset="0"/>
                <a:cs typeface="Calibri" pitchFamily="34" charset="0"/>
                <a:hlinkClick r:id="rId4"/>
              </a:rPr>
              <a:t>Ресурсного центра добровольчества</a:t>
            </a:r>
            <a:endParaRPr lang="ru-RU" sz="2400" b="1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194" name="Picture 2" descr="C:\Users\пользователь\Desktop\lZ7-w07MRWw.jpg"/>
          <p:cNvPicPr>
            <a:picLocks noChangeAspect="1" noChangeArrowheads="1"/>
          </p:cNvPicPr>
          <p:nvPr/>
        </p:nvPicPr>
        <p:blipFill>
          <a:blip r:embed="rId5" cstate="print"/>
          <a:srcRect t="29722" b="26104"/>
          <a:stretch>
            <a:fillRect/>
          </a:stretch>
        </p:blipFill>
        <p:spPr bwMode="auto">
          <a:xfrm>
            <a:off x="1" y="0"/>
            <a:ext cx="9906000" cy="3281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C88232-BF88-D049-89D0-31D6F672641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48882" y="3312269"/>
            <a:ext cx="4850242" cy="257783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рамках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Осенней недели добра  </a:t>
            </a:r>
          </a:p>
          <a:p>
            <a:pPr marL="0" indent="0" algn="just">
              <a:buNone/>
            </a:pP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более 40 волонтеров Движения Первых  приняли участие в акциях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«Четыре лапы» (сбор корма бездомным животным), «Чистый город» (благоустройство памятных мест и мест отдыха), «Мы Вместе» (сбор и сортировка гуманитарной помощи участникам СВО), «Окопная свеча» и «Маскировочные сети».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Организатор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филиал Ресурсного центра добровольчества, г. Каргополь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B6AC11-5265-8DA2-2DC4-119B143ED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574" y="175527"/>
            <a:ext cx="3855394" cy="28915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14121DC-8ECA-8761-7C5F-BFF953C92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085" y="155641"/>
            <a:ext cx="3991583" cy="29313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DDA579C-B409-D4A2-0B2B-A3CC90E45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9" b="-2456"/>
          <a:stretch/>
        </p:blipFill>
        <p:spPr bwMode="auto">
          <a:xfrm>
            <a:off x="5560357" y="3312269"/>
            <a:ext cx="3991583" cy="26640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16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1190</TotalTime>
  <Words>396</Words>
  <Application>Microsoft Office PowerPoint</Application>
  <PresentationFormat>Лист A4 (210x297 мм)</PresentationFormat>
  <Paragraphs>22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Акция «Мы-граждане России» торжественное вручение паспортов участникам Движения, которым исполнилось 14 лет,  приуроченной ко дню рождения Архангельской области!</vt:lpstr>
      <vt:lpstr>Волонтерские проекты 2024 год</vt:lpstr>
      <vt:lpstr>Слайд 14</vt:lpstr>
      <vt:lpstr>Слайд 15</vt:lpstr>
      <vt:lpstr>Слайд 16</vt:lpstr>
      <vt:lpstr>Слайд 17</vt:lpstr>
      <vt:lpstr>ТРОФИМОВ АНДРЕЙ ИВАНОВИЧ и ПОНОМАРЕВА СВЕТЛАНА АЛЕКСАНДРОВНА –  специалисты по организации работы  Движения Первых в Каргопольском муниципальном округе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Пелипенкова Дарья Юрьевна</dc:creator>
  <cp:lastModifiedBy>Office</cp:lastModifiedBy>
  <cp:revision>57</cp:revision>
  <dcterms:created xsi:type="dcterms:W3CDTF">2023-04-07T11:57:20Z</dcterms:created>
  <dcterms:modified xsi:type="dcterms:W3CDTF">2024-02-02T16:11:21Z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2</vt:i4>
  </property>
  <property fmtid="{D5CDD505-2E9C-101B-9397-08002B2CF9AE}" pid="4" name="PresentationFormat">
    <vt:lpwstr>Лист A4 (210x297 мм)</vt:lpwstr>
  </property>
  <property fmtid="{D5CDD505-2E9C-101B-9397-08002B2CF9AE}" pid="5" name="Slides">
    <vt:i4>2</vt:i4>
  </property>
</Properties>
</file>