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19" r:id="rId2"/>
    <p:sldId id="332" r:id="rId3"/>
    <p:sldId id="320" r:id="rId4"/>
    <p:sldId id="323" r:id="rId5"/>
    <p:sldId id="324" r:id="rId6"/>
    <p:sldId id="325" r:id="rId7"/>
    <p:sldId id="326" r:id="rId8"/>
    <p:sldId id="329" r:id="rId9"/>
    <p:sldId id="330" r:id="rId10"/>
    <p:sldId id="331" r:id="rId11"/>
    <p:sldId id="333" r:id="rId12"/>
    <p:sldId id="33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6F2369B-7AA8-4277-86E2-4B44F337C2DD}">
          <p14:sldIdLst>
            <p14:sldId id="319"/>
            <p14:sldId id="332"/>
            <p14:sldId id="320"/>
            <p14:sldId id="323"/>
            <p14:sldId id="324"/>
            <p14:sldId id="325"/>
            <p14:sldId id="326"/>
            <p14:sldId id="329"/>
            <p14:sldId id="330"/>
            <p14:sldId id="331"/>
            <p14:sldId id="333"/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F45"/>
    <a:srgbClr val="A2187B"/>
    <a:srgbClr val="5A3853"/>
    <a:srgbClr val="9933FF"/>
    <a:srgbClr val="D6BFEB"/>
    <a:srgbClr val="913F85"/>
    <a:srgbClr val="9B357B"/>
    <a:srgbClr val="E5C5D7"/>
    <a:srgbClr val="9966FF"/>
    <a:srgbClr val="805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5179"/>
  </p:normalViewPr>
  <p:slideViewPr>
    <p:cSldViewPr snapToGrid="0">
      <p:cViewPr varScale="1">
        <p:scale>
          <a:sx n="61" d="100"/>
          <a:sy n="61" d="100"/>
        </p:scale>
        <p:origin x="8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9E1E50-7286-418A-AD81-4BDE8A6E432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9C235B-2EA9-41F8-96EC-3689800A3FB6}">
      <dgm:prSet custT="1"/>
      <dgm:spPr>
        <a:solidFill>
          <a:srgbClr val="7030A0"/>
        </a:solidFill>
        <a:ln w="28575">
          <a:noFill/>
        </a:ln>
      </dgm:spPr>
      <dgm:t>
        <a:bodyPr/>
        <a:lstStyle/>
        <a:p>
          <a:pPr algn="ctr" rtl="0"/>
          <a:r>
            <a:rPr lang="ru-RU" sz="2000" b="1" i="1" dirty="0" smtClean="0">
              <a:latin typeface="Georgia" panose="02040502050405020303" pitchFamily="18" charset="0"/>
            </a:rPr>
            <a:t/>
          </a:r>
          <a:br>
            <a:rPr lang="ru-RU" sz="2000" b="1" i="1" dirty="0" smtClean="0">
              <a:latin typeface="Georgia" panose="02040502050405020303" pitchFamily="18" charset="0"/>
            </a:rPr>
          </a:br>
          <a:r>
            <a:rPr lang="ru-RU" sz="22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Образовательно-просветительские проекты</a:t>
          </a:r>
          <a:r>
            <a:rPr lang="ru-RU" sz="2200" b="1" dirty="0" smtClean="0">
              <a:solidFill>
                <a:schemeClr val="bg1"/>
              </a:solidFill>
              <a:latin typeface="Georgia" panose="02040502050405020303" pitchFamily="18" charset="0"/>
            </a:rPr>
            <a:t> </a:t>
          </a:r>
        </a:p>
        <a:p>
          <a:pPr algn="ctr" rtl="0"/>
          <a:r>
            <a:rPr lang="ru-RU" sz="1700" b="1" i="0" dirty="0" smtClean="0">
              <a:latin typeface="Georgia" panose="02040502050405020303" pitchFamily="18" charset="0"/>
            </a:rPr>
            <a:t/>
          </a:r>
          <a:br>
            <a:rPr lang="ru-RU" sz="1700" b="1" i="0" dirty="0" smtClean="0">
              <a:latin typeface="Georgia" panose="02040502050405020303" pitchFamily="18" charset="0"/>
            </a:rPr>
          </a:br>
          <a:r>
            <a:rPr lang="ru-RU" sz="1900" b="1" dirty="0" smtClean="0">
              <a:latin typeface="Georgia" panose="02040502050405020303" pitchFamily="18" charset="0"/>
            </a:rPr>
            <a:t>Проект Школа для родителей «Новая жизнь вместе»</a:t>
          </a:r>
          <a:endParaRPr lang="ru-RU" sz="1900" dirty="0" smtClean="0">
            <a:latin typeface="Georgia" panose="02040502050405020303" pitchFamily="18" charset="0"/>
          </a:endParaRPr>
        </a:p>
        <a:p>
          <a:pPr algn="ctr"/>
          <a:r>
            <a:rPr lang="ru-RU" sz="1900" b="1" dirty="0" smtClean="0">
              <a:latin typeface="Georgia" panose="02040502050405020303" pitchFamily="18" charset="0"/>
            </a:rPr>
            <a:t>Реализация проекта – лечебно-профилактические учреждения</a:t>
          </a:r>
        </a:p>
        <a:p>
          <a:pPr algn="ctr"/>
          <a:r>
            <a:rPr lang="ru-RU" sz="1900" b="1" dirty="0" smtClean="0">
              <a:latin typeface="Georgia" panose="02040502050405020303" pitchFamily="18" charset="0"/>
            </a:rPr>
            <a:t> г. Москвы, Подмосковья и регионы России.</a:t>
          </a:r>
        </a:p>
        <a:p>
          <a:pPr algn="ctr"/>
          <a:r>
            <a:rPr lang="ru-RU" sz="1900" b="1" dirty="0" smtClean="0">
              <a:latin typeface="Georgia" panose="02040502050405020303" pitchFamily="18" charset="0"/>
            </a:rPr>
            <a:t>Формат онлайн и </a:t>
          </a:r>
          <a:r>
            <a:rPr lang="ru-RU" sz="1900" b="1" dirty="0" err="1" smtClean="0">
              <a:latin typeface="Georgia" panose="02040502050405020303" pitchFamily="18" charset="0"/>
            </a:rPr>
            <a:t>оффлайн</a:t>
          </a:r>
          <a:endParaRPr lang="ru-RU" sz="1900" b="1" i="1" dirty="0" smtClean="0">
            <a:solidFill>
              <a:srgbClr val="002060"/>
            </a:solidFill>
            <a:latin typeface="Georgia" panose="02040502050405020303" pitchFamily="18" charset="0"/>
          </a:endParaRPr>
        </a:p>
        <a:p>
          <a:pPr algn="ctr" rtl="0"/>
          <a:r>
            <a:rPr lang="ru-RU" sz="1600" b="0" i="1" dirty="0" smtClean="0">
              <a:solidFill>
                <a:schemeClr val="bg1"/>
              </a:solidFill>
              <a:latin typeface="Georgia" panose="02040502050405020303" pitchFamily="18" charset="0"/>
            </a:rPr>
            <a:t>проект действует с 2016 года</a:t>
          </a:r>
          <a:endParaRPr lang="ru-RU" sz="1600" b="0" i="0" dirty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BFBEABAD-4EF5-4B59-A823-DDDFD056F292}" type="parTrans" cxnId="{DCAA11DF-9CC6-4235-98AF-7A6831839A9F}">
      <dgm:prSet/>
      <dgm:spPr/>
      <dgm:t>
        <a:bodyPr/>
        <a:lstStyle/>
        <a:p>
          <a:endParaRPr lang="ru-RU"/>
        </a:p>
      </dgm:t>
    </dgm:pt>
    <dgm:pt modelId="{551C2FA5-401C-46A8-9133-28BA8B0244AB}" type="sibTrans" cxnId="{DCAA11DF-9CC6-4235-98AF-7A6831839A9F}">
      <dgm:prSet/>
      <dgm:spPr/>
      <dgm:t>
        <a:bodyPr/>
        <a:lstStyle/>
        <a:p>
          <a:endParaRPr lang="ru-RU"/>
        </a:p>
      </dgm:t>
    </dgm:pt>
    <dgm:pt modelId="{59D7D992-72D8-45AE-8963-682723F08425}" type="pres">
      <dgm:prSet presAssocID="{CC9E1E50-7286-418A-AD81-4BDE8A6E43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FD5A49-D261-44BE-873E-0B868916AE5E}" type="pres">
      <dgm:prSet presAssocID="{3A9C235B-2EA9-41F8-96EC-3689800A3FB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CC2CB8-7E3E-4F02-91B4-2E83D1422759}" type="presOf" srcId="{3A9C235B-2EA9-41F8-96EC-3689800A3FB6}" destId="{84FD5A49-D261-44BE-873E-0B868916AE5E}" srcOrd="0" destOrd="0" presId="urn:microsoft.com/office/officeart/2005/8/layout/process1"/>
    <dgm:cxn modelId="{DCAA11DF-9CC6-4235-98AF-7A6831839A9F}" srcId="{CC9E1E50-7286-418A-AD81-4BDE8A6E4329}" destId="{3A9C235B-2EA9-41F8-96EC-3689800A3FB6}" srcOrd="0" destOrd="0" parTransId="{BFBEABAD-4EF5-4B59-A823-DDDFD056F292}" sibTransId="{551C2FA5-401C-46A8-9133-28BA8B0244AB}"/>
    <dgm:cxn modelId="{EA4DB1B8-DDCF-4287-A68F-A62818E36F9F}" type="presOf" srcId="{CC9E1E50-7286-418A-AD81-4BDE8A6E4329}" destId="{59D7D992-72D8-45AE-8963-682723F08425}" srcOrd="0" destOrd="0" presId="urn:microsoft.com/office/officeart/2005/8/layout/process1"/>
    <dgm:cxn modelId="{25D73039-0372-4879-8ABB-D99C07F18F74}" type="presParOf" srcId="{59D7D992-72D8-45AE-8963-682723F08425}" destId="{84FD5A49-D261-44BE-873E-0B868916AE5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9E1E50-7286-418A-AD81-4BDE8A6E432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D7D992-72D8-45AE-8963-682723F08425}" type="pres">
      <dgm:prSet presAssocID="{CC9E1E50-7286-418A-AD81-4BDE8A6E43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A4DB1B8-DDCF-4287-A68F-A62818E36F9F}" type="presOf" srcId="{CC9E1E50-7286-418A-AD81-4BDE8A6E4329}" destId="{59D7D992-72D8-45AE-8963-682723F0842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9E1E50-7286-418A-AD81-4BDE8A6E432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D7D992-72D8-45AE-8963-682723F08425}" type="pres">
      <dgm:prSet presAssocID="{CC9E1E50-7286-418A-AD81-4BDE8A6E43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A4DB1B8-DDCF-4287-A68F-A62818E36F9F}" type="presOf" srcId="{CC9E1E50-7286-418A-AD81-4BDE8A6E4329}" destId="{59D7D992-72D8-45AE-8963-682723F0842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9E1E50-7286-418A-AD81-4BDE8A6E432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D7D992-72D8-45AE-8963-682723F08425}" type="pres">
      <dgm:prSet presAssocID="{CC9E1E50-7286-418A-AD81-4BDE8A6E43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A4DB1B8-DDCF-4287-A68F-A62818E36F9F}" type="presOf" srcId="{CC9E1E50-7286-418A-AD81-4BDE8A6E4329}" destId="{59D7D992-72D8-45AE-8963-682723F0842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9E1E50-7286-418A-AD81-4BDE8A6E432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D7D992-72D8-45AE-8963-682723F08425}" type="pres">
      <dgm:prSet presAssocID="{CC9E1E50-7286-418A-AD81-4BDE8A6E43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A4DB1B8-DDCF-4287-A68F-A62818E36F9F}" type="presOf" srcId="{CC9E1E50-7286-418A-AD81-4BDE8A6E4329}" destId="{59D7D992-72D8-45AE-8963-682723F0842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9E1E50-7286-418A-AD81-4BDE8A6E432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D7D992-72D8-45AE-8963-682723F08425}" type="pres">
      <dgm:prSet presAssocID="{CC9E1E50-7286-418A-AD81-4BDE8A6E43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A4DB1B8-DDCF-4287-A68F-A62818E36F9F}" type="presOf" srcId="{CC9E1E50-7286-418A-AD81-4BDE8A6E4329}" destId="{59D7D992-72D8-45AE-8963-682723F0842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9E1E50-7286-418A-AD81-4BDE8A6E432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D7D992-72D8-45AE-8963-682723F08425}" type="pres">
      <dgm:prSet presAssocID="{CC9E1E50-7286-418A-AD81-4BDE8A6E43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A4DB1B8-DDCF-4287-A68F-A62818E36F9F}" type="presOf" srcId="{CC9E1E50-7286-418A-AD81-4BDE8A6E4329}" destId="{59D7D992-72D8-45AE-8963-682723F0842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9E1E50-7286-418A-AD81-4BDE8A6E432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D7D992-72D8-45AE-8963-682723F08425}" type="pres">
      <dgm:prSet presAssocID="{CC9E1E50-7286-418A-AD81-4BDE8A6E43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A4DB1B8-DDCF-4287-A68F-A62818E36F9F}" type="presOf" srcId="{CC9E1E50-7286-418A-AD81-4BDE8A6E4329}" destId="{59D7D992-72D8-45AE-8963-682723F0842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9E1E50-7286-418A-AD81-4BDE8A6E432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D7D992-72D8-45AE-8963-682723F08425}" type="pres">
      <dgm:prSet presAssocID="{CC9E1E50-7286-418A-AD81-4BDE8A6E43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A4DB1B8-DDCF-4287-A68F-A62818E36F9F}" type="presOf" srcId="{CC9E1E50-7286-418A-AD81-4BDE8A6E4329}" destId="{59D7D992-72D8-45AE-8963-682723F0842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D5A49-D261-44BE-873E-0B868916AE5E}">
      <dsp:nvSpPr>
        <dsp:cNvPr id="0" name=""/>
        <dsp:cNvSpPr/>
      </dsp:nvSpPr>
      <dsp:spPr>
        <a:xfrm>
          <a:off x="8815" y="0"/>
          <a:ext cx="9013635" cy="2442575"/>
        </a:xfrm>
        <a:prstGeom prst="roundRect">
          <a:avLst>
            <a:gd name="adj" fmla="val 10000"/>
          </a:avLst>
        </a:prstGeom>
        <a:solidFill>
          <a:srgbClr val="7030A0"/>
        </a:solidFill>
        <a:ln w="285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Georgia" panose="02040502050405020303" pitchFamily="18" charset="0"/>
            </a:rPr>
            <a:t/>
          </a:r>
          <a:br>
            <a:rPr lang="ru-RU" sz="2000" b="1" i="1" kern="1200" dirty="0" smtClean="0">
              <a:latin typeface="Georgia" panose="02040502050405020303" pitchFamily="18" charset="0"/>
            </a:rPr>
          </a:br>
          <a:r>
            <a:rPr lang="ru-RU" sz="2200" b="1" u="sng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Образовательно-просветительские проекты</a:t>
          </a:r>
          <a:r>
            <a:rPr lang="ru-RU" sz="2200" b="1" kern="1200" dirty="0" smtClean="0">
              <a:solidFill>
                <a:schemeClr val="bg1"/>
              </a:solidFill>
              <a:latin typeface="Georgia" panose="02040502050405020303" pitchFamily="18" charset="0"/>
            </a:rPr>
            <a:t> 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>
              <a:latin typeface="Georgia" panose="02040502050405020303" pitchFamily="18" charset="0"/>
            </a:rPr>
            <a:t/>
          </a:r>
          <a:br>
            <a:rPr lang="ru-RU" sz="1700" b="1" i="0" kern="1200" dirty="0" smtClean="0">
              <a:latin typeface="Georgia" panose="02040502050405020303" pitchFamily="18" charset="0"/>
            </a:rPr>
          </a:br>
          <a:r>
            <a:rPr lang="ru-RU" sz="1900" b="1" kern="1200" dirty="0" smtClean="0">
              <a:latin typeface="Georgia" panose="02040502050405020303" pitchFamily="18" charset="0"/>
            </a:rPr>
            <a:t>Проект Школа для родителей «Новая жизнь вместе»</a:t>
          </a:r>
          <a:endParaRPr lang="ru-RU" sz="1900" kern="1200" dirty="0" smtClean="0">
            <a:latin typeface="Georgia" panose="02040502050405020303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Georgia" panose="02040502050405020303" pitchFamily="18" charset="0"/>
            </a:rPr>
            <a:t>Реализация проекта – лечебно-профилактические учреждения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Georgia" panose="02040502050405020303" pitchFamily="18" charset="0"/>
            </a:rPr>
            <a:t> г. Москвы, Подмосковья и регионы России.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Georgia" panose="02040502050405020303" pitchFamily="18" charset="0"/>
            </a:rPr>
            <a:t>Формат онлайн и </a:t>
          </a:r>
          <a:r>
            <a:rPr lang="ru-RU" sz="1900" b="1" kern="1200" dirty="0" err="1" smtClean="0">
              <a:latin typeface="Georgia" panose="02040502050405020303" pitchFamily="18" charset="0"/>
            </a:rPr>
            <a:t>оффлайн</a:t>
          </a:r>
          <a:endParaRPr lang="ru-RU" sz="1900" b="1" i="1" kern="1200" dirty="0" smtClean="0">
            <a:solidFill>
              <a:srgbClr val="002060"/>
            </a:solidFill>
            <a:latin typeface="Georgia" panose="02040502050405020303" pitchFamily="18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solidFill>
                <a:schemeClr val="bg1"/>
              </a:solidFill>
              <a:latin typeface="Georgia" panose="02040502050405020303" pitchFamily="18" charset="0"/>
            </a:rPr>
            <a:t>проект действует с 2016 года</a:t>
          </a:r>
          <a:endParaRPr lang="ru-RU" sz="1600" b="0" i="0" kern="1200" dirty="0">
            <a:solidFill>
              <a:schemeClr val="bg1"/>
            </a:solidFill>
            <a:latin typeface="Georgia" panose="02040502050405020303" pitchFamily="18" charset="0"/>
          </a:endParaRPr>
        </a:p>
      </dsp:txBody>
      <dsp:txXfrm>
        <a:off x="80356" y="71541"/>
        <a:ext cx="8870553" cy="2299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229BE-FDF0-408C-9425-5D43D37A0522}" type="datetimeFigureOut">
              <a:rPr lang="ru-RU" smtClean="0"/>
              <a:t>24.05.2021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39ED4-7ADD-4019-A975-BBE67D189F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59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C324-0DBA-4A8B-9A82-0A1B23448703}" type="datetimeFigureOut">
              <a:rPr lang="ru-RU" smtClean="0"/>
              <a:t>24.05.2021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D8D2-33B2-4E26-ABC6-AA68E6AE31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59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C324-0DBA-4A8B-9A82-0A1B23448703}" type="datetimeFigureOut">
              <a:rPr lang="ru-RU" smtClean="0"/>
              <a:t>24.05.2021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D8D2-33B2-4E26-ABC6-AA68E6AE31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02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C324-0DBA-4A8B-9A82-0A1B23448703}" type="datetimeFigureOut">
              <a:rPr lang="ru-RU" smtClean="0"/>
              <a:t>24.05.2021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D8D2-33B2-4E26-ABC6-AA68E6AE31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41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C324-0DBA-4A8B-9A82-0A1B23448703}" type="datetimeFigureOut">
              <a:rPr lang="ru-RU" smtClean="0"/>
              <a:t>24.05.2021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D8D2-33B2-4E26-ABC6-AA68E6AE31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18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C324-0DBA-4A8B-9A82-0A1B23448703}" type="datetimeFigureOut">
              <a:rPr lang="ru-RU" smtClean="0"/>
              <a:t>24.05.2021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D8D2-33B2-4E26-ABC6-AA68E6AE31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57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C324-0DBA-4A8B-9A82-0A1B23448703}" type="datetimeFigureOut">
              <a:rPr lang="ru-RU" smtClean="0"/>
              <a:t>24.05.2021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D8D2-33B2-4E26-ABC6-AA68E6AE31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34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C324-0DBA-4A8B-9A82-0A1B23448703}" type="datetimeFigureOut">
              <a:rPr lang="ru-RU" smtClean="0"/>
              <a:t>24.05.2021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D8D2-33B2-4E26-ABC6-AA68E6AE31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98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C324-0DBA-4A8B-9A82-0A1B23448703}" type="datetimeFigureOut">
              <a:rPr lang="ru-RU" smtClean="0"/>
              <a:t>24.05.2021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D8D2-33B2-4E26-ABC6-AA68E6AE31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62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C324-0DBA-4A8B-9A82-0A1B23448703}" type="datetimeFigureOut">
              <a:rPr lang="ru-RU" smtClean="0"/>
              <a:t>24.05.2021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D8D2-33B2-4E26-ABC6-AA68E6AE31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47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C324-0DBA-4A8B-9A82-0A1B23448703}" type="datetimeFigureOut">
              <a:rPr lang="ru-RU" smtClean="0"/>
              <a:t>24.05.2021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D8D2-33B2-4E26-ABC6-AA68E6AE31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0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C324-0DBA-4A8B-9A82-0A1B23448703}" type="datetimeFigureOut">
              <a:rPr lang="ru-RU" smtClean="0"/>
              <a:t>24.05.2021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D8D2-33B2-4E26-ABC6-AA68E6AE31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41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C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DC324-0DBA-4A8B-9A82-0A1B23448703}" type="datetimeFigureOut">
              <a:rPr lang="ru-RU" smtClean="0"/>
              <a:t>24.05.2021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2D8D2-33B2-4E26-ABC6-AA68E6AE31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04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nlightfond.ru/" TargetMode="External"/><Relationship Id="rId3" Type="http://schemas.openxmlformats.org/officeDocument/2006/relationships/diagramLayout" Target="../diagrams/layout9.xml"/><Relationship Id="rId7" Type="http://schemas.openxmlformats.org/officeDocument/2006/relationships/hyperlink" Target="mailto:info@sunlightfond.ru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lncepodari/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ok.ru/group/53022418731174?st._aid=ExternalGroupWidget_OpenGroup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nstagram.com/podari_svet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hyperlink" Target="https://www.youtube.com/channel/UC6OCl4bky1sfCBJpG87I-B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ropmefiles.com/1uqfc" TargetMode="External"/><Relationship Id="rId13" Type="http://schemas.openxmlformats.org/officeDocument/2006/relationships/hyperlink" Target="https://life.ru/p/1326911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s://dropmefiles.com/zXfgy" TargetMode="External"/><Relationship Id="rId12" Type="http://schemas.openxmlformats.org/officeDocument/2006/relationships/hyperlink" Target="https://ren.tv/news/x/705630-onf-zapustil-aktsiiu-deti-govoriat-v-rossiiskom-transporte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openxmlformats.org/officeDocument/2006/relationships/hyperlink" Target="http://nntv.tv/?id=200436" TargetMode="External"/><Relationship Id="rId5" Type="http://schemas.openxmlformats.org/officeDocument/2006/relationships/diagramColors" Target="../diagrams/colors2.xml"/><Relationship Id="rId10" Type="http://schemas.openxmlformats.org/officeDocument/2006/relationships/hyperlink" Target="https://iz.ru/1018307/video/rossiiskii-transport-zagovoril-detskimi-golosami" TargetMode="Externa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s://www.tvc.ru/news/show/id/185139" TargetMode="Externa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hyperlink" Target="https://youtu.be/LDz9MlZJ7rM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dT2GZmcOudg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574" y="137785"/>
            <a:ext cx="8705588" cy="6563639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</a:t>
            </a:r>
            <a:r>
              <a:rPr lang="ru-RU" sz="1600" b="1" dirty="0" smtClean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Благотворительный </a:t>
            </a:r>
            <a:r>
              <a:rPr lang="ru-RU" sz="1600" b="1" dirty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фонд помощи детям, рожденным раньше срока </a:t>
            </a:r>
            <a:r>
              <a:rPr lang="ru-RU" sz="1600" b="1" dirty="0" smtClean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Подари солнечный </a:t>
            </a:r>
            <a:r>
              <a:rPr lang="ru-RU" sz="1600" b="1" dirty="0" smtClean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свет» приглашает </a:t>
            </a:r>
            <a:r>
              <a:rPr lang="ru-RU" sz="1600" b="1" dirty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вас принять участие и поддержать социально-значимые проекты </a:t>
            </a:r>
            <a:r>
              <a:rPr lang="ru-RU" sz="1600" b="1" dirty="0" smtClean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фонда.  </a:t>
            </a:r>
            <a:br>
              <a:rPr lang="ru-RU" sz="1600" b="1" dirty="0" smtClean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           </a:t>
            </a:r>
            <a:r>
              <a:rPr lang="ru-RU" sz="1600" b="1" dirty="0">
                <a:solidFill>
                  <a:srgbClr val="4B2F45"/>
                </a:solidFill>
                <a:latin typeface="Georgia" panose="02040502050405020303" pitchFamily="18" charset="0"/>
              </a:rPr>
              <a:t>Основная задача нашего фонда -привлечение внимания общественности к проблеме недоношенных детей, помощь в их реабилитации, адаптации, в  улучшении качества жизни. С этой целью мы создаем социально-значимые </a:t>
            </a:r>
            <a:r>
              <a:rPr lang="ru-RU" sz="1600" b="1" dirty="0" smtClean="0">
                <a:solidFill>
                  <a:srgbClr val="4B2F45"/>
                </a:solidFill>
                <a:latin typeface="Georgia" panose="02040502050405020303" pitchFamily="18" charset="0"/>
              </a:rPr>
              <a:t>проекты, для осуществления которых очень важна помощь со стороны волонтёрских организаций!</a:t>
            </a:r>
            <a:br>
              <a:rPr lang="ru-RU" sz="1600" b="1" dirty="0" smtClean="0">
                <a:solidFill>
                  <a:srgbClr val="4B2F45"/>
                </a:solidFill>
                <a:latin typeface="Georgia" panose="02040502050405020303" pitchFamily="18" charset="0"/>
              </a:rPr>
            </a:br>
            <a:r>
              <a:rPr lang="ru-RU" sz="1600" b="1" dirty="0">
                <a:solidFill>
                  <a:srgbClr val="4B2F45"/>
                </a:solidFill>
                <a:latin typeface="Georgia" panose="02040502050405020303" pitchFamily="18" charset="0"/>
              </a:rPr>
              <a:t/>
            </a:r>
            <a:br>
              <a:rPr lang="ru-RU" sz="1600" b="1" dirty="0">
                <a:solidFill>
                  <a:srgbClr val="4B2F45"/>
                </a:solidFill>
                <a:latin typeface="Georgia" panose="02040502050405020303" pitchFamily="18" charset="0"/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Уважаемые волонтёры! </a:t>
            </a:r>
            <a:r>
              <a:rPr lang="ru-RU" sz="1600" i="1" dirty="0" smtClean="0">
                <a:latin typeface="Georgia" panose="02040502050405020303" pitchFamily="18" charset="0"/>
              </a:rPr>
              <a:t>Мы </a:t>
            </a:r>
            <a:r>
              <a:rPr lang="ru-RU" sz="1600" i="1" dirty="0">
                <a:latin typeface="Georgia" panose="02040502050405020303" pitchFamily="18" charset="0"/>
              </a:rPr>
              <a:t>будем рады, если Вы поддержите наши инициативы и присоединитесь </a:t>
            </a:r>
            <a:r>
              <a:rPr lang="ru-RU" sz="1600" i="1" dirty="0" smtClean="0">
                <a:latin typeface="Georgia" panose="02040502050405020303" pitchFamily="18" charset="0"/>
              </a:rPr>
              <a:t>к  проектам.  </a:t>
            </a:r>
            <a:br>
              <a:rPr lang="ru-RU" sz="1600" i="1" dirty="0" smtClean="0">
                <a:latin typeface="Georgia" panose="02040502050405020303" pitchFamily="18" charset="0"/>
              </a:rPr>
            </a:br>
            <a:r>
              <a:rPr lang="ru-RU" sz="1600" i="1" dirty="0" smtClean="0">
                <a:latin typeface="Georgia" panose="02040502050405020303" pitchFamily="18" charset="0"/>
              </a:rPr>
              <a:t>Своим участием, каждый </a:t>
            </a:r>
            <a:r>
              <a:rPr lang="ru-RU" sz="1600" i="1" dirty="0">
                <a:latin typeface="Georgia" panose="02040502050405020303" pitchFamily="18" charset="0"/>
              </a:rPr>
              <a:t>из </a:t>
            </a:r>
            <a:r>
              <a:rPr lang="ru-RU" sz="1600" i="1" dirty="0" smtClean="0">
                <a:latin typeface="Georgia" panose="02040502050405020303" pitchFamily="18" charset="0"/>
              </a:rPr>
              <a:t>вас </a:t>
            </a:r>
            <a:r>
              <a:rPr lang="ru-RU" sz="1600" i="1" dirty="0">
                <a:latin typeface="Georgia" panose="02040502050405020303" pitchFamily="18" charset="0"/>
              </a:rPr>
              <a:t>сможет подарить немного тепла, доброты и </a:t>
            </a:r>
            <a:r>
              <a:rPr lang="ru-RU" sz="1600" i="1" dirty="0" smtClean="0">
                <a:latin typeface="Georgia" panose="02040502050405020303" pitchFamily="18" charset="0"/>
              </a:rPr>
              <a:t>сердца! </a:t>
            </a:r>
            <a:r>
              <a:rPr lang="ru-RU" sz="1600" i="1" dirty="0">
                <a:solidFill>
                  <a:srgbClr val="4B2F45"/>
                </a:solidFill>
                <a:latin typeface="Georgia" panose="02040502050405020303" pitchFamily="18" charset="0"/>
              </a:rPr>
              <a:t/>
            </a:r>
            <a:br>
              <a:rPr lang="ru-RU" sz="1600" i="1" dirty="0">
                <a:solidFill>
                  <a:srgbClr val="4B2F45"/>
                </a:solidFill>
                <a:latin typeface="Georgia" panose="02040502050405020303" pitchFamily="18" charset="0"/>
              </a:rPr>
            </a:br>
            <a:r>
              <a:rPr lang="ru-RU" sz="1600" b="1" i="1" dirty="0" smtClean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Президент благотворительного фонда</a:t>
            </a:r>
            <a:br>
              <a:rPr lang="ru-RU" sz="1600" b="1" dirty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"Подари </a:t>
            </a:r>
            <a:r>
              <a:rPr lang="ru-RU" sz="1600" b="1" dirty="0" smtClean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солнечный свет»                                                          Саниям </a:t>
            </a:r>
            <a:r>
              <a:rPr lang="ru-RU" sz="1600" b="1" dirty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Коваль</a:t>
            </a:r>
            <a:br>
              <a:rPr lang="ru-RU" sz="1600" b="1" dirty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4B2F45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9278" y="676406"/>
            <a:ext cx="6056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25"/>
              </a:spcAft>
            </a:pPr>
            <a:r>
              <a:rPr lang="ru-RU" sz="1600" i="1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ru-RU" sz="1600" i="1" dirty="0">
              <a:solidFill>
                <a:srgbClr val="805076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5" y="137785"/>
            <a:ext cx="3898240" cy="1052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82" y="137785"/>
            <a:ext cx="1572872" cy="1941534"/>
          </a:xfrm>
          <a:prstGeom prst="rect">
            <a:avLst/>
          </a:prstGeom>
        </p:spPr>
      </p:pic>
      <p:pic>
        <p:nvPicPr>
          <p:cNvPr id="7" name="Изображение 3" descr="shkola-dlya-roditelej-nedonoshennyh-detej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81" y="1189973"/>
            <a:ext cx="2331164" cy="1240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4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25240519"/>
              </p:ext>
            </p:extLst>
          </p:nvPr>
        </p:nvGraphicFramePr>
        <p:xfrm>
          <a:off x="338203" y="100210"/>
          <a:ext cx="3720230" cy="146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21" y="2430049"/>
            <a:ext cx="8617906" cy="4296428"/>
          </a:xfrm>
        </p:spPr>
        <p:txBody>
          <a:bodyPr>
            <a:normAutofit/>
          </a:bodyPr>
          <a:lstStyle/>
          <a:p>
            <a:endParaRPr lang="ru-RU" sz="1400" b="1" dirty="0">
              <a:solidFill>
                <a:srgbClr val="5A3853"/>
              </a:solidFill>
              <a:latin typeface="Georgia" panose="02040502050405020303" pitchFamily="18" charset="0"/>
            </a:endParaRPr>
          </a:p>
          <a:p>
            <a:endParaRPr lang="ru-RU" sz="1400" b="1" dirty="0" smtClean="0">
              <a:solidFill>
                <a:srgbClr val="5A3853"/>
              </a:solidFill>
              <a:latin typeface="Georgia" panose="02040502050405020303" pitchFamily="18" charset="0"/>
            </a:endParaRPr>
          </a:p>
          <a:p>
            <a:r>
              <a:rPr lang="ru-RU" sz="1400" dirty="0" smtClean="0">
                <a:solidFill>
                  <a:srgbClr val="805076"/>
                </a:solidFill>
                <a:latin typeface="Georgia" panose="02040502050405020303" pitchFamily="18" charset="0"/>
              </a:rPr>
              <a:t>Цель Ежегодной </a:t>
            </a:r>
            <a:r>
              <a:rPr lang="ru-RU" sz="1400" b="1" dirty="0" smtClean="0">
                <a:solidFill>
                  <a:srgbClr val="805076"/>
                </a:solidFill>
                <a:latin typeface="Georgia" panose="02040502050405020303" pitchFamily="18" charset="0"/>
              </a:rPr>
              <a:t>Новогодней акции </a:t>
            </a:r>
            <a:r>
              <a:rPr lang="ru-RU" sz="1400" b="1" dirty="0">
                <a:solidFill>
                  <a:srgbClr val="805076"/>
                </a:solidFill>
                <a:latin typeface="Georgia" panose="02040502050405020303" pitchFamily="18" charset="0"/>
              </a:rPr>
              <a:t>«</a:t>
            </a:r>
            <a:r>
              <a:rPr lang="ru-RU" sz="1400" b="1" dirty="0" smtClean="0">
                <a:solidFill>
                  <a:srgbClr val="805076"/>
                </a:solidFill>
                <a:latin typeface="Georgia" panose="02040502050405020303" pitchFamily="18" charset="0"/>
              </a:rPr>
              <a:t>Я-Волшебник»</a:t>
            </a:r>
            <a:r>
              <a:rPr lang="ru-RU" sz="1400" dirty="0">
                <a:solidFill>
                  <a:srgbClr val="805076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solidFill>
                  <a:srgbClr val="805076"/>
                </a:solidFill>
                <a:latin typeface="Georgia" panose="02040502050405020303" pitchFamily="18" charset="0"/>
              </a:rPr>
              <a:t>помочь </a:t>
            </a:r>
            <a:r>
              <a:rPr lang="ru-RU" sz="1400" dirty="0">
                <a:solidFill>
                  <a:srgbClr val="805076"/>
                </a:solidFill>
                <a:latin typeface="Georgia" panose="02040502050405020303" pitchFamily="18" charset="0"/>
              </a:rPr>
              <a:t>в осуществлении мечты </a:t>
            </a:r>
            <a:r>
              <a:rPr lang="ru-RU" sz="1400" dirty="0" smtClean="0">
                <a:solidFill>
                  <a:srgbClr val="805076"/>
                </a:solidFill>
                <a:latin typeface="Georgia" panose="02040502050405020303" pitchFamily="18" charset="0"/>
              </a:rPr>
              <a:t>у подопечных </a:t>
            </a:r>
            <a:r>
              <a:rPr lang="ru-RU" sz="1400" dirty="0">
                <a:solidFill>
                  <a:srgbClr val="805076"/>
                </a:solidFill>
                <a:latin typeface="Georgia" panose="02040502050405020303" pitchFamily="18" charset="0"/>
              </a:rPr>
              <a:t>фонда в канун Нового года и </a:t>
            </a:r>
            <a:r>
              <a:rPr lang="ru-RU" sz="1400" dirty="0" smtClean="0">
                <a:solidFill>
                  <a:srgbClr val="805076"/>
                </a:solidFill>
                <a:latin typeface="Georgia" panose="02040502050405020303" pitchFamily="18" charset="0"/>
              </a:rPr>
              <a:t>Рождества. Каждый год ребята присылают письма со своей мечтой и Вы можете стать для них Волшебником. </a:t>
            </a:r>
          </a:p>
          <a:p>
            <a:r>
              <a:rPr lang="ru-RU" sz="1400" dirty="0" smtClean="0">
                <a:solidFill>
                  <a:srgbClr val="805076"/>
                </a:solidFill>
                <a:latin typeface="Georgia" panose="02040502050405020303" pitchFamily="18" charset="0"/>
              </a:rPr>
              <a:t>В Новогодний праздник мы оказанием гуманитарную помощь социально незащищенным слоям на селения, многодетным семьям, семьям с недоношенными детьми и  детьми с ОВЗ. Традиционно  при поддержке партнёров,  в детские клинические </a:t>
            </a:r>
            <a:r>
              <a:rPr lang="ru-RU" sz="1400" dirty="0">
                <a:solidFill>
                  <a:srgbClr val="805076"/>
                </a:solidFill>
                <a:latin typeface="Georgia" panose="02040502050405020303" pitchFamily="18" charset="0"/>
              </a:rPr>
              <a:t>больницы и в перинатальные </a:t>
            </a:r>
            <a:r>
              <a:rPr lang="ru-RU" sz="1400" dirty="0" smtClean="0">
                <a:solidFill>
                  <a:srgbClr val="805076"/>
                </a:solidFill>
                <a:latin typeface="Georgia" panose="02040502050405020303" pitchFamily="18" charset="0"/>
              </a:rPr>
              <a:t>центры,</a:t>
            </a:r>
            <a:r>
              <a:rPr lang="ru-RU" sz="1400" dirty="0">
                <a:solidFill>
                  <a:srgbClr val="805076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solidFill>
                  <a:srgbClr val="805076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>
                <a:solidFill>
                  <a:srgbClr val="805076"/>
                </a:solidFill>
                <a:latin typeface="Georgia" panose="02040502050405020303" pitchFamily="18" charset="0"/>
              </a:rPr>
              <a:t>в </a:t>
            </a:r>
            <a:r>
              <a:rPr lang="ru-RU" sz="1400" dirty="0" smtClean="0">
                <a:solidFill>
                  <a:srgbClr val="805076"/>
                </a:solidFill>
                <a:latin typeface="Georgia" panose="02040502050405020303" pitchFamily="18" charset="0"/>
              </a:rPr>
              <a:t>отделения </a:t>
            </a:r>
            <a:r>
              <a:rPr lang="ru-RU" sz="1400" dirty="0">
                <a:solidFill>
                  <a:srgbClr val="805076"/>
                </a:solidFill>
                <a:latin typeface="Georgia" panose="02040502050405020303" pitchFamily="18" charset="0"/>
              </a:rPr>
              <a:t>реанимации и интенсивной терапии  новорожденных </a:t>
            </a:r>
            <a:r>
              <a:rPr lang="ru-RU" sz="1400" dirty="0" smtClean="0">
                <a:solidFill>
                  <a:srgbClr val="805076"/>
                </a:solidFill>
                <a:latin typeface="Georgia" panose="02040502050405020303" pitchFamily="18" charset="0"/>
              </a:rPr>
              <a:t>г. Москвы и  </a:t>
            </a:r>
            <a:r>
              <a:rPr lang="ru-RU" sz="1400" dirty="0">
                <a:solidFill>
                  <a:srgbClr val="805076"/>
                </a:solidFill>
                <a:latin typeface="Georgia" panose="02040502050405020303" pitchFamily="18" charset="0"/>
              </a:rPr>
              <a:t>регионов </a:t>
            </a:r>
            <a:r>
              <a:rPr lang="ru-RU" sz="1400" dirty="0" smtClean="0">
                <a:solidFill>
                  <a:srgbClr val="805076"/>
                </a:solidFill>
                <a:latin typeface="Georgia" panose="02040502050405020303" pitchFamily="18" charset="0"/>
              </a:rPr>
              <a:t>России, фонд  отправляет новогодние подарки и гуманитарную помощь.</a:t>
            </a:r>
          </a:p>
          <a:p>
            <a:r>
              <a:rPr lang="ru-RU" sz="1800" b="1" i="1" dirty="0">
                <a:solidFill>
                  <a:srgbClr val="4B2F45"/>
                </a:solidFill>
                <a:latin typeface="Georgia" panose="02040502050405020303" pitchFamily="18" charset="0"/>
              </a:rPr>
              <a:t>Требуются </a:t>
            </a:r>
            <a:r>
              <a:rPr lang="ru-RU" sz="1800" b="1" i="1" dirty="0" smtClean="0">
                <a:solidFill>
                  <a:srgbClr val="4B2F45"/>
                </a:solidFill>
                <a:latin typeface="Georgia" panose="02040502050405020303" pitchFamily="18" charset="0"/>
              </a:rPr>
              <a:t>волонтёры!</a:t>
            </a:r>
            <a:endParaRPr lang="ru-RU" sz="1800" dirty="0">
              <a:solidFill>
                <a:srgbClr val="805076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0208" y="100209"/>
            <a:ext cx="8981163" cy="2159962"/>
          </a:xfrm>
          <a:solidFill>
            <a:srgbClr val="7030A0"/>
          </a:solidFill>
          <a:ln>
            <a:solidFill>
              <a:srgbClr val="D6BFEB"/>
            </a:solidFill>
            <a:round/>
          </a:ln>
        </p:spPr>
        <p:txBody>
          <a:bodyPr>
            <a:noAutofit/>
          </a:bodyPr>
          <a:lstStyle/>
          <a:p>
            <a:pPr marL="0" lvl="0" indent="0" algn="r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                                   </a:t>
            </a:r>
          </a:p>
          <a:p>
            <a:pPr marL="0" lvl="0" indent="0" algn="ctr">
              <a:buNone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</a:t>
            </a:r>
            <a:r>
              <a:rPr lang="ru-RU" sz="2000" b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Программа адресной помощи</a:t>
            </a:r>
          </a:p>
          <a:p>
            <a:pPr marL="0" lvl="0" indent="0" algn="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Ежегодные, </a:t>
            </a:r>
            <a:r>
              <a:rPr lang="ru-RU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н</a:t>
            </a:r>
            <a:r>
              <a:rPr 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овогодние,</a:t>
            </a:r>
          </a:p>
          <a:p>
            <a:pPr marL="0" lvl="0" indent="0" algn="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рождественские  программы.</a:t>
            </a:r>
          </a:p>
          <a:p>
            <a:pPr marL="0" lvl="0" indent="0" algn="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Проект «Я-Волшебник»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12731" y="2004164"/>
            <a:ext cx="9131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 </a:t>
            </a:r>
          </a:p>
          <a:p>
            <a:endParaRPr lang="ru-RU" sz="1400" dirty="0">
              <a:solidFill>
                <a:srgbClr val="4B2F45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7" y="263047"/>
            <a:ext cx="1852181" cy="1834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48" y="4734838"/>
            <a:ext cx="2576683" cy="199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/>
          </p:nvPr>
        </p:nvGraphicFramePr>
        <p:xfrm>
          <a:off x="338203" y="100210"/>
          <a:ext cx="3720230" cy="146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260" y="1704482"/>
            <a:ext cx="8743167" cy="5021995"/>
          </a:xfrm>
        </p:spPr>
        <p:txBody>
          <a:bodyPr>
            <a:normAutofit/>
          </a:bodyPr>
          <a:lstStyle/>
          <a:p>
            <a:endParaRPr lang="ru-RU" sz="1400" b="1" dirty="0">
              <a:solidFill>
                <a:srgbClr val="5A3853"/>
              </a:solidFill>
              <a:latin typeface="Georgia" panose="02040502050405020303" pitchFamily="18" charset="0"/>
            </a:endParaRPr>
          </a:p>
          <a:p>
            <a:pPr algn="ctr"/>
            <a:endParaRPr lang="ru-RU" sz="1400" b="1" dirty="0" smtClean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r>
              <a:rPr lang="ru-RU" sz="1400" b="1" dirty="0" smtClean="0">
                <a:solidFill>
                  <a:srgbClr val="4B2F45"/>
                </a:solidFill>
                <a:latin typeface="Georgia" panose="02040502050405020303" pitchFamily="18" charset="0"/>
              </a:rPr>
              <a:t>Ваше </a:t>
            </a:r>
            <a:r>
              <a:rPr lang="ru-RU" sz="1400" b="1" dirty="0">
                <a:solidFill>
                  <a:srgbClr val="4B2F45"/>
                </a:solidFill>
                <a:latin typeface="Georgia" panose="02040502050405020303" pitchFamily="18" charset="0"/>
              </a:rPr>
              <a:t>участие в качестве </a:t>
            </a:r>
            <a:r>
              <a:rPr lang="ru-RU" sz="1400" b="1" dirty="0" smtClean="0">
                <a:solidFill>
                  <a:srgbClr val="4B2F45"/>
                </a:solidFill>
                <a:latin typeface="Georgia" panose="02040502050405020303" pitchFamily="18" charset="0"/>
              </a:rPr>
              <a:t>ВОЛОНТЁРА:</a:t>
            </a:r>
            <a:endParaRPr lang="ru-RU" sz="1400" b="1" dirty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Просим Вас прописать Ваши пожелания по вопросам сотрудничества в качестве </a:t>
            </a:r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</a:rPr>
              <a:t>волонтёра  в перечисленных программах и проектах</a:t>
            </a:r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</a:rPr>
              <a:t>фонда. </a:t>
            </a:r>
          </a:p>
          <a:p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</a:rPr>
              <a:t>Все </a:t>
            </a:r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подробности предложения по взаимодействию, а также Ваши пожелания и дополнительные условия возможно будет обсудить при личной встрече. </a:t>
            </a:r>
            <a:endParaRPr lang="ru-RU" sz="1400" dirty="0" smtClean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</a:rPr>
              <a:t>Предварительную заявку на участие можно оформить по телефону: +7 499 550 50 79 или письмом на </a:t>
            </a:r>
            <a:r>
              <a:rPr lang="ru-RU" sz="1400" dirty="0" err="1" smtClean="0">
                <a:solidFill>
                  <a:srgbClr val="4B2F45"/>
                </a:solidFill>
                <a:latin typeface="Georgia" panose="02040502050405020303" pitchFamily="18" charset="0"/>
              </a:rPr>
              <a:t>эл.почту</a:t>
            </a:r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</a:rPr>
              <a:t>: </a:t>
            </a:r>
            <a:r>
              <a:rPr lang="en-US" sz="1400" dirty="0" smtClean="0">
                <a:solidFill>
                  <a:srgbClr val="4B2F45"/>
                </a:solidFill>
                <a:latin typeface="Georgia" panose="02040502050405020303" pitchFamily="18" charset="0"/>
              </a:rPr>
              <a:t>info@sunlightfond.ru</a:t>
            </a:r>
            <a:endParaRPr lang="ru-RU" sz="1400" dirty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endParaRPr lang="ru-RU" sz="1400" b="1" dirty="0">
              <a:solidFill>
                <a:srgbClr val="5A3853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260" y="200415"/>
            <a:ext cx="8906006" cy="1665020"/>
          </a:xfrm>
          <a:solidFill>
            <a:srgbClr val="7030A0"/>
          </a:solidFill>
          <a:ln>
            <a:solidFill>
              <a:srgbClr val="D6BFEB"/>
            </a:solidFill>
            <a:round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b="1" i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Благодарим </a:t>
            </a:r>
            <a:r>
              <a:rPr lang="ru-RU" sz="1800" b="1" i="1" dirty="0">
                <a:solidFill>
                  <a:schemeClr val="bg1"/>
                </a:solidFill>
                <a:latin typeface="Georgia" panose="02040502050405020303" pitchFamily="18" charset="0"/>
              </a:rPr>
              <a:t>Вас за знакомство с нашими программами! </a:t>
            </a:r>
            <a:endParaRPr lang="ru-RU" sz="1800" b="1" i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Надеемся </a:t>
            </a:r>
            <a:r>
              <a:rPr lang="ru-RU" sz="1800" b="1" i="1" dirty="0">
                <a:solidFill>
                  <a:schemeClr val="bg1"/>
                </a:solidFill>
                <a:latin typeface="Georgia" panose="02040502050405020303" pitchFamily="18" charset="0"/>
              </a:rPr>
              <a:t>среди них вы найдёте именно </a:t>
            </a:r>
            <a:r>
              <a:rPr lang="ru-RU" sz="18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ту,  </a:t>
            </a:r>
            <a:r>
              <a:rPr lang="ru-RU" sz="1800" b="1" i="1" dirty="0">
                <a:solidFill>
                  <a:schemeClr val="bg1"/>
                </a:solidFill>
                <a:latin typeface="Georgia" panose="02040502050405020303" pitchFamily="18" charset="0"/>
              </a:rPr>
              <a:t>которая </a:t>
            </a:r>
            <a:endParaRPr lang="ru-RU" sz="1800" b="1" i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вдохновит Вас стать частью нашей дружной команды!</a:t>
            </a:r>
            <a:endParaRPr lang="ru-RU" sz="180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12731" y="2004164"/>
            <a:ext cx="9131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 </a:t>
            </a:r>
          </a:p>
          <a:p>
            <a:endParaRPr lang="ru-RU" sz="1400" dirty="0">
              <a:solidFill>
                <a:srgbClr val="4B2F45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8723" y="4226755"/>
            <a:ext cx="787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 </a:t>
            </a:r>
          </a:p>
        </p:txBody>
      </p:sp>
      <p:grpSp>
        <p:nvGrpSpPr>
          <p:cNvPr id="8" name="Группа 7"/>
          <p:cNvGrpSpPr/>
          <p:nvPr/>
        </p:nvGrpSpPr>
        <p:grpSpPr>
          <a:xfrm rot="10800000" flipV="1">
            <a:off x="914400" y="4766201"/>
            <a:ext cx="7582792" cy="1272398"/>
            <a:chOff x="7673" y="0"/>
            <a:chExt cx="7850385" cy="267440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673" y="0"/>
              <a:ext cx="7850385" cy="2674403"/>
            </a:xfrm>
            <a:prstGeom prst="roundRect">
              <a:avLst>
                <a:gd name="adj" fmla="val 10000"/>
              </a:avLst>
            </a:prstGeom>
            <a:solidFill>
              <a:srgbClr val="D6BFEB"/>
            </a:solidFill>
            <a:ln>
              <a:solidFill>
                <a:srgbClr val="913F85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86004" y="78331"/>
              <a:ext cx="7693723" cy="2517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rgbClr val="A2187B"/>
                  </a:solidFill>
                </a:rPr>
                <a:t> </a:t>
              </a:r>
              <a:r>
                <a:rPr lang="en-US" sz="3200" b="1" kern="1200" dirty="0" smtClean="0">
                  <a:solidFill>
                    <a:srgbClr val="A2187B"/>
                  </a:solidFill>
                </a:rPr>
                <a:t>+7 (49</a:t>
              </a:r>
              <a:r>
                <a:rPr lang="ru-RU" sz="3200" b="1" kern="1200" dirty="0" smtClean="0">
                  <a:solidFill>
                    <a:srgbClr val="A2187B"/>
                  </a:solidFill>
                </a:rPr>
                <a:t>9</a:t>
              </a:r>
              <a:r>
                <a:rPr lang="en-US" sz="3200" b="1" kern="1200" dirty="0" smtClean="0">
                  <a:solidFill>
                    <a:srgbClr val="A2187B"/>
                  </a:solidFill>
                </a:rPr>
                <a:t>) </a:t>
              </a:r>
              <a:r>
                <a:rPr lang="ru-RU" sz="3200" b="1" kern="1200" dirty="0" smtClean="0">
                  <a:solidFill>
                    <a:srgbClr val="A2187B"/>
                  </a:solidFill>
                </a:rPr>
                <a:t>550 50 70</a:t>
              </a:r>
            </a:p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solidFill>
                    <a:srgbClr val="7030A0"/>
                  </a:solidFill>
                </a:rPr>
                <a:t> </a:t>
              </a:r>
              <a:r>
                <a:rPr lang="en-US" sz="3200" b="1" kern="1200" dirty="0" smtClean="0">
                  <a:solidFill>
                    <a:schemeClr val="bg1"/>
                  </a:solidFill>
                  <a:hlinkClick r:id="rId7"/>
                </a:rPr>
                <a:t>i</a:t>
              </a:r>
              <a:r>
                <a:rPr lang="en-US" sz="3200" b="1" kern="1200" dirty="0" smtClean="0">
                  <a:solidFill>
                    <a:srgbClr val="7030A0"/>
                  </a:solidFill>
                  <a:hlinkClick r:id="rId7"/>
                </a:rPr>
                <a:t>nfo@sunlightfond.ru</a:t>
              </a:r>
              <a:r>
                <a:rPr lang="ru-RU" sz="3200" b="1" kern="1200" dirty="0" smtClean="0">
                  <a:solidFill>
                    <a:srgbClr val="7030A0"/>
                  </a:solidFill>
                </a:rPr>
                <a:t> </a:t>
              </a:r>
              <a:r>
                <a:rPr lang="en-US" sz="3200" b="1" kern="1200" dirty="0" smtClean="0">
                  <a:solidFill>
                    <a:schemeClr val="bg1"/>
                  </a:solidFill>
                </a:rPr>
                <a:t>        </a:t>
              </a:r>
              <a:r>
                <a:rPr lang="en-US" sz="3200" b="1" u="sng" kern="1200" dirty="0" smtClean="0">
                  <a:solidFill>
                    <a:srgbClr val="7030A0"/>
                  </a:solidFill>
                  <a:hlinkClick r:id="rId8"/>
                </a:rPr>
                <a:t>www.sunlightfond.ru</a:t>
              </a:r>
              <a:endParaRPr lang="ru-RU" sz="3200" b="1" u="sng" kern="1200" dirty="0" smtClean="0">
                <a:solidFill>
                  <a:srgbClr val="7030A0"/>
                </a:solidFill>
              </a:endParaRPr>
            </a:p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1" u="none" kern="1200" dirty="0" smtClean="0">
                  <a:solidFill>
                    <a:srgbClr val="A2187B"/>
                  </a:solidFill>
                </a:rPr>
                <a:t>Спасибо за внимание!</a:t>
              </a:r>
              <a:endParaRPr lang="en-US" sz="3200" b="1" i="1" u="none" kern="1200" dirty="0" smtClean="0">
                <a:solidFill>
                  <a:srgbClr val="A2187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6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619" y="702945"/>
            <a:ext cx="3829834" cy="101155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Мы в социальных сетях!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731714"/>
            <a:ext cx="4813720" cy="4781820"/>
          </a:xfrm>
        </p:spPr>
        <p:txBody>
          <a:bodyPr>
            <a:normAutofit/>
          </a:bodyPr>
          <a:lstStyle/>
          <a:p>
            <a:pPr algn="ctr"/>
            <a:endParaRPr lang="ru-RU" sz="1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950" b="1" dirty="0">
                <a:solidFill>
                  <a:srgbClr val="002060"/>
                </a:solidFill>
                <a:latin typeface="Georgia" panose="02040502050405020303" pitchFamily="18" charset="0"/>
              </a:rPr>
              <a:t>Подписывайтесь на наши</a:t>
            </a:r>
          </a:p>
          <a:p>
            <a:pPr algn="ctr"/>
            <a:r>
              <a:rPr lang="ru-RU" sz="1950" b="1" dirty="0">
                <a:solidFill>
                  <a:srgbClr val="002060"/>
                </a:solidFill>
                <a:latin typeface="Georgia" panose="02040502050405020303" pitchFamily="18" charset="0"/>
              </a:rPr>
              <a:t> социальные сети, </a:t>
            </a:r>
          </a:p>
          <a:p>
            <a:pPr algn="ctr"/>
            <a:r>
              <a:rPr lang="ru-RU" sz="1950" b="1" dirty="0">
                <a:solidFill>
                  <a:srgbClr val="002060"/>
                </a:solidFill>
                <a:latin typeface="Georgia" panose="02040502050405020303" pitchFamily="18" charset="0"/>
              </a:rPr>
              <a:t>делитесь с друзьями </a:t>
            </a:r>
          </a:p>
          <a:p>
            <a:pPr algn="ctr"/>
            <a:r>
              <a:rPr lang="ru-RU" sz="1950" b="1" dirty="0">
                <a:solidFill>
                  <a:srgbClr val="002060"/>
                </a:solidFill>
                <a:latin typeface="Georgia" panose="02040502050405020303" pitchFamily="18" charset="0"/>
              </a:rPr>
              <a:t>и </a:t>
            </a:r>
          </a:p>
          <a:p>
            <a:pPr algn="ctr"/>
            <a:r>
              <a:rPr lang="ru-RU" sz="1950" b="1" dirty="0">
                <a:solidFill>
                  <a:srgbClr val="002060"/>
                </a:solidFill>
                <a:latin typeface="Georgia" panose="02040502050405020303" pitchFamily="18" charset="0"/>
              </a:rPr>
              <a:t>б</a:t>
            </a:r>
            <a:r>
              <a:rPr lang="ru-RU" sz="195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удьте с нами в добрых делах !</a:t>
            </a:r>
          </a:p>
          <a:p>
            <a:pPr algn="ctr"/>
            <a:endParaRPr lang="ru-RU" sz="195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195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195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15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 уважением</a:t>
            </a:r>
            <a:r>
              <a:rPr lang="ru-RU" sz="1500" b="1" i="1" dirty="0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</a:p>
          <a:p>
            <a:pPr algn="r"/>
            <a:r>
              <a:rPr lang="ru-RU" sz="1500" b="1" i="1" dirty="0">
                <a:solidFill>
                  <a:srgbClr val="002060"/>
                </a:solidFill>
                <a:latin typeface="Georgia" panose="02040502050405020303" pitchFamily="18" charset="0"/>
              </a:rPr>
              <a:t> Благотворительный фонд помощи детям, рожденным на раннем сроке «Подари солнечный свет»</a:t>
            </a:r>
          </a:p>
        </p:txBody>
      </p:sp>
      <p:pic>
        <p:nvPicPr>
          <p:cNvPr id="3" name="Рисунок 2" descr="Facebook logo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61" y="4444142"/>
            <a:ext cx="1109028" cy="994410"/>
          </a:xfrm>
          <a:prstGeom prst="rect">
            <a:avLst/>
          </a:prstGeom>
        </p:spPr>
      </p:pic>
      <p:pic>
        <p:nvPicPr>
          <p:cNvPr id="6" name="Рисунок 5" descr="Odnoklassniki logo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15" y="1470626"/>
            <a:ext cx="964802" cy="891539"/>
          </a:xfrm>
          <a:prstGeom prst="rect">
            <a:avLst/>
          </a:prstGeom>
        </p:spPr>
      </p:pic>
      <p:pic>
        <p:nvPicPr>
          <p:cNvPr id="7" name="Рисунок 6" descr="File:Instagram logo 2016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85" y="2962086"/>
            <a:ext cx="810180" cy="777240"/>
          </a:xfrm>
          <a:prstGeom prst="rect">
            <a:avLst/>
          </a:prstGeom>
        </p:spPr>
      </p:pic>
      <p:pic>
        <p:nvPicPr>
          <p:cNvPr id="8" name="Рисунок 7" descr="File:Youtube(amin).pn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740" y="-151699"/>
            <a:ext cx="1113952" cy="14973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4769363" y="3087082"/>
            <a:ext cx="4481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https://www.instagram.com/podari_svet/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68453" y="1839495"/>
            <a:ext cx="4532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https://ok.ru/group/53022418731174?st._aid=ExternalGroupWidget_OpenGroup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5098092" y="4572014"/>
            <a:ext cx="4450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https://www.facebook.com/solncepodari/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69364" y="639236"/>
            <a:ext cx="4481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https://www.youtube.com/channel/UC6OCl4bky1sfCBJpG87I-Bw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8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25" y="137786"/>
            <a:ext cx="8530224" cy="4321480"/>
          </a:xfrm>
        </p:spPr>
        <p:txBody>
          <a:bodyPr>
            <a:normAutofit/>
          </a:bodyPr>
          <a:lstStyle/>
          <a:p>
            <a:pPr algn="r">
              <a:spcAft>
                <a:spcPts val="825"/>
              </a:spcAft>
            </a:pPr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Предлагаем </a:t>
            </a:r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Вам ознакомиться с программами </a:t>
            </a:r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и проектами благотворительного </a:t>
            </a:r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фонда </a:t>
            </a:r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Подари </a:t>
            </a:r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солнечный </a:t>
            </a:r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свет. </a:t>
            </a:r>
            <a:b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Наши программы  помогут вам реализовать себя, если вы готовы помогать другим!  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913F85"/>
                </a:solidFill>
                <a:latin typeface="Georgia" panose="02040502050405020303" pitchFamily="18" charset="0"/>
              </a:rPr>
              <a:t>Проекты </a:t>
            </a:r>
            <a:br>
              <a:rPr lang="ru-RU" sz="5400" b="1" dirty="0" smtClean="0">
                <a:solidFill>
                  <a:srgbClr val="913F85"/>
                </a:solidFill>
                <a:latin typeface="Georgia" panose="02040502050405020303" pitchFamily="18" charset="0"/>
              </a:rPr>
            </a:br>
            <a:r>
              <a:rPr lang="ru-RU" sz="5400" b="1" dirty="0" smtClean="0">
                <a:solidFill>
                  <a:srgbClr val="913F85"/>
                </a:solidFill>
                <a:latin typeface="Georgia" panose="02040502050405020303" pitchFamily="18" charset="0"/>
              </a:rPr>
              <a:t>и</a:t>
            </a:r>
            <a:br>
              <a:rPr lang="ru-RU" sz="5400" b="1" dirty="0" smtClean="0">
                <a:solidFill>
                  <a:srgbClr val="913F85"/>
                </a:solidFill>
                <a:latin typeface="Georgia" panose="02040502050405020303" pitchFamily="18" charset="0"/>
              </a:rPr>
            </a:br>
            <a:r>
              <a:rPr lang="ru-RU" sz="5400" b="1" dirty="0" smtClean="0">
                <a:solidFill>
                  <a:srgbClr val="913F85"/>
                </a:solidFill>
                <a:latin typeface="Georgia" panose="02040502050405020303" pitchFamily="18" charset="0"/>
              </a:rPr>
              <a:t> программы фонда</a:t>
            </a:r>
            <a:endParaRPr lang="ru-RU" sz="5400" b="1" dirty="0">
              <a:solidFill>
                <a:srgbClr val="913F85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850"/>
            <a:ext cx="2158201" cy="18817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39278" y="676406"/>
            <a:ext cx="6056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25"/>
              </a:spcAft>
            </a:pPr>
            <a:r>
              <a:rPr lang="ru-RU" sz="1600" i="1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ru-RU" sz="1600" i="1" dirty="0">
              <a:solidFill>
                <a:srgbClr val="805076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505" y="4647155"/>
            <a:ext cx="862534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i="1" dirty="0" smtClean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 </a:t>
            </a:r>
            <a:r>
              <a:rPr lang="ru-RU" sz="1400" i="1" dirty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благодарностью за оказанное </a:t>
            </a:r>
            <a:r>
              <a:rPr lang="ru-RU" sz="1400" i="1" dirty="0" smtClean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внимание</a:t>
            </a:r>
            <a:r>
              <a:rPr lang="ru-RU" sz="1400" i="1" dirty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!</a:t>
            </a:r>
            <a:r>
              <a:rPr lang="ru-RU" sz="1400" i="1" dirty="0" smtClean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rgbClr val="4B2F45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 </a:t>
            </a:r>
            <a:r>
              <a:rPr lang="ru-RU" sz="1200" b="1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уважением, эксперт ОНФ, </a:t>
            </a:r>
            <a:endParaRPr lang="ru-RU" sz="1200" dirty="0">
              <a:solidFill>
                <a:srgbClr val="5A3853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член Общественного Совета </a:t>
            </a:r>
            <a:r>
              <a:rPr lang="ru-RU" sz="1200" b="1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 НОК Департамента </a:t>
            </a:r>
            <a:endParaRPr lang="ru-RU" sz="1200" dirty="0">
              <a:solidFill>
                <a:srgbClr val="5A3853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здравоохранения Москвы, член Общественного Совета </a:t>
            </a:r>
            <a:endParaRPr lang="ru-RU" sz="1200" dirty="0">
              <a:solidFill>
                <a:srgbClr val="5A3853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Уполномоченного по правам ребенка при Президенте РФ,</a:t>
            </a:r>
            <a:endParaRPr lang="ru-RU" sz="1200" dirty="0">
              <a:solidFill>
                <a:srgbClr val="5A3853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президент благотворительного фонда</a:t>
            </a:r>
            <a:endParaRPr lang="ru-RU" sz="1200" dirty="0">
              <a:solidFill>
                <a:srgbClr val="5A3853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"Подари солнечный свет",  </a:t>
            </a:r>
            <a:r>
              <a:rPr lang="ru-RU" sz="1200" b="1" i="1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ru-RU" sz="1200" b="1" i="1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              </a:t>
            </a:r>
            <a:r>
              <a:rPr lang="ru-RU" sz="1200" b="1" i="1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Саниям Коваль</a:t>
            </a:r>
            <a:endParaRPr lang="ru-RU" sz="1200" i="1" dirty="0">
              <a:solidFill>
                <a:srgbClr val="5A3853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96463489"/>
              </p:ext>
            </p:extLst>
          </p:nvPr>
        </p:nvGraphicFramePr>
        <p:xfrm>
          <a:off x="112733" y="0"/>
          <a:ext cx="9031266" cy="244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733" y="2693096"/>
            <a:ext cx="6443775" cy="4058433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dirty="0" smtClean="0">
                <a:solidFill>
                  <a:srgbClr val="4B2F45"/>
                </a:solidFill>
                <a:latin typeface="Georgia" panose="02040502050405020303" pitchFamily="18" charset="0"/>
              </a:rPr>
              <a:t>Цель </a:t>
            </a:r>
            <a:r>
              <a:rPr lang="ru-RU" sz="4400" b="1" dirty="0">
                <a:solidFill>
                  <a:srgbClr val="4B2F45"/>
                </a:solidFill>
                <a:latin typeface="Georgia" panose="02040502050405020303" pitchFamily="18" charset="0"/>
              </a:rPr>
              <a:t>программы</a:t>
            </a:r>
            <a:r>
              <a:rPr lang="ru-RU" sz="4400" b="1" dirty="0" smtClean="0">
                <a:solidFill>
                  <a:srgbClr val="4B2F45"/>
                </a:solidFill>
                <a:latin typeface="Georgia" panose="02040502050405020303" pitchFamily="18" charset="0"/>
              </a:rPr>
              <a:t>: Информационно-социально-психологическое </a:t>
            </a:r>
            <a:r>
              <a:rPr lang="ru-RU" sz="4400" b="1" dirty="0">
                <a:solidFill>
                  <a:srgbClr val="4B2F45"/>
                </a:solidFill>
                <a:latin typeface="Georgia" panose="02040502050405020303" pitchFamily="18" charset="0"/>
              </a:rPr>
              <a:t>сопровождение семей с недоношенными новорожденными для:</a:t>
            </a:r>
          </a:p>
          <a:p>
            <a:r>
              <a:rPr lang="ru-RU" sz="2900" i="1" dirty="0" smtClean="0">
                <a:solidFill>
                  <a:srgbClr val="4B2F45"/>
                </a:solidFill>
                <a:latin typeface="Georgia" panose="02040502050405020303" pitchFamily="18" charset="0"/>
              </a:rPr>
              <a:t>Школа  </a:t>
            </a:r>
            <a:r>
              <a:rPr lang="ru-RU" sz="2900" i="1" dirty="0">
                <a:solidFill>
                  <a:srgbClr val="4B2F45"/>
                </a:solidFill>
                <a:latin typeface="Georgia" panose="02040502050405020303" pitchFamily="18" charset="0"/>
              </a:rPr>
              <a:t>регулярно проходит в детских клинических больницах и перинатальных центрах </a:t>
            </a:r>
            <a:r>
              <a:rPr lang="ru-RU" sz="2900" i="1" dirty="0" smtClean="0">
                <a:solidFill>
                  <a:srgbClr val="4B2F45"/>
                </a:solidFill>
                <a:latin typeface="Georgia" panose="02040502050405020303" pitchFamily="18" charset="0"/>
              </a:rPr>
              <a:t> Москвы, Подмосковья и в городах РФ.</a:t>
            </a:r>
          </a:p>
          <a:p>
            <a:r>
              <a:rPr lang="ru-RU" sz="2900" i="1" dirty="0" smtClean="0">
                <a:solidFill>
                  <a:srgbClr val="4B2F45"/>
                </a:solidFill>
                <a:latin typeface="Georgia" panose="02040502050405020303" pitchFamily="18" charset="0"/>
              </a:rPr>
              <a:t>Проект </a:t>
            </a:r>
            <a:r>
              <a:rPr lang="ru-RU" sz="2900" i="1" dirty="0">
                <a:solidFill>
                  <a:srgbClr val="4B2F45"/>
                </a:solidFill>
                <a:latin typeface="Georgia" panose="02040502050405020303" pitchFamily="18" charset="0"/>
              </a:rPr>
              <a:t>получил информационную поддержку через ТВ и СМИ. </a:t>
            </a:r>
            <a:r>
              <a:rPr lang="ru-RU" sz="2900" i="1" dirty="0" smtClean="0">
                <a:solidFill>
                  <a:srgbClr val="4B2F45"/>
                </a:solidFill>
                <a:latin typeface="Georgia" panose="02040502050405020303" pitchFamily="18" charset="0"/>
              </a:rPr>
              <a:t>Телевизионные </a:t>
            </a:r>
            <a:r>
              <a:rPr lang="ru-RU" sz="2900" i="1" dirty="0">
                <a:solidFill>
                  <a:srgbClr val="4B2F45"/>
                </a:solidFill>
                <a:latin typeface="Georgia" panose="02040502050405020303" pitchFamily="18" charset="0"/>
              </a:rPr>
              <a:t>сюжеты о проекте прошли на  </a:t>
            </a:r>
            <a:r>
              <a:rPr lang="ru-RU" sz="2900" i="1" dirty="0" smtClean="0">
                <a:solidFill>
                  <a:srgbClr val="4B2F45"/>
                </a:solidFill>
                <a:latin typeface="Georgia" panose="02040502050405020303" pitchFamily="18" charset="0"/>
              </a:rPr>
              <a:t>федеральных каналах, отражены </a:t>
            </a:r>
            <a:r>
              <a:rPr lang="ru-RU" sz="2900" i="1" dirty="0">
                <a:solidFill>
                  <a:srgbClr val="4B2F45"/>
                </a:solidFill>
                <a:latin typeface="Georgia" panose="02040502050405020303" pitchFamily="18" charset="0"/>
              </a:rPr>
              <a:t>в ряде публикаций, освещены на мероприятиях фонда и совместных с партнёрами проектах, представлены на круглых столах и конференциях. </a:t>
            </a:r>
            <a:endParaRPr lang="ru-RU" sz="2900" i="1" dirty="0" smtClean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endParaRPr lang="ru-RU" sz="2900" i="1" dirty="0" smtClean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2900" b="1" i="1" dirty="0" smtClean="0">
                <a:solidFill>
                  <a:srgbClr val="4B2F45"/>
                </a:solidFill>
                <a:latin typeface="Georgia" panose="02040502050405020303" pitchFamily="18" charset="0"/>
              </a:rPr>
              <a:t>Требуются волонтёры для визита в больницы.</a:t>
            </a:r>
            <a:endParaRPr lang="ru-RU" sz="2900" b="1" i="1" dirty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pPr algn="ctr"/>
            <a:endParaRPr lang="ru-RU" sz="127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20" y="2693096"/>
            <a:ext cx="2349497" cy="1969578"/>
          </a:xfrm>
        </p:spPr>
      </p:pic>
      <p:pic>
        <p:nvPicPr>
          <p:cNvPr id="5" name="Изображение 3" descr="shkola-dlya-roditelej-nedonoshennyh-detej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508" y="4963228"/>
            <a:ext cx="2462522" cy="1461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9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25240519"/>
              </p:ext>
            </p:extLst>
          </p:nvPr>
        </p:nvGraphicFramePr>
        <p:xfrm>
          <a:off x="338203" y="100210"/>
          <a:ext cx="3720230" cy="146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733" y="1565754"/>
            <a:ext cx="8793271" cy="5110620"/>
          </a:xfrm>
        </p:spPr>
        <p:txBody>
          <a:bodyPr>
            <a:normAutofit/>
          </a:bodyPr>
          <a:lstStyle/>
          <a:p>
            <a:endParaRPr lang="ru-RU" sz="1300" b="1" dirty="0" smtClean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 </a:t>
            </a:r>
            <a:endParaRPr lang="ru-RU" sz="1300" dirty="0">
              <a:solidFill>
                <a:srgbClr val="4B2F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0210"/>
            <a:ext cx="9018739" cy="1766168"/>
          </a:xfrm>
          <a:solidFill>
            <a:srgbClr val="7030A0"/>
          </a:solidFill>
          <a:ln>
            <a:solidFill>
              <a:srgbClr val="D6BFEB"/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19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Корпоративная социальная программа</a:t>
            </a:r>
            <a:endParaRPr lang="ru-RU" sz="19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19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«Поддержка социальных и гуманитарных программ»</a:t>
            </a:r>
            <a:endParaRPr lang="ru-RU" sz="19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 algn="r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Всероссийская социальная акция </a:t>
            </a:r>
          </a:p>
          <a:p>
            <a:pPr marL="0" indent="0" algn="r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«Дети говорят»!</a:t>
            </a:r>
            <a:endParaRPr lang="ru-RU" sz="2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733" y="2210673"/>
            <a:ext cx="879327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4B2F45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Всероссийская ежегодная социальная </a:t>
            </a:r>
            <a:r>
              <a:rPr lang="ru-RU" sz="1400" b="1" dirty="0">
                <a:solidFill>
                  <a:srgbClr val="4B2F45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акция «Дети говорят</a:t>
            </a:r>
            <a:r>
              <a:rPr lang="ru-RU" sz="1400" b="1" dirty="0" smtClean="0">
                <a:solidFill>
                  <a:srgbClr val="4B2F45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», </a:t>
            </a:r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приуроченная к Международному Дню Защиты Детей стартовала в период пандемии в 2020 году. Акция заключается </a:t>
            </a:r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в озвучке фраз и рассуждениях о Доброте, Счастье, </a:t>
            </a:r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Семье детскими голосами и звучит в </a:t>
            </a:r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метро в электропоездах, на эскалаторах и в вестибюлях станций, на наземном транспорте и в </a:t>
            </a:r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аэропортах</a:t>
            </a:r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 </a:t>
            </a:r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городов в России, от Москвы до Магадана.</a:t>
            </a:r>
          </a:p>
          <a:p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 </a:t>
            </a:r>
            <a:r>
              <a:rPr lang="ru-RU" sz="1400" b="1" dirty="0" smtClean="0">
                <a:solidFill>
                  <a:srgbClr val="4B2F45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Цел</a:t>
            </a:r>
            <a:r>
              <a:rPr lang="ru-RU" sz="1400" b="1" dirty="0" smtClean="0">
                <a:solidFill>
                  <a:srgbClr val="4B2F45"/>
                </a:solidFill>
                <a:latin typeface="Georgia" panose="02040502050405020303" pitchFamily="18" charset="0"/>
              </a:rPr>
              <a:t>ь </a:t>
            </a:r>
            <a:r>
              <a:rPr lang="ru-RU" sz="1400" b="1" dirty="0">
                <a:solidFill>
                  <a:srgbClr val="4B2F45"/>
                </a:solidFill>
                <a:latin typeface="Georgia" panose="02040502050405020303" pitchFamily="18" charset="0"/>
              </a:rPr>
              <a:t>акции: </a:t>
            </a:r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помочь сделать участников пассажиропотока вежливей не только к самым маленьким, но и друг к другу, затрагивая самые тонкие ноты человеческого сердца посредством детских голосов. Учитывая беспрецедентный охват аудитории, удастся всколыхнуть не только проблемы с детским травматизмом на транспорте, но и поднять абсолютно все проблемы ребенка. Психологический эффект от слухового восприятия </a:t>
            </a:r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</a:rPr>
              <a:t>задаёт  </a:t>
            </a:r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положительное настроение пассажиру на целый </a:t>
            </a:r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</a:rPr>
              <a:t>день.</a:t>
            </a:r>
          </a:p>
          <a:p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Информационный охват акции составил 15 </a:t>
            </a:r>
            <a:r>
              <a:rPr lang="ru-RU" sz="1400" dirty="0" err="1" smtClean="0">
                <a:solidFill>
                  <a:srgbClr val="4B2F45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млн.человек</a:t>
            </a:r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.</a:t>
            </a:r>
          </a:p>
          <a:p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Ссылки:</a:t>
            </a:r>
          </a:p>
          <a:p>
            <a:r>
              <a:rPr lang="ru-RU" sz="1200" dirty="0" smtClean="0"/>
              <a:t>1</a:t>
            </a:r>
            <a:r>
              <a:rPr lang="ru-RU" sz="1200" dirty="0"/>
              <a:t>. </a:t>
            </a:r>
            <a:r>
              <a:rPr lang="ru-RU" sz="1200" u="sng" dirty="0" smtClean="0">
                <a:hlinkClick r:id="rId7"/>
              </a:rPr>
              <a:t>https</a:t>
            </a:r>
            <a:r>
              <a:rPr lang="ru-RU" sz="1200" u="sng" dirty="0">
                <a:hlinkClick r:id="rId7"/>
              </a:rPr>
              <a:t>://dropmefiles.com/zXfgy</a:t>
            </a:r>
            <a:r>
              <a:rPr lang="ru-RU" sz="1200" dirty="0"/>
              <a:t> </a:t>
            </a:r>
          </a:p>
          <a:p>
            <a:r>
              <a:rPr lang="ru-RU" sz="1200" dirty="0"/>
              <a:t>2. </a:t>
            </a:r>
            <a:r>
              <a:rPr lang="ru-RU" sz="1200" u="sng" dirty="0" smtClean="0">
                <a:hlinkClick r:id="rId8"/>
              </a:rPr>
              <a:t>https</a:t>
            </a:r>
            <a:r>
              <a:rPr lang="ru-RU" sz="1200" u="sng" dirty="0">
                <a:hlinkClick r:id="rId8"/>
              </a:rPr>
              <a:t>://dropmefiles.com/1uqfc</a:t>
            </a:r>
            <a:r>
              <a:rPr lang="ru-RU" sz="1200" dirty="0"/>
              <a:t> </a:t>
            </a:r>
          </a:p>
          <a:p>
            <a:r>
              <a:rPr lang="ru-RU" sz="1200" dirty="0" smtClean="0"/>
              <a:t>3.</a:t>
            </a:r>
            <a:r>
              <a:rPr lang="ru-RU" sz="1200" u="sng" dirty="0" smtClean="0">
                <a:hlinkClick r:id="rId9"/>
              </a:rPr>
              <a:t>https</a:t>
            </a:r>
            <a:r>
              <a:rPr lang="ru-RU" sz="1200" u="sng" dirty="0">
                <a:hlinkClick r:id="rId9"/>
              </a:rPr>
              <a:t>://www.tvc.ru/news/show/id/185139</a:t>
            </a:r>
            <a:endParaRPr lang="ru-RU" sz="1200" dirty="0"/>
          </a:p>
          <a:p>
            <a:r>
              <a:rPr lang="ru-RU" sz="1200" dirty="0"/>
              <a:t> </a:t>
            </a:r>
            <a:r>
              <a:rPr lang="ru-RU" sz="1200" dirty="0" smtClean="0"/>
              <a:t>4</a:t>
            </a:r>
            <a:r>
              <a:rPr lang="ru-RU" sz="1200" dirty="0"/>
              <a:t>. </a:t>
            </a:r>
            <a:r>
              <a:rPr lang="ru-RU" sz="1200" u="sng" dirty="0" smtClean="0">
                <a:hlinkClick r:id="rId10"/>
              </a:rPr>
              <a:t>https</a:t>
            </a:r>
            <a:r>
              <a:rPr lang="ru-RU" sz="1200" u="sng" dirty="0">
                <a:hlinkClick r:id="rId10"/>
              </a:rPr>
              <a:t>://iz.ru/1018307/video/rossiiskii-transport-zagovoril-detskimi-golosami</a:t>
            </a:r>
            <a:endParaRPr lang="ru-RU" sz="1200" dirty="0"/>
          </a:p>
          <a:p>
            <a:r>
              <a:rPr lang="ru-RU" sz="1200" dirty="0"/>
              <a:t> </a:t>
            </a:r>
            <a:r>
              <a:rPr lang="ru-RU" sz="1200" dirty="0" smtClean="0"/>
              <a:t>5</a:t>
            </a:r>
            <a:r>
              <a:rPr lang="ru-RU" sz="1200" u="sng" dirty="0" smtClean="0">
                <a:hlinkClick r:id="rId11"/>
              </a:rPr>
              <a:t>http</a:t>
            </a:r>
            <a:r>
              <a:rPr lang="ru-RU" sz="1200" u="sng" dirty="0">
                <a:hlinkClick r:id="rId11"/>
              </a:rPr>
              <a:t>://nntv.tv/?id=200436</a:t>
            </a:r>
            <a:endParaRPr lang="ru-RU" sz="1200" dirty="0"/>
          </a:p>
          <a:p>
            <a:r>
              <a:rPr lang="ru-RU" sz="1200" dirty="0" smtClean="0"/>
              <a:t>6</a:t>
            </a:r>
            <a:r>
              <a:rPr lang="ru-RU" sz="1200" dirty="0"/>
              <a:t>.  </a:t>
            </a:r>
            <a:r>
              <a:rPr lang="ru-RU" sz="1200" u="sng" dirty="0">
                <a:hlinkClick r:id="rId12"/>
              </a:rPr>
              <a:t>https://ren.tv/news/x/705630-onf-zapustil-aktsiiu-deti-govoriat-v-rossiiskom-transporte</a:t>
            </a:r>
            <a:r>
              <a:rPr lang="ru-RU" sz="1200" dirty="0"/>
              <a:t> </a:t>
            </a:r>
          </a:p>
          <a:p>
            <a:r>
              <a:rPr lang="ru-RU" sz="1200" dirty="0"/>
              <a:t> </a:t>
            </a:r>
            <a:r>
              <a:rPr lang="ru-RU" sz="1200" dirty="0" smtClean="0"/>
              <a:t>7.</a:t>
            </a:r>
            <a:r>
              <a:rPr lang="ru-RU" sz="1200" dirty="0"/>
              <a:t> </a:t>
            </a:r>
            <a:r>
              <a:rPr lang="ru-RU" sz="1200" u="sng" dirty="0" smtClean="0">
                <a:hlinkClick r:id="rId13"/>
              </a:rPr>
              <a:t>https</a:t>
            </a:r>
            <a:r>
              <a:rPr lang="ru-RU" sz="1200" u="sng" dirty="0">
                <a:hlinkClick r:id="rId13"/>
              </a:rPr>
              <a:t>://life.ru/p/1326911</a:t>
            </a:r>
            <a:endParaRPr lang="ru-RU" sz="1200" dirty="0"/>
          </a:p>
          <a:p>
            <a:pPr algn="ctr"/>
            <a:endParaRPr lang="ru-RU" sz="1400" dirty="0" smtClean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1600" b="1" i="1" dirty="0">
                <a:solidFill>
                  <a:srgbClr val="4B2F45"/>
                </a:solidFill>
                <a:latin typeface="Georgia" panose="02040502050405020303" pitchFamily="18" charset="0"/>
              </a:rPr>
              <a:t>Требуются волонтёры!</a:t>
            </a:r>
          </a:p>
          <a:p>
            <a:endParaRPr lang="ru-RU" sz="1200" dirty="0">
              <a:solidFill>
                <a:srgbClr val="4B2F45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 algn="ctr"/>
            <a:endParaRPr lang="ru-RU" sz="1400" dirty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pPr algn="ctr"/>
            <a:endParaRPr lang="ru-RU" sz="1400" dirty="0" smtClean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endParaRPr lang="ru-RU" sz="1200" dirty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 </a:t>
            </a:r>
          </a:p>
          <a:p>
            <a:endParaRPr lang="ru-RU" sz="1400" dirty="0">
              <a:solidFill>
                <a:srgbClr val="4B2F45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8" y="1269004"/>
            <a:ext cx="3319397" cy="9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25240519"/>
              </p:ext>
            </p:extLst>
          </p:nvPr>
        </p:nvGraphicFramePr>
        <p:xfrm>
          <a:off x="338203" y="100210"/>
          <a:ext cx="3720230" cy="146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733" y="2353846"/>
            <a:ext cx="8793271" cy="4322528"/>
          </a:xfrm>
        </p:spPr>
        <p:txBody>
          <a:bodyPr>
            <a:normAutofit/>
          </a:bodyPr>
          <a:lstStyle/>
          <a:p>
            <a:endParaRPr lang="ru-RU" sz="1300" b="1" dirty="0" smtClean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 </a:t>
            </a:r>
            <a:endParaRPr lang="ru-RU" sz="1300" dirty="0">
              <a:solidFill>
                <a:srgbClr val="4B2F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0210"/>
            <a:ext cx="9018739" cy="1778694"/>
          </a:xfrm>
          <a:solidFill>
            <a:srgbClr val="7030A0"/>
          </a:solidFill>
          <a:ln>
            <a:solidFill>
              <a:srgbClr val="D6BFEB"/>
            </a:solidFill>
          </a:ln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Корпоративная социальная программа</a:t>
            </a:r>
            <a:endParaRPr lang="ru-RU" sz="1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«Поддержка социальных и гуманитарных </a:t>
            </a:r>
            <a:r>
              <a:rPr lang="ru-RU" sz="1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программ»</a:t>
            </a:r>
          </a:p>
          <a:p>
            <a:pPr marL="0" indent="0" algn="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Инклюзивный фестиваль </a:t>
            </a:r>
          </a:p>
          <a:p>
            <a:pPr marL="0" indent="0" algn="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детского творчества на Манежной площади </a:t>
            </a:r>
          </a:p>
          <a:p>
            <a:pPr marL="0" indent="0" algn="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«Глазами детскими на мир»!</a:t>
            </a:r>
            <a:endParaRPr lang="ru-RU" sz="1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733" y="2004164"/>
            <a:ext cx="89060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endParaRPr lang="ru-RU" sz="1200" dirty="0" smtClean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</a:rPr>
              <a:t>Культурно-благотворительный инклюзивный </a:t>
            </a:r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фестиваль детского творчества «Глазами детскими на мир», приуроченный Международному Дню защиты детей  на Манежной </a:t>
            </a:r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</a:rPr>
              <a:t>площади.</a:t>
            </a:r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 Проходит с 2016 года. </a:t>
            </a:r>
          </a:p>
          <a:p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Цель мероприятия: привлечение широкого общественного внимания к вопросам детства, инклюзии и равных возможностей для всех категорий граждан.</a:t>
            </a:r>
          </a:p>
          <a:p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«Человеку с ограниченными возможностями здоровья важно партнерское, а не особое отношение: с ним можно общаться, его можно любить, смеяться, радоваться его успехам.  Мы все разные. Все мы в чем-то имеем ограничения: внешние или внутренние. Все мы можем быть счастливы Вместе». В рамках фестиваля проходит конкурс  детского рисунка, каждый год </a:t>
            </a:r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</a:rPr>
              <a:t>дети </a:t>
            </a:r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со всей страны присылают свои творческие работы</a:t>
            </a:r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</a:rPr>
              <a:t>За четыре  </a:t>
            </a:r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года информационный охват фестиваля составил более 5 миллионов.</a:t>
            </a:r>
          </a:p>
          <a:p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Участниками фестиваля </a:t>
            </a:r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стали более 900 </a:t>
            </a:r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</a:rPr>
              <a:t>детей.  Мероприятие поддерживают звезды театра и российской эстрады.</a:t>
            </a:r>
            <a:endParaRPr lang="ru-RU" sz="1400" dirty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</a:rPr>
              <a:t>Проект </a:t>
            </a:r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долгосрочный. </a:t>
            </a:r>
            <a:endParaRPr lang="ru-RU" sz="1400" dirty="0" smtClean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r>
              <a:rPr lang="ru-RU" sz="1400" dirty="0" smtClean="0">
                <a:solidFill>
                  <a:srgbClr val="4B2F45"/>
                </a:solidFill>
                <a:latin typeface="Georgia" panose="02040502050405020303" pitchFamily="18" charset="0"/>
              </a:rPr>
              <a:t>Ссылка: </a:t>
            </a:r>
            <a:r>
              <a:rPr lang="en-US" sz="1400" dirty="0" smtClean="0">
                <a:solidFill>
                  <a:srgbClr val="4B2F45"/>
                </a:solidFill>
                <a:latin typeface="Georgia" panose="02040502050405020303" pitchFamily="18" charset="0"/>
                <a:hlinkClick r:id="rId7"/>
              </a:rPr>
              <a:t>https</a:t>
            </a:r>
            <a:r>
              <a:rPr lang="en-US" sz="1400" dirty="0">
                <a:solidFill>
                  <a:srgbClr val="4B2F45"/>
                </a:solidFill>
                <a:latin typeface="Georgia" panose="02040502050405020303" pitchFamily="18" charset="0"/>
                <a:hlinkClick r:id="rId7"/>
              </a:rPr>
              <a:t>://youtu.be/LDz9MlZJ7rM</a:t>
            </a:r>
            <a:endParaRPr lang="ru-RU" sz="1400" dirty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endParaRPr lang="ru-RU" sz="1400" dirty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endParaRPr lang="ru-RU" sz="1200" dirty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1600" b="1" i="1" dirty="0">
                <a:solidFill>
                  <a:srgbClr val="4B2F45"/>
                </a:solidFill>
                <a:latin typeface="Georgia" panose="02040502050405020303" pitchFamily="18" charset="0"/>
              </a:rPr>
              <a:t>Требуются </a:t>
            </a:r>
            <a:r>
              <a:rPr lang="ru-RU" sz="1600" b="1" i="1" dirty="0" smtClean="0">
                <a:solidFill>
                  <a:srgbClr val="4B2F45"/>
                </a:solidFill>
                <a:latin typeface="Georgia" panose="02040502050405020303" pitchFamily="18" charset="0"/>
              </a:rPr>
              <a:t>волонтёры!</a:t>
            </a:r>
            <a:endParaRPr lang="ru-RU" sz="1600" b="1" i="1" dirty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endParaRPr lang="ru-RU" sz="1400" dirty="0">
              <a:solidFill>
                <a:srgbClr val="4B2F45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3" y="1195713"/>
            <a:ext cx="3341322" cy="10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5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25240519"/>
              </p:ext>
            </p:extLst>
          </p:nvPr>
        </p:nvGraphicFramePr>
        <p:xfrm>
          <a:off x="338203" y="100210"/>
          <a:ext cx="3720230" cy="146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733" y="1565754"/>
            <a:ext cx="8793271" cy="5110620"/>
          </a:xfrm>
        </p:spPr>
        <p:txBody>
          <a:bodyPr>
            <a:normAutofit/>
          </a:bodyPr>
          <a:lstStyle/>
          <a:p>
            <a:endParaRPr lang="ru-RU" sz="1300" b="1" dirty="0" smtClean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 </a:t>
            </a:r>
            <a:endParaRPr lang="ru-RU" sz="1300" dirty="0">
              <a:solidFill>
                <a:srgbClr val="4B2F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0210"/>
            <a:ext cx="9144000" cy="1778694"/>
          </a:xfrm>
          <a:solidFill>
            <a:srgbClr val="7030A0"/>
          </a:solidFill>
          <a:ln>
            <a:solidFill>
              <a:srgbClr val="D6BFEB"/>
            </a:solidFill>
          </a:ln>
        </p:spPr>
        <p:txBody>
          <a:bodyPr>
            <a:noAutofit/>
          </a:bodyPr>
          <a:lstStyle/>
          <a:p>
            <a:pPr marL="0" lvl="0" indent="0" algn="r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                                    </a:t>
            </a: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Всемирный День недоношенных детей17 ноября!</a:t>
            </a:r>
          </a:p>
          <a:p>
            <a:pPr marL="0" lvl="0" indent="0" algn="r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  <a:p>
            <a:pPr marL="0" lvl="0" indent="0" algn="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Проект «Белые лепестки»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2733" y="2004164"/>
            <a:ext cx="8906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 </a:t>
            </a:r>
          </a:p>
          <a:p>
            <a:endParaRPr lang="ru-RU" sz="1400" dirty="0">
              <a:solidFill>
                <a:srgbClr val="4B2F45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3" y="1117606"/>
            <a:ext cx="3178008" cy="8239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2733" y="2004164"/>
            <a:ext cx="890600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5A3853"/>
              </a:solidFill>
              <a:latin typeface="Georgia" panose="02040502050405020303" pitchFamily="18" charset="0"/>
            </a:endParaRPr>
          </a:p>
          <a:p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Проект «Белые лепестки» проходит с 2016 года и приурочен к Всемирному Дню Недоношенного ребенка. В рамках проекта, в преддверии праздника, фонд </a:t>
            </a:r>
            <a:r>
              <a:rPr lang="ru-RU" sz="1400" dirty="0">
                <a:solidFill>
                  <a:srgbClr val="5A3853"/>
                </a:solidFill>
                <a:latin typeface="Georgia" panose="02040502050405020303" pitchFamily="18" charset="0"/>
              </a:rPr>
              <a:t>совместно с Департаментом здравоохранения 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Москвы проводят ряд </a:t>
            </a:r>
            <a:r>
              <a:rPr lang="ru-RU" sz="1400" dirty="0">
                <a:solidFill>
                  <a:srgbClr val="5A3853"/>
                </a:solidFill>
                <a:latin typeface="Georgia" panose="02040502050405020303" pitchFamily="18" charset="0"/>
              </a:rPr>
              <a:t>мероприятий в  Москве, 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а также в Московской </a:t>
            </a:r>
            <a:r>
              <a:rPr lang="ru-RU" sz="1400" dirty="0">
                <a:solidFill>
                  <a:srgbClr val="5A3853"/>
                </a:solidFill>
                <a:latin typeface="Georgia" panose="02040502050405020303" pitchFamily="18" charset="0"/>
              </a:rPr>
              <a:t>области, регионах России совместно с детскими лечебно-профилактическими учреждениями и перинатальными центрами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,</a:t>
            </a:r>
            <a:r>
              <a:rPr lang="en-US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>
                <a:solidFill>
                  <a:srgbClr val="5A3853"/>
                </a:solidFill>
                <a:latin typeface="Georgia" panose="02040502050405020303" pitchFamily="18" charset="0"/>
              </a:rPr>
              <a:t>с приглашением 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представителей органов исполнительной власти, врачей-неонатологов</a:t>
            </a:r>
            <a:r>
              <a:rPr lang="ru-RU" sz="1400" dirty="0">
                <a:solidFill>
                  <a:srgbClr val="5A3853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главных </a:t>
            </a:r>
            <a:r>
              <a:rPr lang="ru-RU" sz="1400" dirty="0">
                <a:solidFill>
                  <a:srgbClr val="5A3853"/>
                </a:solidFill>
                <a:latin typeface="Georgia" panose="02040502050405020303" pitchFamily="18" charset="0"/>
              </a:rPr>
              <a:t>врачей, врачей-специалистов, родителей, 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детей, общественные организации, знаменитых артистов, деятелей культуры и искусства. </a:t>
            </a:r>
          </a:p>
          <a:p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В </a:t>
            </a:r>
            <a:r>
              <a:rPr lang="ru-RU" sz="1400" dirty="0">
                <a:solidFill>
                  <a:srgbClr val="5A3853"/>
                </a:solidFill>
                <a:latin typeface="Georgia" panose="02040502050405020303" pitchFamily="18" charset="0"/>
              </a:rPr>
              <a:t>рамках события 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 проведение </a:t>
            </a:r>
            <a:r>
              <a:rPr lang="en-US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 </a:t>
            </a:r>
            <a:r>
              <a:rPr lang="en-US" sz="1400" dirty="0" err="1" smtClean="0">
                <a:solidFill>
                  <a:srgbClr val="5A3853"/>
                </a:solidFill>
                <a:latin typeface="Georgia" panose="02040502050405020303" pitchFamily="18" charset="0"/>
              </a:rPr>
              <a:t>Торжественн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ой</a:t>
            </a:r>
            <a:r>
              <a:rPr lang="en-US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 </a:t>
            </a:r>
            <a:r>
              <a:rPr lang="en-US" sz="1400" dirty="0" err="1" smtClean="0">
                <a:solidFill>
                  <a:srgbClr val="5A3853"/>
                </a:solidFill>
                <a:latin typeface="Georgia" panose="02040502050405020303" pitchFamily="18" charset="0"/>
              </a:rPr>
              <a:t>церемони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и</a:t>
            </a:r>
            <a:r>
              <a:rPr lang="en-US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вручения</a:t>
            </a:r>
            <a:r>
              <a:rPr lang="en-US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  </a:t>
            </a:r>
            <a:r>
              <a:rPr lang="en-US" sz="1400" dirty="0" err="1">
                <a:solidFill>
                  <a:srgbClr val="5A3853"/>
                </a:solidFill>
                <a:latin typeface="Georgia" panose="02040502050405020303" pitchFamily="18" charset="0"/>
              </a:rPr>
              <a:t>Премии</a:t>
            </a:r>
            <a:r>
              <a:rPr lang="en-US" sz="1400" dirty="0">
                <a:solidFill>
                  <a:srgbClr val="5A385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«Я ЖИВУ» </a:t>
            </a:r>
            <a:r>
              <a:rPr lang="ru-RU" sz="1400" dirty="0">
                <a:solidFill>
                  <a:srgbClr val="5A3853"/>
                </a:solidFill>
                <a:latin typeface="Georgia" panose="02040502050405020303" pitchFamily="18" charset="0"/>
              </a:rPr>
              <a:t>от БФ «Подари солнечный свет» партнерам: лечебно-профилактическим учреждениям города Москвы, вручение сертификатов на медицинские расходные материалы, почетных грамот медицинскому персоналу, 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партнерам, </a:t>
            </a:r>
            <a:r>
              <a:rPr lang="ru-RU" sz="1400" dirty="0">
                <a:solidFill>
                  <a:srgbClr val="5A3853"/>
                </a:solidFill>
                <a:latin typeface="Georgia" panose="02040502050405020303" pitchFamily="18" charset="0"/>
              </a:rPr>
              <a:t>клиникам, а также подарки для детей. 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Завершается  </a:t>
            </a:r>
            <a:r>
              <a:rPr lang="ru-RU" sz="1400" dirty="0">
                <a:solidFill>
                  <a:srgbClr val="5A3853"/>
                </a:solidFill>
                <a:latin typeface="Georgia" panose="02040502050405020303" pitchFamily="18" charset="0"/>
              </a:rPr>
              <a:t>праздник торжественным запуском в небо белых шаров как символа спасения тысяч детских 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жизней. Также по инициативе фонда в этот день значимые архитектурные сооружения по всей России подсвечиваются фиолетовым светом и проводится фотовыставка  детей, с сердечками на груди с весом при рождении  «Такими мы стали». </a:t>
            </a:r>
          </a:p>
          <a:p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Фонд заинтересован в масштабировании в подсветке региональных значимых зданий для    информирования населения о Всемирном Дне недоношенного ребенка Ссылка:</a:t>
            </a:r>
            <a:r>
              <a:rPr lang="en-US" sz="1400" b="1" dirty="0">
                <a:solidFill>
                  <a:srgbClr val="5A3853"/>
                </a:solidFill>
                <a:latin typeface="Georgia" panose="02040502050405020303" pitchFamily="18" charset="0"/>
                <a:hlinkClick r:id="rId8"/>
              </a:rPr>
              <a:t>https://</a:t>
            </a:r>
            <a:r>
              <a:rPr lang="en-US" sz="1400" b="1" dirty="0" smtClean="0">
                <a:solidFill>
                  <a:srgbClr val="5A3853"/>
                </a:solidFill>
                <a:latin typeface="Georgia" panose="02040502050405020303" pitchFamily="18" charset="0"/>
                <a:hlinkClick r:id="rId8"/>
              </a:rPr>
              <a:t>youtu.be/dT2GZmcOudg</a:t>
            </a:r>
            <a:endParaRPr lang="ru-RU" sz="1400" b="1" dirty="0" smtClean="0">
              <a:solidFill>
                <a:srgbClr val="5A3853"/>
              </a:solidFill>
              <a:latin typeface="Georgia" panose="02040502050405020303" pitchFamily="18" charset="0"/>
            </a:endParaRPr>
          </a:p>
          <a:p>
            <a:endParaRPr lang="ru-RU" sz="1400" b="1" dirty="0">
              <a:solidFill>
                <a:srgbClr val="5A3853"/>
              </a:solidFill>
              <a:latin typeface="Georgia" panose="02040502050405020303" pitchFamily="18" charset="0"/>
            </a:endParaRPr>
          </a:p>
          <a:p>
            <a:pPr lvl="0"/>
            <a:r>
              <a:rPr lang="ru-RU" b="1" i="1" dirty="0">
                <a:solidFill>
                  <a:srgbClr val="4B2F45"/>
                </a:solidFill>
                <a:latin typeface="Georgia" panose="02040502050405020303" pitchFamily="18" charset="0"/>
              </a:rPr>
              <a:t>Требуются волонтёры!</a:t>
            </a:r>
          </a:p>
          <a:p>
            <a:endParaRPr lang="ru-RU" dirty="0">
              <a:solidFill>
                <a:srgbClr val="4B2F45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endParaRPr lang="ru-RU" sz="1400" dirty="0" smtClean="0">
              <a:solidFill>
                <a:srgbClr val="5A3853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7172" y="150890"/>
            <a:ext cx="1252604" cy="125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25240519"/>
              </p:ext>
            </p:extLst>
          </p:nvPr>
        </p:nvGraphicFramePr>
        <p:xfrm>
          <a:off x="338203" y="100210"/>
          <a:ext cx="3720230" cy="146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01" y="2078408"/>
            <a:ext cx="8974898" cy="4597965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5A3853"/>
                </a:solidFill>
                <a:latin typeface="Georgia" panose="02040502050405020303" pitchFamily="18" charset="0"/>
              </a:rPr>
              <a:t>Партнёрский </a:t>
            </a:r>
            <a:r>
              <a:rPr lang="ru-RU" sz="1200" b="1" dirty="0">
                <a:solidFill>
                  <a:srgbClr val="5A3853"/>
                </a:solidFill>
                <a:latin typeface="Georgia" panose="02040502050405020303" pitchFamily="18" charset="0"/>
              </a:rPr>
              <a:t>п</a:t>
            </a:r>
            <a:r>
              <a:rPr lang="ru-RU" sz="1200" b="1" dirty="0" smtClean="0">
                <a:solidFill>
                  <a:srgbClr val="5A3853"/>
                </a:solidFill>
                <a:latin typeface="Georgia" panose="02040502050405020303" pitchFamily="18" charset="0"/>
              </a:rPr>
              <a:t>роект с ОНФ «Бабушкин </a:t>
            </a:r>
            <a:r>
              <a:rPr lang="ru-RU" sz="1200" b="1" dirty="0">
                <a:solidFill>
                  <a:srgbClr val="5A3853"/>
                </a:solidFill>
                <a:latin typeface="Georgia" panose="02040502050405020303" pitchFamily="18" charset="0"/>
              </a:rPr>
              <a:t>клубочек» </a:t>
            </a:r>
            <a:endParaRPr lang="ru-RU" sz="1200" b="1" dirty="0" smtClean="0">
              <a:solidFill>
                <a:srgbClr val="5A3853"/>
              </a:solidFill>
              <a:latin typeface="Georgia" panose="02040502050405020303" pitchFamily="18" charset="0"/>
            </a:endParaRPr>
          </a:p>
          <a:p>
            <a:r>
              <a:rPr lang="ru-RU" sz="12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В </a:t>
            </a:r>
            <a:r>
              <a:rPr lang="ru-RU" sz="1200" dirty="0">
                <a:solidFill>
                  <a:srgbClr val="5A3853"/>
                </a:solidFill>
                <a:latin typeface="Georgia" panose="02040502050405020303" pitchFamily="18" charset="0"/>
              </a:rPr>
              <a:t>рамках поддержки и помощи пожилым людям являемся партнёрами онлайн Всероссийского проекта Общероссийского народного фронта </a:t>
            </a:r>
            <a:r>
              <a:rPr lang="ru-RU" sz="1200" b="1" dirty="0">
                <a:solidFill>
                  <a:srgbClr val="5A3853"/>
                </a:solidFill>
                <a:latin typeface="Georgia" panose="02040502050405020303" pitchFamily="18" charset="0"/>
              </a:rPr>
              <a:t>«Бабушка Онлайн»,</a:t>
            </a:r>
            <a:r>
              <a:rPr lang="ru-RU" sz="1200" dirty="0">
                <a:solidFill>
                  <a:srgbClr val="5A3853"/>
                </a:solidFill>
                <a:latin typeface="Georgia" panose="02040502050405020303" pitchFamily="18" charset="0"/>
              </a:rPr>
              <a:t> где проводим онлайн встречи, концерты с известными артистами, деятелями культуры и искусства, спорта, а также создали клуб по вязанию </a:t>
            </a:r>
            <a:r>
              <a:rPr lang="ru-RU" sz="1200" b="1" dirty="0">
                <a:solidFill>
                  <a:srgbClr val="5A3853"/>
                </a:solidFill>
                <a:latin typeface="Georgia" panose="02040502050405020303" pitchFamily="18" charset="0"/>
              </a:rPr>
              <a:t>«Бабушкин клубочек». </a:t>
            </a:r>
            <a:endParaRPr lang="ru-RU" sz="1200" b="1" dirty="0" smtClean="0">
              <a:solidFill>
                <a:srgbClr val="5A3853"/>
              </a:solidFill>
              <a:latin typeface="Georgia" panose="02040502050405020303" pitchFamily="18" charset="0"/>
            </a:endParaRPr>
          </a:p>
          <a:p>
            <a:r>
              <a:rPr lang="ru-RU" sz="12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Механика </a:t>
            </a:r>
            <a:r>
              <a:rPr lang="ru-RU" sz="1200" dirty="0">
                <a:solidFill>
                  <a:srgbClr val="5A3853"/>
                </a:solidFill>
                <a:latin typeface="Georgia" panose="02040502050405020303" pitchFamily="18" charset="0"/>
              </a:rPr>
              <a:t>и цели проекта: Общение и встречи с пожилыми людьми через вязание изделий  для недоношенных детей, связанный продукт передается в отделения недоношенных детей ЛПУ,   тем самым сохраняется  жизненный тонус пенсионеров и  спасается   жизнь маловесных детей.   Встречи будут иметь комплексный подход, включая в себя не только вязание, но и общение, консультации, чаепитие с приглашенными </a:t>
            </a:r>
            <a:r>
              <a:rPr lang="ru-RU" sz="12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публичными гостями.</a:t>
            </a:r>
            <a:endParaRPr lang="ru-RU" sz="1200" dirty="0">
              <a:solidFill>
                <a:srgbClr val="5A3853"/>
              </a:solidFill>
              <a:latin typeface="Georgia" panose="02040502050405020303" pitchFamily="18" charset="0"/>
            </a:endParaRPr>
          </a:p>
          <a:p>
            <a:r>
              <a:rPr lang="ru-RU" sz="1200" b="1" dirty="0">
                <a:solidFill>
                  <a:srgbClr val="5A3853"/>
                </a:solidFill>
                <a:latin typeface="Georgia" panose="02040502050405020303" pitchFamily="18" charset="0"/>
              </a:rPr>
              <a:t>Проект </a:t>
            </a:r>
            <a:r>
              <a:rPr lang="ru-RU" sz="1200" b="1" dirty="0" smtClean="0">
                <a:solidFill>
                  <a:srgbClr val="5A3853"/>
                </a:solidFill>
                <a:latin typeface="Georgia" panose="02040502050405020303" pitchFamily="18" charset="0"/>
              </a:rPr>
              <a:t>«Носочки для жизни»</a:t>
            </a:r>
            <a:r>
              <a:rPr lang="ru-RU" sz="12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 действует </a:t>
            </a:r>
            <a:r>
              <a:rPr lang="ru-RU" sz="1200" dirty="0">
                <a:solidFill>
                  <a:srgbClr val="5A3853"/>
                </a:solidFill>
                <a:latin typeface="Georgia" panose="02040502050405020303" pitchFamily="18" charset="0"/>
              </a:rPr>
              <a:t>с 2017 года на постоянной основе. Проведение мастер-классов, </a:t>
            </a:r>
            <a:r>
              <a:rPr lang="ru-RU" sz="12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обучающих  </a:t>
            </a:r>
            <a:r>
              <a:rPr lang="ru-RU" sz="1200" dirty="0">
                <a:solidFill>
                  <a:srgbClr val="5A3853"/>
                </a:solidFill>
                <a:latin typeface="Georgia" panose="02040502050405020303" pitchFamily="18" charset="0"/>
              </a:rPr>
              <a:t>курсов, прямых эфиров   по вязанию игрушек и специальной одежды для маловесных детей среди всех слоёв населения. Проводится в формате онлайн или   </a:t>
            </a:r>
            <a:r>
              <a:rPr lang="ru-RU" sz="12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офлайн  </a:t>
            </a:r>
            <a:r>
              <a:rPr lang="ru-RU" sz="1200" dirty="0">
                <a:solidFill>
                  <a:srgbClr val="5A3853"/>
                </a:solidFill>
                <a:latin typeface="Georgia" panose="02040502050405020303" pitchFamily="18" charset="0"/>
              </a:rPr>
              <a:t>в рамках Школы для родителей «Новая жизнь вместе», а также во   всех знаковых мероприятиях фонда и города</a:t>
            </a:r>
            <a:r>
              <a:rPr lang="ru-RU" sz="12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. </a:t>
            </a:r>
            <a:r>
              <a:rPr lang="ru-RU" sz="1200" i="1" dirty="0" smtClean="0">
                <a:solidFill>
                  <a:srgbClr val="5A3853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Проекты </a:t>
            </a:r>
            <a:r>
              <a:rPr lang="ru-RU" sz="1200" b="1" dirty="0">
                <a:solidFill>
                  <a:srgbClr val="5A3853"/>
                </a:solidFill>
                <a:latin typeface="Georgia" panose="02040502050405020303" pitchFamily="18" charset="0"/>
              </a:rPr>
              <a:t>«Бабушка Онлайн</a:t>
            </a:r>
            <a:r>
              <a:rPr lang="ru-RU" sz="1200" b="1" dirty="0" smtClean="0">
                <a:solidFill>
                  <a:srgbClr val="5A3853"/>
                </a:solidFill>
                <a:latin typeface="Georgia" panose="02040502050405020303" pitchFamily="18" charset="0"/>
              </a:rPr>
              <a:t>» </a:t>
            </a:r>
            <a:r>
              <a:rPr lang="ru-RU" sz="12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и</a:t>
            </a:r>
            <a:r>
              <a:rPr lang="ru-RU" sz="1200" b="1" dirty="0" smtClean="0">
                <a:solidFill>
                  <a:srgbClr val="5A3853"/>
                </a:solidFill>
                <a:latin typeface="Georgia" panose="02040502050405020303" pitchFamily="18" charset="0"/>
              </a:rPr>
              <a:t> </a:t>
            </a:r>
            <a:r>
              <a:rPr lang="ru-RU" sz="1200" b="1" dirty="0">
                <a:solidFill>
                  <a:srgbClr val="5A3853"/>
                </a:solidFill>
                <a:latin typeface="Georgia" panose="02040502050405020303" pitchFamily="18" charset="0"/>
              </a:rPr>
              <a:t>«Носочки для жизни»</a:t>
            </a:r>
            <a:r>
              <a:rPr lang="ru-RU" sz="1200" dirty="0">
                <a:solidFill>
                  <a:srgbClr val="5A3853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перекликаются. Нашим бабушкам и дедушкам очень важна социализация, их участие в проектах имеет для них большое значение и вносит неоценимую помощь для малышей рожденных на раннем </a:t>
            </a:r>
            <a:r>
              <a:rPr lang="ru-RU" sz="13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сроке, </a:t>
            </a:r>
            <a:r>
              <a:rPr lang="ru-RU" sz="12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объединяя и </a:t>
            </a:r>
            <a:r>
              <a:rPr lang="ru-RU" sz="1200" dirty="0" err="1" smtClean="0">
                <a:solidFill>
                  <a:srgbClr val="5A3853"/>
                </a:solidFill>
                <a:latin typeface="Georgia" panose="02040502050405020303" pitchFamily="18" charset="0"/>
              </a:rPr>
              <a:t>сохранняя</a:t>
            </a:r>
            <a:r>
              <a:rPr lang="ru-RU" sz="12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 преемственность поколений.  </a:t>
            </a:r>
            <a:r>
              <a:rPr lang="ru-RU" sz="1200" i="1" dirty="0" smtClean="0">
                <a:solidFill>
                  <a:srgbClr val="5A3853"/>
                </a:solidFill>
                <a:latin typeface="Georgia" panose="02040502050405020303" pitchFamily="18" charset="0"/>
              </a:rPr>
              <a:t>      </a:t>
            </a:r>
            <a:endParaRPr lang="ru-RU" sz="1200" dirty="0">
              <a:solidFill>
                <a:srgbClr val="5A38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101" y="100209"/>
            <a:ext cx="8849638" cy="1903955"/>
          </a:xfrm>
          <a:solidFill>
            <a:srgbClr val="7030A0"/>
          </a:solidFill>
          <a:ln>
            <a:solidFill>
              <a:srgbClr val="D6BFEB"/>
            </a:solidFill>
            <a:bevel/>
          </a:ln>
        </p:spPr>
        <p:txBody>
          <a:bodyPr>
            <a:noAutofit/>
          </a:bodyPr>
          <a:lstStyle/>
          <a:p>
            <a:pPr marL="0" lvl="0" indent="0" algn="r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                                    </a:t>
            </a:r>
          </a:p>
          <a:p>
            <a:pPr marL="0" lvl="0" indent="0" algn="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Проекты </a:t>
            </a:r>
          </a:p>
          <a:p>
            <a:pPr marL="0" lvl="0" indent="0" algn="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«Носочки для жизни»</a:t>
            </a:r>
          </a:p>
          <a:p>
            <a:pPr marL="0" lvl="0" indent="0" algn="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и </a:t>
            </a:r>
          </a:p>
          <a:p>
            <a:pPr marL="0" lvl="0" indent="0" algn="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«Бабушкин клубочек»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12731" y="2004164"/>
            <a:ext cx="9131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 </a:t>
            </a:r>
          </a:p>
          <a:p>
            <a:endParaRPr lang="ru-RU" sz="1400" dirty="0">
              <a:solidFill>
                <a:srgbClr val="4B2F45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9" y="174454"/>
            <a:ext cx="2053729" cy="18297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65" y="544989"/>
            <a:ext cx="3560528" cy="10668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438411" y="5499042"/>
            <a:ext cx="5756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rgbClr val="4B2F45"/>
                </a:solidFill>
                <a:latin typeface="Georgia" panose="02040502050405020303" pitchFamily="18" charset="0"/>
              </a:rPr>
              <a:t>Требуются </a:t>
            </a:r>
            <a:r>
              <a:rPr lang="ru-RU" b="1" i="1" dirty="0" smtClean="0">
                <a:solidFill>
                  <a:srgbClr val="4B2F45"/>
                </a:solidFill>
                <a:latin typeface="Georgia" panose="02040502050405020303" pitchFamily="18" charset="0"/>
              </a:rPr>
              <a:t>волонтёры, умеющие вязать!</a:t>
            </a:r>
            <a:endParaRPr lang="ru-RU" b="1" i="1" dirty="0">
              <a:solidFill>
                <a:srgbClr val="4B2F45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25240519"/>
              </p:ext>
            </p:extLst>
          </p:nvPr>
        </p:nvGraphicFramePr>
        <p:xfrm>
          <a:off x="338203" y="100210"/>
          <a:ext cx="3720230" cy="146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7682" y="2712049"/>
            <a:ext cx="8780745" cy="4014427"/>
          </a:xfrm>
        </p:spPr>
        <p:txBody>
          <a:bodyPr>
            <a:normAutofit/>
          </a:bodyPr>
          <a:lstStyle/>
          <a:p>
            <a:endParaRPr lang="ru-RU" sz="1400" b="1" dirty="0" smtClean="0">
              <a:solidFill>
                <a:srgbClr val="5A3853"/>
              </a:solidFill>
              <a:latin typeface="Georgia" panose="02040502050405020303" pitchFamily="18" charset="0"/>
            </a:endParaRPr>
          </a:p>
          <a:p>
            <a:r>
              <a:rPr lang="ru-RU" sz="1400" b="1" dirty="0" smtClean="0">
                <a:solidFill>
                  <a:srgbClr val="5A3853"/>
                </a:solidFill>
                <a:latin typeface="Georgia" panose="02040502050405020303" pitchFamily="18" charset="0"/>
              </a:rPr>
              <a:t>Проект «Растем вместе»-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психолого-педагогическая, консультативно-образовательная и социальная помощь семьям с детьми с ОВЗ. Реализуется при поддержке Департамента Социальной Защиты населения г. Москвы. В проекте принимают участие специалисты: неонатологи, вирусологи, неврологи, а также педагоги по раннему развитию детей, логопеды-дефектологи, массажисты, специалисты по АФК, ЛФК.  Проект  позволит </a:t>
            </a:r>
            <a:r>
              <a:rPr lang="ru-RU" sz="1400" dirty="0">
                <a:solidFill>
                  <a:srgbClr val="5A3853"/>
                </a:solidFill>
                <a:latin typeface="Georgia" panose="02040502050405020303" pitchFamily="18" charset="0"/>
              </a:rPr>
              <a:t>повысить родительскую компетентность для </a:t>
            </a:r>
            <a:r>
              <a:rPr lang="ru-RU" sz="1400" dirty="0" err="1" smtClean="0">
                <a:solidFill>
                  <a:srgbClr val="5A3853"/>
                </a:solidFill>
                <a:latin typeface="Georgia" panose="02040502050405020303" pitchFamily="18" charset="0"/>
              </a:rPr>
              <a:t>минимилизации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>
                <a:solidFill>
                  <a:srgbClr val="5A3853"/>
                </a:solidFill>
                <a:latin typeface="Georgia" panose="02040502050405020303" pitchFamily="18" charset="0"/>
              </a:rPr>
              <a:t>вторичных осложнений здоровья 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ребёнка и поддержит  социально незащищенные семьи с детьми с ОВЗ.</a:t>
            </a:r>
          </a:p>
          <a:p>
            <a:endParaRPr lang="ru-RU" sz="1400" dirty="0">
              <a:solidFill>
                <a:srgbClr val="5A3853"/>
              </a:solidFill>
              <a:latin typeface="Georgia" panose="02040502050405020303" pitchFamily="18" charset="0"/>
            </a:endParaRPr>
          </a:p>
          <a:p>
            <a:endParaRPr lang="ru-RU" sz="1400" dirty="0" smtClean="0">
              <a:solidFill>
                <a:srgbClr val="5A3853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0208"/>
            <a:ext cx="9081371" cy="2480153"/>
          </a:xfrm>
          <a:solidFill>
            <a:srgbClr val="7030A0"/>
          </a:solidFill>
          <a:ln>
            <a:solidFill>
              <a:srgbClr val="D6BFEB"/>
            </a:solidFill>
            <a:round/>
          </a:ln>
        </p:spPr>
        <p:txBody>
          <a:bodyPr>
            <a:noAutofit/>
          </a:bodyPr>
          <a:lstStyle/>
          <a:p>
            <a:pPr marL="0" lvl="0" indent="0" algn="r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                                   </a:t>
            </a:r>
          </a:p>
          <a:p>
            <a:pPr marL="0" lv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       </a:t>
            </a:r>
            <a:r>
              <a:rPr lang="ru-RU" sz="20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Грантовые</a:t>
            </a:r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проекты</a:t>
            </a:r>
          </a:p>
          <a:p>
            <a:pPr marL="0" lvl="0" indent="0" algn="ctr">
              <a:buNone/>
            </a:pPr>
            <a:endParaRPr lang="ru-RU" sz="2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 algn="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Проект </a:t>
            </a:r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«Растём вместе»</a:t>
            </a:r>
          </a:p>
          <a:p>
            <a:pPr marL="0" lvl="0" indent="0" algn="r">
              <a:buNone/>
            </a:pPr>
            <a:r>
              <a:rPr lang="ru-RU" sz="1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информационно-психологическая ,образовательная</a:t>
            </a:r>
          </a:p>
          <a:p>
            <a:pPr marL="0" lvl="0" indent="0" algn="r">
              <a:buNone/>
            </a:pPr>
            <a:r>
              <a:rPr lang="ru-RU" sz="1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поддержка семей с недоношенными детьми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12731" y="2004164"/>
            <a:ext cx="9131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 </a:t>
            </a:r>
          </a:p>
          <a:p>
            <a:endParaRPr lang="ru-RU" sz="1400" dirty="0">
              <a:solidFill>
                <a:srgbClr val="4B2F45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1" y="315892"/>
            <a:ext cx="2043846" cy="20487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0800000" flipV="1">
            <a:off x="567523" y="4934428"/>
            <a:ext cx="5644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4B2F45"/>
                </a:solidFill>
                <a:latin typeface="Georgia" panose="02040502050405020303" pitchFamily="18" charset="0"/>
              </a:rPr>
              <a:t>Требуются </a:t>
            </a:r>
            <a:r>
              <a:rPr lang="ru-RU" b="1" i="1" dirty="0" smtClean="0">
                <a:solidFill>
                  <a:srgbClr val="4B2F45"/>
                </a:solidFill>
                <a:latin typeface="Georgia" panose="02040502050405020303" pitchFamily="18" charset="0"/>
              </a:rPr>
              <a:t>волонтёры!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5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25240519"/>
              </p:ext>
            </p:extLst>
          </p:nvPr>
        </p:nvGraphicFramePr>
        <p:xfrm>
          <a:off x="338203" y="100210"/>
          <a:ext cx="3720230" cy="146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21" y="2430049"/>
            <a:ext cx="8617906" cy="4296428"/>
          </a:xfrm>
        </p:spPr>
        <p:txBody>
          <a:bodyPr>
            <a:normAutofit/>
          </a:bodyPr>
          <a:lstStyle/>
          <a:p>
            <a:endParaRPr lang="ru-RU" sz="1400" dirty="0" smtClean="0">
              <a:solidFill>
                <a:srgbClr val="5A3853"/>
              </a:solidFill>
            </a:endParaRPr>
          </a:p>
          <a:p>
            <a:endParaRPr lang="ru-RU" sz="1400" dirty="0">
              <a:solidFill>
                <a:srgbClr val="5A3853"/>
              </a:solidFill>
            </a:endParaRPr>
          </a:p>
          <a:p>
            <a:r>
              <a:rPr lang="ru-RU" sz="1400" dirty="0" smtClean="0">
                <a:solidFill>
                  <a:srgbClr val="5A3853"/>
                </a:solidFill>
              </a:rPr>
              <a:t>«</a:t>
            </a:r>
            <a:r>
              <a:rPr lang="ru-RU" sz="1400" dirty="0">
                <a:solidFill>
                  <a:srgbClr val="5A3853"/>
                </a:solidFill>
                <a:latin typeface="Georgia" panose="02040502050405020303" pitchFamily="18" charset="0"/>
              </a:rPr>
              <a:t>Мы вместе» — 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информационно-психологическая, образовательно-просветительская </a:t>
            </a:r>
            <a:r>
              <a:rPr lang="ru-RU" sz="1400" dirty="0">
                <a:solidFill>
                  <a:srgbClr val="5A3853"/>
                </a:solidFill>
                <a:latin typeface="Georgia" panose="02040502050405020303" pitchFamily="18" charset="0"/>
              </a:rPr>
              <a:t>поддержка семей с недоношенными 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детьми, поддержка </a:t>
            </a:r>
            <a:r>
              <a:rPr lang="ru-RU" sz="1400" dirty="0">
                <a:solidFill>
                  <a:srgbClr val="5A3853"/>
                </a:solidFill>
                <a:latin typeface="Georgia" panose="02040502050405020303" pitchFamily="18" charset="0"/>
              </a:rPr>
              <a:t>женщин с угрозой преждевременных 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родов.</a:t>
            </a:r>
            <a:endParaRPr lang="ru-RU" sz="1400" b="1" i="1" u="sng" dirty="0">
              <a:solidFill>
                <a:srgbClr val="5A38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Реализуется при поддержке Гранта Мэра Москвы Душевная Москва. Проект </a:t>
            </a:r>
            <a:r>
              <a:rPr lang="ru-RU" sz="1400" dirty="0">
                <a:solidFill>
                  <a:srgbClr val="5A3853"/>
                </a:solidFill>
                <a:latin typeface="Georgia" panose="02040502050405020303" pitchFamily="18" charset="0"/>
              </a:rPr>
              <a:t>направлен на решение проблемы доступности 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комплексной информационно-психологической поддержке </a:t>
            </a:r>
            <a:r>
              <a:rPr lang="ru-RU" sz="1400" dirty="0">
                <a:solidFill>
                  <a:srgbClr val="5A3853"/>
                </a:solidFill>
                <a:latin typeface="Georgia" panose="02040502050405020303" pitchFamily="18" charset="0"/>
              </a:rPr>
              <a:t>женщин с 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угрозой преждевременных </a:t>
            </a:r>
            <a:r>
              <a:rPr lang="ru-RU" sz="1400" dirty="0">
                <a:solidFill>
                  <a:srgbClr val="5A3853"/>
                </a:solidFill>
                <a:latin typeface="Georgia" panose="02040502050405020303" pitchFamily="18" charset="0"/>
              </a:rPr>
              <a:t>родов, семей с недоношенными детьми, находящихся 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в лечебных </a:t>
            </a:r>
            <a:r>
              <a:rPr lang="ru-RU" sz="1400" dirty="0">
                <a:solidFill>
                  <a:srgbClr val="5A3853"/>
                </a:solidFill>
                <a:latin typeface="Georgia" panose="02040502050405020303" pitchFamily="18" charset="0"/>
              </a:rPr>
              <a:t>учреждениях г. Москвы и после выписки из учреждений. 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Работа проекта </a:t>
            </a:r>
            <a:r>
              <a:rPr lang="ru-RU" sz="1400" dirty="0">
                <a:solidFill>
                  <a:srgbClr val="5A3853"/>
                </a:solidFill>
                <a:latin typeface="Georgia" panose="02040502050405020303" pitchFamily="18" charset="0"/>
              </a:rPr>
              <a:t>будет проходить с использованием Интернет-ресурсов и 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современных каналов коммуникации, таких как, прямые эфиры, онлайн-чаты и онлайн-консультирование. Родители смогут получить не только психологическую поддержку, но и навыки ранней  </a:t>
            </a:r>
            <a:r>
              <a:rPr lang="ru-RU" sz="1400" dirty="0" err="1" smtClean="0">
                <a:solidFill>
                  <a:srgbClr val="5A3853"/>
                </a:solidFill>
                <a:latin typeface="Georgia" panose="02040502050405020303" pitchFamily="18" charset="0"/>
              </a:rPr>
              <a:t>абилитации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 и реабилитации, методы по уходу за детьми, получат ответы на свои вопросы,  </a:t>
            </a:r>
            <a:r>
              <a:rPr lang="ru-RU" sz="1400" dirty="0" err="1" smtClean="0">
                <a:solidFill>
                  <a:srgbClr val="5A3853"/>
                </a:solidFill>
                <a:latin typeface="Georgia" panose="02040502050405020303" pitchFamily="18" charset="0"/>
              </a:rPr>
              <a:t>касаемые</a:t>
            </a:r>
            <a:r>
              <a:rPr lang="ru-RU" sz="1400" dirty="0" smtClean="0">
                <a:solidFill>
                  <a:srgbClr val="5A3853"/>
                </a:solidFill>
                <a:latin typeface="Georgia" panose="02040502050405020303" pitchFamily="18" charset="0"/>
              </a:rPr>
              <a:t> здоровья малышей.</a:t>
            </a:r>
            <a:r>
              <a:rPr lang="ru-RU" sz="1400" b="1" i="1" dirty="0">
                <a:solidFill>
                  <a:srgbClr val="4B2F45"/>
                </a:solidFill>
                <a:latin typeface="Georgia" panose="02040502050405020303" pitchFamily="18" charset="0"/>
              </a:rPr>
              <a:t> </a:t>
            </a:r>
            <a:endParaRPr lang="ru-RU" sz="1400" b="1" i="1" dirty="0" smtClean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r>
              <a:rPr lang="ru-RU" sz="1800" b="1" i="1" dirty="0" smtClean="0">
                <a:solidFill>
                  <a:srgbClr val="4B2F45"/>
                </a:solidFill>
                <a:latin typeface="Georgia" panose="02040502050405020303" pitchFamily="18" charset="0"/>
              </a:rPr>
              <a:t>Требуются волонтёры! </a:t>
            </a:r>
            <a:endParaRPr lang="ru-RU" sz="1800" dirty="0" smtClean="0">
              <a:solidFill>
                <a:srgbClr val="5A3853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0209"/>
            <a:ext cx="9081371" cy="2229632"/>
          </a:xfrm>
          <a:solidFill>
            <a:srgbClr val="7030A0"/>
          </a:solidFill>
          <a:ln>
            <a:solidFill>
              <a:srgbClr val="D6BFEB"/>
            </a:solidFill>
            <a:round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Грантовые</a:t>
            </a:r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проекты</a:t>
            </a:r>
          </a:p>
          <a:p>
            <a:pPr marL="0" indent="0" algn="ctr">
              <a:buNone/>
            </a:pPr>
            <a:endParaRPr lang="ru-RU" sz="2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lvl="0" indent="0" algn="r">
              <a:buNone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Проект «Мы вместе»</a:t>
            </a:r>
          </a:p>
          <a:p>
            <a:pPr marL="0" lvl="0" indent="0" algn="r">
              <a:buNone/>
            </a:pPr>
            <a:r>
              <a:rPr lang="ru-RU" sz="28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1400" b="1" i="1" dirty="0">
                <a:solidFill>
                  <a:schemeClr val="bg1"/>
                </a:solidFill>
                <a:latin typeface="Georgia" panose="02040502050405020303" pitchFamily="18" charset="0"/>
              </a:rPr>
              <a:t>информационно-психологическая </a:t>
            </a:r>
            <a:r>
              <a:rPr lang="ru-RU" sz="1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,образовательная</a:t>
            </a:r>
            <a:endParaRPr lang="ru-RU" sz="1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lvl="0" indent="0" algn="r">
              <a:buNone/>
            </a:pPr>
            <a:r>
              <a:rPr lang="ru-RU" sz="1400" b="1" i="1" dirty="0">
                <a:solidFill>
                  <a:schemeClr val="bg1"/>
                </a:solidFill>
                <a:latin typeface="Georgia" panose="02040502050405020303" pitchFamily="18" charset="0"/>
              </a:rPr>
              <a:t> поддержка семей с недоношенными детьми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12731" y="2004164"/>
            <a:ext cx="9131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 </a:t>
            </a:r>
          </a:p>
          <a:p>
            <a:endParaRPr lang="ru-RU" sz="1400" dirty="0">
              <a:solidFill>
                <a:srgbClr val="4B2F45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1" y="153056"/>
            <a:ext cx="2047641" cy="20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4517</TotalTime>
  <Words>1229</Words>
  <Application>Microsoft Office PowerPoint</Application>
  <PresentationFormat>Экран (4:3)</PresentationFormat>
  <Paragraphs>157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MS Mincho</vt:lpstr>
      <vt:lpstr>MS PGothic</vt:lpstr>
      <vt:lpstr>Arial</vt:lpstr>
      <vt:lpstr>Calibri</vt:lpstr>
      <vt:lpstr>Calibri Light</vt:lpstr>
      <vt:lpstr>Georgia</vt:lpstr>
      <vt:lpstr>Times New Roman</vt:lpstr>
      <vt:lpstr>Тема Office</vt:lpstr>
      <vt:lpstr>                       Благотворительный фонд помощи детям, рожденным раньше срока  «Подари солнечный свет» приглашает вас принять участие и поддержать социально-значимые проекты фонда.                 Основная задача нашего фонда -привлечение внимания общественности к проблеме недоношенных детей, помощь в их реабилитации, адаптации, в  улучшении качества жизни. С этой целью мы создаем социально-значимые проекты, для осуществления которых очень важна помощь со стороны волонтёрских организаций!  Уважаемые волонтёры! Мы будем рады, если Вы поддержите наши инициативы и присоединитесь к  проектам.   Своим участием, каждый из вас сможет подарить немного тепла, доброты и сердца!     Президент благотворительного фонда "Подари солнечный свет»                                                          Саниям Коваль </vt:lpstr>
      <vt:lpstr>Предлагаем Вам ознакомиться с программами и проектами благотворительного фонда      Подари солнечный свет.  Наши программы  помогут вам реализовать себя, если вы готовы помогать другим!    Проекты  и  программы фонда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в социальных сетях!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Pisarenko Ludmila</dc:creator>
  <cp:lastModifiedBy>Deti</cp:lastModifiedBy>
  <cp:revision>309</cp:revision>
  <dcterms:created xsi:type="dcterms:W3CDTF">2019-03-14T13:51:22Z</dcterms:created>
  <dcterms:modified xsi:type="dcterms:W3CDTF">2021-05-24T14:21:51Z</dcterms:modified>
</cp:coreProperties>
</file>